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7.xml" ContentType="application/vnd.openxmlformats-officedocument.presentationml.tags+xml"/>
  <Override PartName="/ppt/notesSlides/notesSlide33.xml" ContentType="application/vnd.openxmlformats-officedocument.presentationml.notesSlide+xml"/>
  <Override PartName="/ppt/tags/tag18.xml" ContentType="application/vnd.openxmlformats-officedocument.presentationml.tags+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ppt/tags/tag23.xml" ContentType="application/vnd.openxmlformats-officedocument.presentationml.tags+xml"/>
  <Override PartName="/ppt/notesSlides/notesSlide39.xml" ContentType="application/vnd.openxmlformats-officedocument.presentationml.notesSlide+xml"/>
  <Override PartName="/ppt/tags/tag24.xml" ContentType="application/vnd.openxmlformats-officedocument.presentationml.tags+xml"/>
  <Override PartName="/ppt/notesSlides/notesSlide40.xml" ContentType="application/vnd.openxmlformats-officedocument.presentationml.notesSlide+xml"/>
  <Override PartName="/ppt/tags/tag25.xml" ContentType="application/vnd.openxmlformats-officedocument.presentationml.tags+xml"/>
  <Override PartName="/ppt/notesSlides/notesSlide41.xml" ContentType="application/vnd.openxmlformats-officedocument.presentationml.notesSlide+xml"/>
  <Override PartName="/ppt/tags/tag26.xml" ContentType="application/vnd.openxmlformats-officedocument.presentationml.tags+xml"/>
  <Override PartName="/ppt/notesSlides/notesSlide42.xml" ContentType="application/vnd.openxmlformats-officedocument.presentationml.notesSlide+xml"/>
  <Override PartName="/ppt/tags/tag27.xml" ContentType="application/vnd.openxmlformats-officedocument.presentationml.tags+xml"/>
  <Override PartName="/ppt/notesSlides/notesSlide43.xml" ContentType="application/vnd.openxmlformats-officedocument.presentationml.notesSlide+xml"/>
  <Override PartName="/ppt/tags/tag28.xml" ContentType="application/vnd.openxmlformats-officedocument.presentationml.tags+xml"/>
  <Override PartName="/ppt/notesSlides/notesSlide44.xml" ContentType="application/vnd.openxmlformats-officedocument.presentationml.notesSlide+xml"/>
  <Override PartName="/ppt/tags/tag29.xml" ContentType="application/vnd.openxmlformats-officedocument.presentationml.tags+xml"/>
  <Override PartName="/ppt/notesSlides/notesSlide45.xml" ContentType="application/vnd.openxmlformats-officedocument.presentationml.notesSlide+xml"/>
  <Override PartName="/ppt/tags/tag30.xml" ContentType="application/vnd.openxmlformats-officedocument.presentationml.tags+xml"/>
  <Override PartName="/ppt/notesSlides/notesSlide46.xml" ContentType="application/vnd.openxmlformats-officedocument.presentationml.notesSlide+xml"/>
  <Override PartName="/ppt/tags/tag31.xml" ContentType="application/vnd.openxmlformats-officedocument.presentationml.tags+xml"/>
  <Override PartName="/ppt/notesSlides/notesSlide47.xml" ContentType="application/vnd.openxmlformats-officedocument.presentationml.notesSlide+xml"/>
  <Override PartName="/ppt/tags/tag32.xml" ContentType="application/vnd.openxmlformats-officedocument.presentationml.tags+xml"/>
  <Override PartName="/ppt/notesSlides/notesSlide48.xml" ContentType="application/vnd.openxmlformats-officedocument.presentationml.notesSlide+xml"/>
  <Override PartName="/ppt/tags/tag33.xml" ContentType="application/vnd.openxmlformats-officedocument.presentationml.tags+xml"/>
  <Override PartName="/ppt/notesSlides/notesSlide49.xml" ContentType="application/vnd.openxmlformats-officedocument.presentationml.notesSlide+xml"/>
  <Override PartName="/ppt/tags/tag34.xml" ContentType="application/vnd.openxmlformats-officedocument.presentationml.tags+xml"/>
  <Override PartName="/ppt/notesSlides/notesSlide50.xml" ContentType="application/vnd.openxmlformats-officedocument.presentationml.notesSlide+xml"/>
  <Override PartName="/ppt/tags/tag35.xml" ContentType="application/vnd.openxmlformats-officedocument.presentationml.tags+xml"/>
  <Override PartName="/ppt/notesSlides/notesSlide51.xml" ContentType="application/vnd.openxmlformats-officedocument.presentationml.notesSlide+xml"/>
  <Override PartName="/ppt/tags/tag36.xml" ContentType="application/vnd.openxmlformats-officedocument.presentationml.tags+xml"/>
  <Override PartName="/ppt/notesSlides/notesSlide52.xml" ContentType="application/vnd.openxmlformats-officedocument.presentationml.notesSlide+xml"/>
  <Override PartName="/ppt/tags/tag37.xml" ContentType="application/vnd.openxmlformats-officedocument.presentationml.tags+xml"/>
  <Override PartName="/ppt/notesSlides/notesSlide53.xml" ContentType="application/vnd.openxmlformats-officedocument.presentationml.notesSlide+xml"/>
  <Override PartName="/ppt/tags/tag38.xml" ContentType="application/vnd.openxmlformats-officedocument.presentationml.tags+xml"/>
  <Override PartName="/ppt/notesSlides/notesSlide54.xml" ContentType="application/vnd.openxmlformats-officedocument.presentationml.notesSlide+xml"/>
  <Override PartName="/ppt/tags/tag39.xml" ContentType="application/vnd.openxmlformats-officedocument.presentationml.tags+xml"/>
  <Override PartName="/ppt/notesSlides/notesSlide55.xml" ContentType="application/vnd.openxmlformats-officedocument.presentationml.notesSlide+xml"/>
  <Override PartName="/ppt/tags/tag40.xml" ContentType="application/vnd.openxmlformats-officedocument.presentationml.tags+xml"/>
  <Override PartName="/ppt/notesSlides/notesSlide56.xml" ContentType="application/vnd.openxmlformats-officedocument.presentationml.notesSlide+xml"/>
  <Override PartName="/ppt/tags/tag41.xml" ContentType="application/vnd.openxmlformats-officedocument.presentationml.tags+xml"/>
  <Override PartName="/ppt/notesSlides/notesSlide57.xml" ContentType="application/vnd.openxmlformats-officedocument.presentationml.notesSlide+xml"/>
  <Override PartName="/ppt/tags/tag42.xml" ContentType="application/vnd.openxmlformats-officedocument.presentationml.tags+xml"/>
  <Override PartName="/ppt/notesSlides/notesSlide58.xml" ContentType="application/vnd.openxmlformats-officedocument.presentationml.notesSlide+xml"/>
  <Override PartName="/ppt/tags/tag43.xml" ContentType="application/vnd.openxmlformats-officedocument.presentationml.tags+xml"/>
  <Override PartName="/ppt/notesSlides/notesSlide59.xml" ContentType="application/vnd.openxmlformats-officedocument.presentationml.notesSlide+xml"/>
  <Override PartName="/ppt/tags/tag44.xml" ContentType="application/vnd.openxmlformats-officedocument.presentationml.tags+xml"/>
  <Override PartName="/ppt/notesSlides/notesSlide60.xml" ContentType="application/vnd.openxmlformats-officedocument.presentationml.notesSlide+xml"/>
  <Override PartName="/ppt/tags/tag45.xml" ContentType="application/vnd.openxmlformats-officedocument.presentationml.tags+xml"/>
  <Override PartName="/ppt/notesSlides/notesSlide61.xml" ContentType="application/vnd.openxmlformats-officedocument.presentationml.notesSlide+xml"/>
  <Override PartName="/ppt/tags/tag46.xml" ContentType="application/vnd.openxmlformats-officedocument.presentationml.tags+xml"/>
  <Override PartName="/ppt/notesSlides/notesSlide62.xml" ContentType="application/vnd.openxmlformats-officedocument.presentationml.notesSlide+xml"/>
  <Override PartName="/ppt/tags/tag47.xml" ContentType="application/vnd.openxmlformats-officedocument.presentationml.tags+xml"/>
  <Override PartName="/ppt/notesSlides/notesSlide63.xml" ContentType="application/vnd.openxmlformats-officedocument.presentationml.notesSlide+xml"/>
  <Override PartName="/ppt/tags/tag48.xml" ContentType="application/vnd.openxmlformats-officedocument.presentationml.tags+xml"/>
  <Override PartName="/ppt/notesSlides/notesSlide64.xml" ContentType="application/vnd.openxmlformats-officedocument.presentationml.notesSlide+xml"/>
  <Override PartName="/ppt/tags/tag49.xml" ContentType="application/vnd.openxmlformats-officedocument.presentationml.tags+xml"/>
  <Override PartName="/ppt/notesSlides/notesSlide65.xml" ContentType="application/vnd.openxmlformats-officedocument.presentationml.notesSlide+xml"/>
  <Override PartName="/ppt/tags/tag50.xml" ContentType="application/vnd.openxmlformats-officedocument.presentationml.tags+xml"/>
  <Override PartName="/ppt/notesSlides/notesSlide66.xml" ContentType="application/vnd.openxmlformats-officedocument.presentationml.notesSlide+xml"/>
  <Override PartName="/ppt/tags/tag51.xml" ContentType="application/vnd.openxmlformats-officedocument.presentationml.tags+xml"/>
  <Override PartName="/ppt/notesSlides/notesSlide67.xml" ContentType="application/vnd.openxmlformats-officedocument.presentationml.notesSlide+xml"/>
  <Override PartName="/ppt/tags/tag52.xml" ContentType="application/vnd.openxmlformats-officedocument.presentationml.tags+xml"/>
  <Override PartName="/ppt/notesSlides/notesSlide68.xml" ContentType="application/vnd.openxmlformats-officedocument.presentationml.notesSlide+xml"/>
  <Override PartName="/ppt/tags/tag53.xml" ContentType="application/vnd.openxmlformats-officedocument.presentationml.tags+xml"/>
  <Override PartName="/ppt/notesSlides/notesSlide69.xml" ContentType="application/vnd.openxmlformats-officedocument.presentationml.notesSlide+xml"/>
  <Override PartName="/ppt/tags/tag54.xml" ContentType="application/vnd.openxmlformats-officedocument.presentationml.tags+xml"/>
  <Override PartName="/ppt/notesSlides/notesSlide70.xml" ContentType="application/vnd.openxmlformats-officedocument.presentationml.notesSlide+xml"/>
  <Override PartName="/ppt/tags/tag55.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56.xml" ContentType="application/vnd.openxmlformats-officedocument.presentationml.tags+xml"/>
  <Override PartName="/ppt/notesSlides/notesSlide100.xml" ContentType="application/vnd.openxmlformats-officedocument.presentationml.notesSlide+xml"/>
  <Override PartName="/ppt/tags/tag57.xml" ContentType="application/vnd.openxmlformats-officedocument.presentationml.tags+xml"/>
  <Override PartName="/ppt/notesSlides/notesSlide101.xml" ContentType="application/vnd.openxmlformats-officedocument.presentationml.notesSlide+xml"/>
  <Override PartName="/ppt/tags/tag58.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5"/>
  </p:sldMasterIdLst>
  <p:notesMasterIdLst>
    <p:notesMasterId r:id="rId228"/>
  </p:notesMasterIdLst>
  <p:handoutMasterIdLst>
    <p:handoutMasterId r:id="rId229"/>
  </p:handoutMasterIdLst>
  <p:sldIdLst>
    <p:sldId id="295" r:id="rId6"/>
    <p:sldId id="847" r:id="rId7"/>
    <p:sldId id="846" r:id="rId8"/>
    <p:sldId id="805" r:id="rId9"/>
    <p:sldId id="839" r:id="rId10"/>
    <p:sldId id="806" r:id="rId11"/>
    <p:sldId id="819" r:id="rId12"/>
    <p:sldId id="809" r:id="rId13"/>
    <p:sldId id="810" r:id="rId14"/>
    <p:sldId id="811" r:id="rId15"/>
    <p:sldId id="812" r:id="rId16"/>
    <p:sldId id="813" r:id="rId17"/>
    <p:sldId id="814" r:id="rId18"/>
    <p:sldId id="815" r:id="rId19"/>
    <p:sldId id="816" r:id="rId20"/>
    <p:sldId id="817" r:id="rId21"/>
    <p:sldId id="822" r:id="rId22"/>
    <p:sldId id="823" r:id="rId23"/>
    <p:sldId id="824" r:id="rId24"/>
    <p:sldId id="825" r:id="rId25"/>
    <p:sldId id="826" r:id="rId26"/>
    <p:sldId id="827" r:id="rId27"/>
    <p:sldId id="828" r:id="rId28"/>
    <p:sldId id="829" r:id="rId29"/>
    <p:sldId id="830" r:id="rId30"/>
    <p:sldId id="831" r:id="rId31"/>
    <p:sldId id="832" r:id="rId32"/>
    <p:sldId id="834" r:id="rId33"/>
    <p:sldId id="835" r:id="rId34"/>
    <p:sldId id="836" r:id="rId35"/>
    <p:sldId id="837" r:id="rId36"/>
    <p:sldId id="840" r:id="rId37"/>
    <p:sldId id="843" r:id="rId38"/>
    <p:sldId id="844" r:id="rId39"/>
    <p:sldId id="845" r:id="rId40"/>
    <p:sldId id="841" r:id="rId41"/>
    <p:sldId id="842" r:id="rId42"/>
    <p:sldId id="494" r:id="rId43"/>
    <p:sldId id="820" r:id="rId44"/>
    <p:sldId id="551" r:id="rId45"/>
    <p:sldId id="496" r:id="rId46"/>
    <p:sldId id="849" r:id="rId47"/>
    <p:sldId id="850" r:id="rId48"/>
    <p:sldId id="617" r:id="rId49"/>
    <p:sldId id="618" r:id="rId50"/>
    <p:sldId id="619" r:id="rId51"/>
    <p:sldId id="620" r:id="rId52"/>
    <p:sldId id="621" r:id="rId53"/>
    <p:sldId id="622" r:id="rId54"/>
    <p:sldId id="623" r:id="rId55"/>
    <p:sldId id="624" r:id="rId56"/>
    <p:sldId id="625" r:id="rId57"/>
    <p:sldId id="626" r:id="rId58"/>
    <p:sldId id="627" r:id="rId59"/>
    <p:sldId id="628" r:id="rId60"/>
    <p:sldId id="629" r:id="rId61"/>
    <p:sldId id="630" r:id="rId62"/>
    <p:sldId id="631" r:id="rId63"/>
    <p:sldId id="632" r:id="rId64"/>
    <p:sldId id="633" r:id="rId65"/>
    <p:sldId id="634" r:id="rId66"/>
    <p:sldId id="635" r:id="rId67"/>
    <p:sldId id="636" r:id="rId68"/>
    <p:sldId id="637" r:id="rId69"/>
    <p:sldId id="638" r:id="rId70"/>
    <p:sldId id="639" r:id="rId71"/>
    <p:sldId id="640" r:id="rId72"/>
    <p:sldId id="641" r:id="rId73"/>
    <p:sldId id="642" r:id="rId74"/>
    <p:sldId id="643" r:id="rId75"/>
    <p:sldId id="644" r:id="rId76"/>
    <p:sldId id="645" r:id="rId77"/>
    <p:sldId id="646" r:id="rId78"/>
    <p:sldId id="647" r:id="rId79"/>
    <p:sldId id="648" r:id="rId80"/>
    <p:sldId id="649" r:id="rId81"/>
    <p:sldId id="650" r:id="rId82"/>
    <p:sldId id="482" r:id="rId83"/>
    <p:sldId id="659" r:id="rId84"/>
    <p:sldId id="660" r:id="rId85"/>
    <p:sldId id="661" r:id="rId86"/>
    <p:sldId id="662" r:id="rId87"/>
    <p:sldId id="663" r:id="rId88"/>
    <p:sldId id="664" r:id="rId89"/>
    <p:sldId id="665" r:id="rId90"/>
    <p:sldId id="666" r:id="rId91"/>
    <p:sldId id="667" r:id="rId92"/>
    <p:sldId id="668" r:id="rId93"/>
    <p:sldId id="669" r:id="rId94"/>
    <p:sldId id="670" r:id="rId95"/>
    <p:sldId id="671" r:id="rId96"/>
    <p:sldId id="672" r:id="rId97"/>
    <p:sldId id="673" r:id="rId98"/>
    <p:sldId id="674" r:id="rId99"/>
    <p:sldId id="675" r:id="rId100"/>
    <p:sldId id="676" r:id="rId101"/>
    <p:sldId id="677" r:id="rId102"/>
    <p:sldId id="678" r:id="rId103"/>
    <p:sldId id="679" r:id="rId104"/>
    <p:sldId id="680" r:id="rId105"/>
    <p:sldId id="681" r:id="rId106"/>
    <p:sldId id="682" r:id="rId107"/>
    <p:sldId id="683" r:id="rId108"/>
    <p:sldId id="684" r:id="rId109"/>
    <p:sldId id="685" r:id="rId110"/>
    <p:sldId id="686" r:id="rId111"/>
    <p:sldId id="687" r:id="rId112"/>
    <p:sldId id="688" r:id="rId113"/>
    <p:sldId id="689" r:id="rId114"/>
    <p:sldId id="690" r:id="rId115"/>
    <p:sldId id="691" r:id="rId116"/>
    <p:sldId id="692" r:id="rId117"/>
    <p:sldId id="693" r:id="rId118"/>
    <p:sldId id="694" r:id="rId119"/>
    <p:sldId id="695" r:id="rId120"/>
    <p:sldId id="696" r:id="rId121"/>
    <p:sldId id="697" r:id="rId122"/>
    <p:sldId id="698" r:id="rId123"/>
    <p:sldId id="699" r:id="rId124"/>
    <p:sldId id="700" r:id="rId125"/>
    <p:sldId id="701" r:id="rId126"/>
    <p:sldId id="702" r:id="rId127"/>
    <p:sldId id="703" r:id="rId128"/>
    <p:sldId id="704" r:id="rId129"/>
    <p:sldId id="705" r:id="rId130"/>
    <p:sldId id="706" r:id="rId131"/>
    <p:sldId id="707" r:id="rId132"/>
    <p:sldId id="708" r:id="rId133"/>
    <p:sldId id="709" r:id="rId134"/>
    <p:sldId id="710" r:id="rId135"/>
    <p:sldId id="711" r:id="rId136"/>
    <p:sldId id="712" r:id="rId137"/>
    <p:sldId id="715" r:id="rId138"/>
    <p:sldId id="716" r:id="rId139"/>
    <p:sldId id="717" r:id="rId140"/>
    <p:sldId id="718" r:id="rId141"/>
    <p:sldId id="719" r:id="rId142"/>
    <p:sldId id="720" r:id="rId143"/>
    <p:sldId id="721" r:id="rId144"/>
    <p:sldId id="722" r:id="rId145"/>
    <p:sldId id="723" r:id="rId146"/>
    <p:sldId id="724" r:id="rId147"/>
    <p:sldId id="725" r:id="rId148"/>
    <p:sldId id="726" r:id="rId149"/>
    <p:sldId id="727" r:id="rId150"/>
    <p:sldId id="728" r:id="rId151"/>
    <p:sldId id="729" r:id="rId152"/>
    <p:sldId id="730" r:id="rId153"/>
    <p:sldId id="731" r:id="rId154"/>
    <p:sldId id="732" r:id="rId155"/>
    <p:sldId id="733" r:id="rId156"/>
    <p:sldId id="734" r:id="rId157"/>
    <p:sldId id="735" r:id="rId158"/>
    <p:sldId id="736" r:id="rId159"/>
    <p:sldId id="737" r:id="rId160"/>
    <p:sldId id="738" r:id="rId161"/>
    <p:sldId id="739" r:id="rId162"/>
    <p:sldId id="740" r:id="rId163"/>
    <p:sldId id="741" r:id="rId164"/>
    <p:sldId id="742" r:id="rId165"/>
    <p:sldId id="743" r:id="rId166"/>
    <p:sldId id="744" r:id="rId167"/>
    <p:sldId id="745" r:id="rId168"/>
    <p:sldId id="746" r:id="rId169"/>
    <p:sldId id="747" r:id="rId170"/>
    <p:sldId id="748" r:id="rId171"/>
    <p:sldId id="749" r:id="rId172"/>
    <p:sldId id="750" r:id="rId173"/>
    <p:sldId id="751" r:id="rId174"/>
    <p:sldId id="752" r:id="rId175"/>
    <p:sldId id="753" r:id="rId176"/>
    <p:sldId id="754" r:id="rId177"/>
    <p:sldId id="755" r:id="rId178"/>
    <p:sldId id="756" r:id="rId179"/>
    <p:sldId id="757" r:id="rId180"/>
    <p:sldId id="758" r:id="rId181"/>
    <p:sldId id="759" r:id="rId182"/>
    <p:sldId id="760" r:id="rId183"/>
    <p:sldId id="761" r:id="rId184"/>
    <p:sldId id="762" r:id="rId185"/>
    <p:sldId id="763" r:id="rId186"/>
    <p:sldId id="764" r:id="rId187"/>
    <p:sldId id="765" r:id="rId188"/>
    <p:sldId id="766" r:id="rId189"/>
    <p:sldId id="767" r:id="rId190"/>
    <p:sldId id="768" r:id="rId191"/>
    <p:sldId id="769" r:id="rId192"/>
    <p:sldId id="770" r:id="rId193"/>
    <p:sldId id="771" r:id="rId194"/>
    <p:sldId id="772" r:id="rId195"/>
    <p:sldId id="773" r:id="rId196"/>
    <p:sldId id="774" r:id="rId197"/>
    <p:sldId id="775" r:id="rId198"/>
    <p:sldId id="776" r:id="rId199"/>
    <p:sldId id="777" r:id="rId200"/>
    <p:sldId id="778" r:id="rId201"/>
    <p:sldId id="779" r:id="rId202"/>
    <p:sldId id="780" r:id="rId203"/>
    <p:sldId id="781" r:id="rId204"/>
    <p:sldId id="782" r:id="rId205"/>
    <p:sldId id="783" r:id="rId206"/>
    <p:sldId id="784" r:id="rId207"/>
    <p:sldId id="785" r:id="rId208"/>
    <p:sldId id="786" r:id="rId209"/>
    <p:sldId id="787" r:id="rId210"/>
    <p:sldId id="788" r:id="rId211"/>
    <p:sldId id="789" r:id="rId212"/>
    <p:sldId id="790" r:id="rId213"/>
    <p:sldId id="791" r:id="rId214"/>
    <p:sldId id="792" r:id="rId215"/>
    <p:sldId id="793" r:id="rId216"/>
    <p:sldId id="794" r:id="rId217"/>
    <p:sldId id="795" r:id="rId218"/>
    <p:sldId id="796" r:id="rId219"/>
    <p:sldId id="797" r:id="rId220"/>
    <p:sldId id="798" r:id="rId221"/>
    <p:sldId id="799" r:id="rId222"/>
    <p:sldId id="800" r:id="rId223"/>
    <p:sldId id="801" r:id="rId224"/>
    <p:sldId id="802" r:id="rId225"/>
    <p:sldId id="803" r:id="rId226"/>
    <p:sldId id="804" r:id="rId227"/>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42E6"/>
    <a:srgbClr val="F1C283"/>
    <a:srgbClr val="FFCD2D"/>
    <a:srgbClr val="CE7E5A"/>
    <a:srgbClr val="CF6A3D"/>
    <a:srgbClr val="D1943B"/>
    <a:srgbClr val="F8F57B"/>
    <a:srgbClr val="D5B953"/>
    <a:srgbClr val="B87DF3"/>
    <a:srgbClr val="F4A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34" autoAdjust="0"/>
    <p:restoredTop sz="94684" autoAdjust="0"/>
  </p:normalViewPr>
  <p:slideViewPr>
    <p:cSldViewPr snapToGrid="0">
      <p:cViewPr varScale="1">
        <p:scale>
          <a:sx n="74" d="100"/>
          <a:sy n="74" d="100"/>
        </p:scale>
        <p:origin x="-822" y="-90"/>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8" d="100"/>
          <a:sy n="88" d="100"/>
        </p:scale>
        <p:origin x="-3179"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27" Type="http://schemas.openxmlformats.org/officeDocument/2006/relationships/slide" Target="slides/slide222.xml"/><Relationship Id="rId201" Type="http://schemas.openxmlformats.org/officeDocument/2006/relationships/slide" Target="slides/slide196.xml"/><Relationship Id="rId222" Type="http://schemas.openxmlformats.org/officeDocument/2006/relationships/slide" Target="slides/slide217.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slide" Target="slides/slide212.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3" Type="http://schemas.openxmlformats.org/officeDocument/2006/relationships/tableStyles" Target="tableStyles.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slide" Target="slides/slide218.xml"/><Relationship Id="rId228"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slide" Target="slides/slide213.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229" Type="http://schemas.openxmlformats.org/officeDocument/2006/relationships/handoutMaster" Target="handoutMasters/handoutMaster1.xml"/><Relationship Id="rId19" Type="http://schemas.openxmlformats.org/officeDocument/2006/relationships/slide" Target="slides/slide14.xml"/><Relationship Id="rId224" Type="http://schemas.openxmlformats.org/officeDocument/2006/relationships/slide" Target="slides/slide219.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customXml" Target="../customXml/item3.xml"/><Relationship Id="rId214" Type="http://schemas.openxmlformats.org/officeDocument/2006/relationships/slide" Target="slides/slide209.xml"/><Relationship Id="rId230"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231" Type="http://schemas.openxmlformats.org/officeDocument/2006/relationships/viewProps" Target="view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A8F207-1092-4556-8209-56867C989A3A}" type="doc">
      <dgm:prSet loTypeId="urn:microsoft.com/office/officeart/2005/8/layout/radial4" loCatId="relationship" qsTypeId="urn:microsoft.com/office/officeart/2005/8/quickstyle/simple4" qsCatId="simple" csTypeId="urn:microsoft.com/office/officeart/2005/8/colors/colorful3" csCatId="colorful" phldr="1"/>
      <dgm:spPr/>
      <dgm:t>
        <a:bodyPr/>
        <a:lstStyle/>
        <a:p>
          <a:endParaRPr lang="en-US"/>
        </a:p>
      </dgm:t>
    </dgm:pt>
    <dgm:pt modelId="{E92739AC-F107-4BAE-A129-3014333089C8}">
      <dgm:prSet phldrT="[Text]"/>
      <dgm:spPr/>
      <dgm:t>
        <a:bodyPr/>
        <a:lstStyle/>
        <a:p>
          <a:r>
            <a:rPr lang="en-US" dirty="0" smtClean="0"/>
            <a:t>Z3</a:t>
          </a:r>
          <a:endParaRPr lang="en-US" dirty="0"/>
        </a:p>
      </dgm:t>
    </dgm:pt>
    <dgm:pt modelId="{5E4D493F-E895-4119-86FA-5520BCC01F66}" type="parTrans" cxnId="{562EC50B-CB00-4458-A4B7-137194F402BE}">
      <dgm:prSet/>
      <dgm:spPr/>
      <dgm:t>
        <a:bodyPr/>
        <a:lstStyle/>
        <a:p>
          <a:endParaRPr lang="en-US"/>
        </a:p>
      </dgm:t>
    </dgm:pt>
    <dgm:pt modelId="{8FF1CE41-0A1B-4EC7-9987-EDBB6E5F8C0D}" type="sibTrans" cxnId="{562EC50B-CB00-4458-A4B7-137194F402BE}">
      <dgm:prSet/>
      <dgm:spPr/>
      <dgm:t>
        <a:bodyPr/>
        <a:lstStyle/>
        <a:p>
          <a:endParaRPr lang="en-US"/>
        </a:p>
      </dgm:t>
    </dgm:pt>
    <dgm:pt modelId="{6B6B3B46-C0CC-4BB5-95C2-FEB1FB52B1E5}">
      <dgm:prSet phldrT="[Text]"/>
      <dgm:spPr/>
      <dgm:t>
        <a:bodyPr/>
        <a:lstStyle/>
        <a:p>
          <a:r>
            <a:rPr lang="en-US" dirty="0" smtClean="0"/>
            <a:t>Text</a:t>
          </a:r>
          <a:endParaRPr lang="en-US" dirty="0"/>
        </a:p>
      </dgm:t>
    </dgm:pt>
    <dgm:pt modelId="{B673F427-DDA0-488B-BCD1-AB03C1C6BBF1}" type="parTrans" cxnId="{D14A2E81-A5D5-4F77-B18D-B50B263F25AF}">
      <dgm:prSet/>
      <dgm:spPr/>
      <dgm:t>
        <a:bodyPr/>
        <a:lstStyle/>
        <a:p>
          <a:endParaRPr lang="en-US"/>
        </a:p>
      </dgm:t>
    </dgm:pt>
    <dgm:pt modelId="{F94C3F2F-DB76-4BF0-9C91-0E290658E5A5}" type="sibTrans" cxnId="{D14A2E81-A5D5-4F77-B18D-B50B263F25AF}">
      <dgm:prSet/>
      <dgm:spPr/>
      <dgm:t>
        <a:bodyPr/>
        <a:lstStyle/>
        <a:p>
          <a:endParaRPr lang="en-US"/>
        </a:p>
      </dgm:t>
    </dgm:pt>
    <dgm:pt modelId="{4BE23587-BF18-47E1-B53F-A506E2DBDDDC}">
      <dgm:prSet phldrT="[Text]"/>
      <dgm:spPr/>
      <dgm:t>
        <a:bodyPr/>
        <a:lstStyle/>
        <a:p>
          <a:r>
            <a:rPr lang="en-US" dirty="0" smtClean="0"/>
            <a:t>C/C++</a:t>
          </a:r>
          <a:endParaRPr lang="en-US" dirty="0"/>
        </a:p>
      </dgm:t>
    </dgm:pt>
    <dgm:pt modelId="{AE110CF7-280D-4A15-9432-15E93C1D0F3B}" type="parTrans" cxnId="{B1B2D082-5DDE-4606-80EE-04C69AF51A67}">
      <dgm:prSet/>
      <dgm:spPr/>
      <dgm:t>
        <a:bodyPr/>
        <a:lstStyle/>
        <a:p>
          <a:endParaRPr lang="en-US"/>
        </a:p>
      </dgm:t>
    </dgm:pt>
    <dgm:pt modelId="{7B6D276C-ED77-4CAD-8844-72179ADB3F7E}" type="sibTrans" cxnId="{B1B2D082-5DDE-4606-80EE-04C69AF51A67}">
      <dgm:prSet/>
      <dgm:spPr/>
      <dgm:t>
        <a:bodyPr/>
        <a:lstStyle/>
        <a:p>
          <a:endParaRPr lang="en-US"/>
        </a:p>
      </dgm:t>
    </dgm:pt>
    <dgm:pt modelId="{F16FB16E-0D23-4C04-88AD-9F29ACB4EA5B}">
      <dgm:prSet phldrT="[Text]"/>
      <dgm:spPr/>
      <dgm:t>
        <a:bodyPr/>
        <a:lstStyle/>
        <a:p>
          <a:r>
            <a:rPr lang="en-US" dirty="0" smtClean="0"/>
            <a:t>.NET</a:t>
          </a:r>
          <a:endParaRPr lang="en-US" dirty="0"/>
        </a:p>
      </dgm:t>
    </dgm:pt>
    <dgm:pt modelId="{FAB02FCB-96B4-4F88-AF15-AC138074C1A3}" type="parTrans" cxnId="{7A9A5D84-41DC-4EB9-8751-1C72196C285D}">
      <dgm:prSet/>
      <dgm:spPr/>
      <dgm:t>
        <a:bodyPr/>
        <a:lstStyle/>
        <a:p>
          <a:endParaRPr lang="en-US"/>
        </a:p>
      </dgm:t>
    </dgm:pt>
    <dgm:pt modelId="{DC02768A-3E5B-486C-AC13-2CA793C4056B}" type="sibTrans" cxnId="{7A9A5D84-41DC-4EB9-8751-1C72196C285D}">
      <dgm:prSet/>
      <dgm:spPr/>
      <dgm:t>
        <a:bodyPr/>
        <a:lstStyle/>
        <a:p>
          <a:endParaRPr lang="en-US"/>
        </a:p>
      </dgm:t>
    </dgm:pt>
    <dgm:pt modelId="{4DC027FD-8C51-46D5-B496-597614E96E8D}">
      <dgm:prSet phldrT="[Text]"/>
      <dgm:spPr/>
      <dgm:t>
        <a:bodyPr/>
        <a:lstStyle/>
        <a:p>
          <a:r>
            <a:rPr lang="en-US" dirty="0" err="1" smtClean="0"/>
            <a:t>OCaml</a:t>
          </a:r>
          <a:endParaRPr lang="en-US" dirty="0"/>
        </a:p>
      </dgm:t>
    </dgm:pt>
    <dgm:pt modelId="{5609854C-A4E6-46EB-AF7B-08B33ECC8005}" type="parTrans" cxnId="{CA50539E-2E48-4518-ABB8-F1E8B7E157CC}">
      <dgm:prSet/>
      <dgm:spPr/>
      <dgm:t>
        <a:bodyPr/>
        <a:lstStyle/>
        <a:p>
          <a:endParaRPr lang="en-US"/>
        </a:p>
      </dgm:t>
    </dgm:pt>
    <dgm:pt modelId="{941ACAEF-45EF-43AB-8C41-7102706F7CC0}" type="sibTrans" cxnId="{CA50539E-2E48-4518-ABB8-F1E8B7E157CC}">
      <dgm:prSet/>
      <dgm:spPr/>
      <dgm:t>
        <a:bodyPr/>
        <a:lstStyle/>
        <a:p>
          <a:endParaRPr lang="en-US"/>
        </a:p>
      </dgm:t>
    </dgm:pt>
    <dgm:pt modelId="{77EB5038-F5EC-4F96-9D5E-C6A83E1598AF}" type="pres">
      <dgm:prSet presAssocID="{C1A8F207-1092-4556-8209-56867C989A3A}" presName="cycle" presStyleCnt="0">
        <dgm:presLayoutVars>
          <dgm:chMax val="1"/>
          <dgm:dir/>
          <dgm:animLvl val="ctr"/>
          <dgm:resizeHandles val="exact"/>
        </dgm:presLayoutVars>
      </dgm:prSet>
      <dgm:spPr/>
      <dgm:t>
        <a:bodyPr/>
        <a:lstStyle/>
        <a:p>
          <a:endParaRPr lang="en-US"/>
        </a:p>
      </dgm:t>
    </dgm:pt>
    <dgm:pt modelId="{3A6B0980-9756-4B2A-938B-D7872034D7EB}" type="pres">
      <dgm:prSet presAssocID="{E92739AC-F107-4BAE-A129-3014333089C8}" presName="centerShape" presStyleLbl="node0" presStyleIdx="0" presStyleCnt="1" custScaleX="86854" custScaleY="85750"/>
      <dgm:spPr/>
      <dgm:t>
        <a:bodyPr/>
        <a:lstStyle/>
        <a:p>
          <a:endParaRPr lang="en-US"/>
        </a:p>
      </dgm:t>
    </dgm:pt>
    <dgm:pt modelId="{4791977B-3D60-45CE-A267-EB0E534B83F4}" type="pres">
      <dgm:prSet presAssocID="{B673F427-DDA0-488B-BCD1-AB03C1C6BBF1}" presName="parTrans" presStyleLbl="bgSibTrans2D1" presStyleIdx="0" presStyleCnt="4"/>
      <dgm:spPr/>
      <dgm:t>
        <a:bodyPr/>
        <a:lstStyle/>
        <a:p>
          <a:endParaRPr lang="en-US"/>
        </a:p>
      </dgm:t>
    </dgm:pt>
    <dgm:pt modelId="{75B58844-1A6B-4178-B654-1BDC9729BEDA}" type="pres">
      <dgm:prSet presAssocID="{6B6B3B46-C0CC-4BB5-95C2-FEB1FB52B1E5}" presName="node" presStyleLbl="node1" presStyleIdx="0" presStyleCnt="4">
        <dgm:presLayoutVars>
          <dgm:bulletEnabled val="1"/>
        </dgm:presLayoutVars>
      </dgm:prSet>
      <dgm:spPr/>
      <dgm:t>
        <a:bodyPr/>
        <a:lstStyle/>
        <a:p>
          <a:endParaRPr lang="en-US"/>
        </a:p>
      </dgm:t>
    </dgm:pt>
    <dgm:pt modelId="{37DAC68F-24B1-4F47-B42F-F4B9F50132B0}" type="pres">
      <dgm:prSet presAssocID="{AE110CF7-280D-4A15-9432-15E93C1D0F3B}" presName="parTrans" presStyleLbl="bgSibTrans2D1" presStyleIdx="1" presStyleCnt="4"/>
      <dgm:spPr/>
      <dgm:t>
        <a:bodyPr/>
        <a:lstStyle/>
        <a:p>
          <a:endParaRPr lang="en-US"/>
        </a:p>
      </dgm:t>
    </dgm:pt>
    <dgm:pt modelId="{8034B1A8-9228-48E4-AC62-0BA38AAD0108}" type="pres">
      <dgm:prSet presAssocID="{4BE23587-BF18-47E1-B53F-A506E2DBDDDC}" presName="node" presStyleLbl="node1" presStyleIdx="1" presStyleCnt="4">
        <dgm:presLayoutVars>
          <dgm:bulletEnabled val="1"/>
        </dgm:presLayoutVars>
      </dgm:prSet>
      <dgm:spPr/>
      <dgm:t>
        <a:bodyPr/>
        <a:lstStyle/>
        <a:p>
          <a:endParaRPr lang="en-US"/>
        </a:p>
      </dgm:t>
    </dgm:pt>
    <dgm:pt modelId="{4245A790-3F38-49C0-A396-70842A9BABC0}" type="pres">
      <dgm:prSet presAssocID="{FAB02FCB-96B4-4F88-AF15-AC138074C1A3}" presName="parTrans" presStyleLbl="bgSibTrans2D1" presStyleIdx="2" presStyleCnt="4"/>
      <dgm:spPr/>
      <dgm:t>
        <a:bodyPr/>
        <a:lstStyle/>
        <a:p>
          <a:endParaRPr lang="en-US"/>
        </a:p>
      </dgm:t>
    </dgm:pt>
    <dgm:pt modelId="{856B82B9-8B72-4709-AD97-A7D3F98FA0ED}" type="pres">
      <dgm:prSet presAssocID="{F16FB16E-0D23-4C04-88AD-9F29ACB4EA5B}" presName="node" presStyleLbl="node1" presStyleIdx="2" presStyleCnt="4">
        <dgm:presLayoutVars>
          <dgm:bulletEnabled val="1"/>
        </dgm:presLayoutVars>
      </dgm:prSet>
      <dgm:spPr/>
      <dgm:t>
        <a:bodyPr/>
        <a:lstStyle/>
        <a:p>
          <a:endParaRPr lang="en-US"/>
        </a:p>
      </dgm:t>
    </dgm:pt>
    <dgm:pt modelId="{D9921DBB-414C-4209-91BF-C2CA9E8042AE}" type="pres">
      <dgm:prSet presAssocID="{5609854C-A4E6-46EB-AF7B-08B33ECC8005}" presName="parTrans" presStyleLbl="bgSibTrans2D1" presStyleIdx="3" presStyleCnt="4"/>
      <dgm:spPr/>
      <dgm:t>
        <a:bodyPr/>
        <a:lstStyle/>
        <a:p>
          <a:endParaRPr lang="en-US"/>
        </a:p>
      </dgm:t>
    </dgm:pt>
    <dgm:pt modelId="{0499D169-5D19-44F2-8B82-65543C2432CE}" type="pres">
      <dgm:prSet presAssocID="{4DC027FD-8C51-46D5-B496-597614E96E8D}" presName="node" presStyleLbl="node1" presStyleIdx="3" presStyleCnt="4">
        <dgm:presLayoutVars>
          <dgm:bulletEnabled val="1"/>
        </dgm:presLayoutVars>
      </dgm:prSet>
      <dgm:spPr/>
      <dgm:t>
        <a:bodyPr/>
        <a:lstStyle/>
        <a:p>
          <a:endParaRPr lang="en-US"/>
        </a:p>
      </dgm:t>
    </dgm:pt>
  </dgm:ptLst>
  <dgm:cxnLst>
    <dgm:cxn modelId="{9E16A5F6-959E-4412-B23F-197BFAA801C5}" type="presOf" srcId="{4BE23587-BF18-47E1-B53F-A506E2DBDDDC}" destId="{8034B1A8-9228-48E4-AC62-0BA38AAD0108}" srcOrd="0" destOrd="0" presId="urn:microsoft.com/office/officeart/2005/8/layout/radial4"/>
    <dgm:cxn modelId="{FA955DFE-F401-4308-9B87-47AC9931ABA9}" type="presOf" srcId="{6B6B3B46-C0CC-4BB5-95C2-FEB1FB52B1E5}" destId="{75B58844-1A6B-4178-B654-1BDC9729BEDA}" srcOrd="0" destOrd="0" presId="urn:microsoft.com/office/officeart/2005/8/layout/radial4"/>
    <dgm:cxn modelId="{562EC50B-CB00-4458-A4B7-137194F402BE}" srcId="{C1A8F207-1092-4556-8209-56867C989A3A}" destId="{E92739AC-F107-4BAE-A129-3014333089C8}" srcOrd="0" destOrd="0" parTransId="{5E4D493F-E895-4119-86FA-5520BCC01F66}" sibTransId="{8FF1CE41-0A1B-4EC7-9987-EDBB6E5F8C0D}"/>
    <dgm:cxn modelId="{61B40BDB-314C-4A5D-B264-24CDA96EEA28}" type="presOf" srcId="{AE110CF7-280D-4A15-9432-15E93C1D0F3B}" destId="{37DAC68F-24B1-4F47-B42F-F4B9F50132B0}" srcOrd="0" destOrd="0" presId="urn:microsoft.com/office/officeart/2005/8/layout/radial4"/>
    <dgm:cxn modelId="{499EC7FB-28B8-4229-B74F-8D944C5EAE6D}" type="presOf" srcId="{C1A8F207-1092-4556-8209-56867C989A3A}" destId="{77EB5038-F5EC-4F96-9D5E-C6A83E1598AF}" srcOrd="0" destOrd="0" presId="urn:microsoft.com/office/officeart/2005/8/layout/radial4"/>
    <dgm:cxn modelId="{413E9494-FB7E-4CC0-BE43-4B39F9530E27}" type="presOf" srcId="{5609854C-A4E6-46EB-AF7B-08B33ECC8005}" destId="{D9921DBB-414C-4209-91BF-C2CA9E8042AE}" srcOrd="0" destOrd="0" presId="urn:microsoft.com/office/officeart/2005/8/layout/radial4"/>
    <dgm:cxn modelId="{2D094266-750F-4B62-9B20-242D1F6DFE3E}" type="presOf" srcId="{F16FB16E-0D23-4C04-88AD-9F29ACB4EA5B}" destId="{856B82B9-8B72-4709-AD97-A7D3F98FA0ED}" srcOrd="0" destOrd="0" presId="urn:microsoft.com/office/officeart/2005/8/layout/radial4"/>
    <dgm:cxn modelId="{B1B2D082-5DDE-4606-80EE-04C69AF51A67}" srcId="{E92739AC-F107-4BAE-A129-3014333089C8}" destId="{4BE23587-BF18-47E1-B53F-A506E2DBDDDC}" srcOrd="1" destOrd="0" parTransId="{AE110CF7-280D-4A15-9432-15E93C1D0F3B}" sibTransId="{7B6D276C-ED77-4CAD-8844-72179ADB3F7E}"/>
    <dgm:cxn modelId="{18FD21C1-1A00-4149-81BB-14460F57CBA8}" type="presOf" srcId="{4DC027FD-8C51-46D5-B496-597614E96E8D}" destId="{0499D169-5D19-44F2-8B82-65543C2432CE}" srcOrd="0" destOrd="0" presId="urn:microsoft.com/office/officeart/2005/8/layout/radial4"/>
    <dgm:cxn modelId="{E3F252D3-965C-4289-801E-69E5486008D6}" type="presOf" srcId="{E92739AC-F107-4BAE-A129-3014333089C8}" destId="{3A6B0980-9756-4B2A-938B-D7872034D7EB}" srcOrd="0" destOrd="0" presId="urn:microsoft.com/office/officeart/2005/8/layout/radial4"/>
    <dgm:cxn modelId="{939BE4B4-7F63-49C5-9705-9DD4A65D0417}" type="presOf" srcId="{FAB02FCB-96B4-4F88-AF15-AC138074C1A3}" destId="{4245A790-3F38-49C0-A396-70842A9BABC0}" srcOrd="0" destOrd="0" presId="urn:microsoft.com/office/officeart/2005/8/layout/radial4"/>
    <dgm:cxn modelId="{CA50539E-2E48-4518-ABB8-F1E8B7E157CC}" srcId="{E92739AC-F107-4BAE-A129-3014333089C8}" destId="{4DC027FD-8C51-46D5-B496-597614E96E8D}" srcOrd="3" destOrd="0" parTransId="{5609854C-A4E6-46EB-AF7B-08B33ECC8005}" sibTransId="{941ACAEF-45EF-43AB-8C41-7102706F7CC0}"/>
    <dgm:cxn modelId="{27980A22-A2D7-4715-8339-4DA3E55FE493}" type="presOf" srcId="{B673F427-DDA0-488B-BCD1-AB03C1C6BBF1}" destId="{4791977B-3D60-45CE-A267-EB0E534B83F4}" srcOrd="0" destOrd="0" presId="urn:microsoft.com/office/officeart/2005/8/layout/radial4"/>
    <dgm:cxn modelId="{7A9A5D84-41DC-4EB9-8751-1C72196C285D}" srcId="{E92739AC-F107-4BAE-A129-3014333089C8}" destId="{F16FB16E-0D23-4C04-88AD-9F29ACB4EA5B}" srcOrd="2" destOrd="0" parTransId="{FAB02FCB-96B4-4F88-AF15-AC138074C1A3}" sibTransId="{DC02768A-3E5B-486C-AC13-2CA793C4056B}"/>
    <dgm:cxn modelId="{D14A2E81-A5D5-4F77-B18D-B50B263F25AF}" srcId="{E92739AC-F107-4BAE-A129-3014333089C8}" destId="{6B6B3B46-C0CC-4BB5-95C2-FEB1FB52B1E5}" srcOrd="0" destOrd="0" parTransId="{B673F427-DDA0-488B-BCD1-AB03C1C6BBF1}" sibTransId="{F94C3F2F-DB76-4BF0-9C91-0E290658E5A5}"/>
    <dgm:cxn modelId="{B6E15933-4215-41EC-B204-1D342CB8AB74}" type="presParOf" srcId="{77EB5038-F5EC-4F96-9D5E-C6A83E1598AF}" destId="{3A6B0980-9756-4B2A-938B-D7872034D7EB}" srcOrd="0" destOrd="0" presId="urn:microsoft.com/office/officeart/2005/8/layout/radial4"/>
    <dgm:cxn modelId="{81BD416E-3373-4E2B-A540-44F0B2C43C8A}" type="presParOf" srcId="{77EB5038-F5EC-4F96-9D5E-C6A83E1598AF}" destId="{4791977B-3D60-45CE-A267-EB0E534B83F4}" srcOrd="1" destOrd="0" presId="urn:microsoft.com/office/officeart/2005/8/layout/radial4"/>
    <dgm:cxn modelId="{C95A86B9-1549-4318-9E60-805F562E856E}" type="presParOf" srcId="{77EB5038-F5EC-4F96-9D5E-C6A83E1598AF}" destId="{75B58844-1A6B-4178-B654-1BDC9729BEDA}" srcOrd="2" destOrd="0" presId="urn:microsoft.com/office/officeart/2005/8/layout/radial4"/>
    <dgm:cxn modelId="{C5F54B1C-D6CE-4693-BA2D-C4083A5ADA23}" type="presParOf" srcId="{77EB5038-F5EC-4F96-9D5E-C6A83E1598AF}" destId="{37DAC68F-24B1-4F47-B42F-F4B9F50132B0}" srcOrd="3" destOrd="0" presId="urn:microsoft.com/office/officeart/2005/8/layout/radial4"/>
    <dgm:cxn modelId="{77FC5751-D17A-4EC1-BF6B-9A47D4D5E492}" type="presParOf" srcId="{77EB5038-F5EC-4F96-9D5E-C6A83E1598AF}" destId="{8034B1A8-9228-48E4-AC62-0BA38AAD0108}" srcOrd="4" destOrd="0" presId="urn:microsoft.com/office/officeart/2005/8/layout/radial4"/>
    <dgm:cxn modelId="{0F74CE38-4564-4B6C-B7B0-6D3099D9316D}" type="presParOf" srcId="{77EB5038-F5EC-4F96-9D5E-C6A83E1598AF}" destId="{4245A790-3F38-49C0-A396-70842A9BABC0}" srcOrd="5" destOrd="0" presId="urn:microsoft.com/office/officeart/2005/8/layout/radial4"/>
    <dgm:cxn modelId="{B7CF0684-D46E-41C3-85A8-DA2FA508BC21}" type="presParOf" srcId="{77EB5038-F5EC-4F96-9D5E-C6A83E1598AF}" destId="{856B82B9-8B72-4709-AD97-A7D3F98FA0ED}" srcOrd="6" destOrd="0" presId="urn:microsoft.com/office/officeart/2005/8/layout/radial4"/>
    <dgm:cxn modelId="{03885B34-54E6-4FC8-9B44-B3E89AA99A10}" type="presParOf" srcId="{77EB5038-F5EC-4F96-9D5E-C6A83E1598AF}" destId="{D9921DBB-414C-4209-91BF-C2CA9E8042AE}" srcOrd="7" destOrd="0" presId="urn:microsoft.com/office/officeart/2005/8/layout/radial4"/>
    <dgm:cxn modelId="{0C9B3D89-5FD4-4D29-9B31-970252CADA9A}" type="presParOf" srcId="{77EB5038-F5EC-4F96-9D5E-C6A83E1598AF}" destId="{0499D169-5D19-44F2-8B82-65543C2432CE}" srcOrd="8"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A728FD-DA1C-4320-9F64-41E153BDF21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893E2F48-C311-4190-AD51-7F8B2BA63A47}">
      <dgm:prSet/>
      <dgm:spPr/>
      <dgm:t>
        <a:bodyPr/>
        <a:lstStyle/>
        <a:p>
          <a:pPr algn="ctr" rtl="0"/>
          <a:r>
            <a:rPr lang="en-US" b="1" dirty="0" smtClean="0"/>
            <a:t>Test case generation</a:t>
          </a:r>
          <a:endParaRPr lang="en-US" dirty="0"/>
        </a:p>
      </dgm:t>
    </dgm:pt>
    <dgm:pt modelId="{C7FD790F-680E-4A8F-AEAF-03FD3C5EC264}" type="parTrans" cxnId="{9A94D50F-9CC8-4546-B25E-9D1D909B83C3}">
      <dgm:prSet/>
      <dgm:spPr/>
      <dgm:t>
        <a:bodyPr/>
        <a:lstStyle/>
        <a:p>
          <a:pPr algn="ctr"/>
          <a:endParaRPr lang="en-US"/>
        </a:p>
      </dgm:t>
    </dgm:pt>
    <dgm:pt modelId="{247C1435-A91A-4F26-8F6C-9497EACEB1FF}" type="sibTrans" cxnId="{9A94D50F-9CC8-4546-B25E-9D1D909B83C3}">
      <dgm:prSet/>
      <dgm:spPr/>
      <dgm:t>
        <a:bodyPr/>
        <a:lstStyle/>
        <a:p>
          <a:pPr algn="ctr"/>
          <a:endParaRPr lang="en-US"/>
        </a:p>
      </dgm:t>
    </dgm:pt>
    <dgm:pt modelId="{16ABD21D-6B4C-4964-96B9-1A50B1452172}">
      <dgm:prSet/>
      <dgm:spPr/>
      <dgm:t>
        <a:bodyPr/>
        <a:lstStyle/>
        <a:p>
          <a:pPr algn="ctr" rtl="0"/>
          <a:r>
            <a:rPr lang="en-US" b="1" dirty="0" smtClean="0"/>
            <a:t>Verifying Compilers</a:t>
          </a:r>
          <a:endParaRPr lang="en-US" dirty="0"/>
        </a:p>
      </dgm:t>
    </dgm:pt>
    <dgm:pt modelId="{D811FADF-6418-40DA-A681-E1CF0F008B02}" type="parTrans" cxnId="{22E14886-39DA-46BD-A5CE-C834F6F4D757}">
      <dgm:prSet/>
      <dgm:spPr/>
      <dgm:t>
        <a:bodyPr/>
        <a:lstStyle/>
        <a:p>
          <a:pPr algn="ctr"/>
          <a:endParaRPr lang="en-US"/>
        </a:p>
      </dgm:t>
    </dgm:pt>
    <dgm:pt modelId="{8037E45F-1C33-4495-84A2-61E12535AF6C}" type="sibTrans" cxnId="{22E14886-39DA-46BD-A5CE-C834F6F4D757}">
      <dgm:prSet/>
      <dgm:spPr/>
      <dgm:t>
        <a:bodyPr/>
        <a:lstStyle/>
        <a:p>
          <a:pPr algn="ctr"/>
          <a:endParaRPr lang="en-US"/>
        </a:p>
      </dgm:t>
    </dgm:pt>
    <dgm:pt modelId="{10BCAAC2-E0AB-4F7F-AD99-4B12FA756641}">
      <dgm:prSet/>
      <dgm:spPr/>
      <dgm:t>
        <a:bodyPr/>
        <a:lstStyle/>
        <a:p>
          <a:pPr algn="ctr" rtl="0"/>
          <a:r>
            <a:rPr lang="en-US" b="1" dirty="0" smtClean="0"/>
            <a:t>Predicate Abstraction</a:t>
          </a:r>
          <a:endParaRPr lang="en-US" dirty="0"/>
        </a:p>
      </dgm:t>
    </dgm:pt>
    <dgm:pt modelId="{70A49386-D90E-4C1B-BB45-D64ABDC75D49}" type="parTrans" cxnId="{0D62B2D8-8311-4B73-AAED-094B670A2691}">
      <dgm:prSet/>
      <dgm:spPr/>
      <dgm:t>
        <a:bodyPr/>
        <a:lstStyle/>
        <a:p>
          <a:pPr algn="ctr"/>
          <a:endParaRPr lang="en-US"/>
        </a:p>
      </dgm:t>
    </dgm:pt>
    <dgm:pt modelId="{5E06A297-C833-44AB-86B1-5455CF5019AA}" type="sibTrans" cxnId="{0D62B2D8-8311-4B73-AAED-094B670A2691}">
      <dgm:prSet/>
      <dgm:spPr/>
      <dgm:t>
        <a:bodyPr/>
        <a:lstStyle/>
        <a:p>
          <a:pPr algn="ctr"/>
          <a:endParaRPr lang="en-US"/>
        </a:p>
      </dgm:t>
    </dgm:pt>
    <dgm:pt modelId="{98EFB690-2F44-40DC-A544-D76023CFC90E}">
      <dgm:prSet/>
      <dgm:spPr/>
      <dgm:t>
        <a:bodyPr/>
        <a:lstStyle/>
        <a:p>
          <a:pPr algn="ctr" rtl="0"/>
          <a:r>
            <a:rPr lang="en-US" b="1" dirty="0" smtClean="0"/>
            <a:t>Invariant Generation</a:t>
          </a:r>
          <a:endParaRPr lang="en-US" dirty="0"/>
        </a:p>
      </dgm:t>
    </dgm:pt>
    <dgm:pt modelId="{96B2B7A0-7655-4A68-9C29-07A7BB43ACEA}" type="parTrans" cxnId="{638CF91E-B722-451E-9436-0DBEC69F9B8C}">
      <dgm:prSet/>
      <dgm:spPr/>
      <dgm:t>
        <a:bodyPr/>
        <a:lstStyle/>
        <a:p>
          <a:pPr algn="ctr"/>
          <a:endParaRPr lang="en-US"/>
        </a:p>
      </dgm:t>
    </dgm:pt>
    <dgm:pt modelId="{75A85F81-E5F6-42E8-B6A8-0975DFB3EAE8}" type="sibTrans" cxnId="{638CF91E-B722-451E-9436-0DBEC69F9B8C}">
      <dgm:prSet/>
      <dgm:spPr/>
      <dgm:t>
        <a:bodyPr/>
        <a:lstStyle/>
        <a:p>
          <a:pPr algn="ctr"/>
          <a:endParaRPr lang="en-US"/>
        </a:p>
      </dgm:t>
    </dgm:pt>
    <dgm:pt modelId="{35A186EA-B02E-4617-AAAB-5508528581EC}">
      <dgm:prSet/>
      <dgm:spPr/>
      <dgm:t>
        <a:bodyPr/>
        <a:lstStyle/>
        <a:p>
          <a:pPr algn="ctr" rtl="0"/>
          <a:r>
            <a:rPr lang="en-US" b="1" dirty="0" smtClean="0"/>
            <a:t>Type Checking</a:t>
          </a:r>
          <a:endParaRPr lang="en-US" dirty="0"/>
        </a:p>
      </dgm:t>
    </dgm:pt>
    <dgm:pt modelId="{30E7FE56-488D-40EC-A702-2B0612286212}" type="parTrans" cxnId="{9AD96461-84D2-4949-AD60-D813261EBAD7}">
      <dgm:prSet/>
      <dgm:spPr/>
      <dgm:t>
        <a:bodyPr/>
        <a:lstStyle/>
        <a:p>
          <a:pPr algn="ctr"/>
          <a:endParaRPr lang="en-US"/>
        </a:p>
      </dgm:t>
    </dgm:pt>
    <dgm:pt modelId="{C770B6D3-F35D-47CA-9A55-BD48FE787212}" type="sibTrans" cxnId="{9AD96461-84D2-4949-AD60-D813261EBAD7}">
      <dgm:prSet/>
      <dgm:spPr/>
      <dgm:t>
        <a:bodyPr/>
        <a:lstStyle/>
        <a:p>
          <a:pPr algn="ctr"/>
          <a:endParaRPr lang="en-US"/>
        </a:p>
      </dgm:t>
    </dgm:pt>
    <dgm:pt modelId="{A21B3DBC-A65B-4B25-856E-E617196ACB4E}">
      <dgm:prSet/>
      <dgm:spPr/>
      <dgm:t>
        <a:bodyPr/>
        <a:lstStyle/>
        <a:p>
          <a:pPr algn="ctr" rtl="0"/>
          <a:r>
            <a:rPr lang="en-US" b="1" dirty="0" smtClean="0"/>
            <a:t>Model Based Testing</a:t>
          </a:r>
          <a:endParaRPr lang="en-US" b="1" dirty="0"/>
        </a:p>
      </dgm:t>
    </dgm:pt>
    <dgm:pt modelId="{CEB7D2C2-743A-419B-B683-986C5FE6110D}" type="parTrans" cxnId="{81CD8FBF-F8E0-4F64-B5B1-3D12600FC6A6}">
      <dgm:prSet/>
      <dgm:spPr/>
      <dgm:t>
        <a:bodyPr/>
        <a:lstStyle/>
        <a:p>
          <a:pPr algn="ctr"/>
          <a:endParaRPr lang="en-US"/>
        </a:p>
      </dgm:t>
    </dgm:pt>
    <dgm:pt modelId="{14503B67-F4A6-4109-9074-7BD976EFD16D}" type="sibTrans" cxnId="{81CD8FBF-F8E0-4F64-B5B1-3D12600FC6A6}">
      <dgm:prSet/>
      <dgm:spPr/>
      <dgm:t>
        <a:bodyPr/>
        <a:lstStyle/>
        <a:p>
          <a:pPr algn="ctr"/>
          <a:endParaRPr lang="en-US"/>
        </a:p>
      </dgm:t>
    </dgm:pt>
    <dgm:pt modelId="{94705B86-31B9-4BB7-897E-19FC7AF1B13A}" type="pres">
      <dgm:prSet presAssocID="{20A728FD-DA1C-4320-9F64-41E153BDF21F}" presName="linear" presStyleCnt="0">
        <dgm:presLayoutVars>
          <dgm:animLvl val="lvl"/>
          <dgm:resizeHandles val="exact"/>
        </dgm:presLayoutVars>
      </dgm:prSet>
      <dgm:spPr/>
      <dgm:t>
        <a:bodyPr/>
        <a:lstStyle/>
        <a:p>
          <a:endParaRPr lang="en-US"/>
        </a:p>
      </dgm:t>
    </dgm:pt>
    <dgm:pt modelId="{FFB70455-7A51-4917-BE27-D1FAC3B7B8D1}" type="pres">
      <dgm:prSet presAssocID="{893E2F48-C311-4190-AD51-7F8B2BA63A47}" presName="parentText" presStyleLbl="node1" presStyleIdx="0" presStyleCnt="6">
        <dgm:presLayoutVars>
          <dgm:chMax val="0"/>
          <dgm:bulletEnabled val="1"/>
        </dgm:presLayoutVars>
      </dgm:prSet>
      <dgm:spPr/>
      <dgm:t>
        <a:bodyPr/>
        <a:lstStyle/>
        <a:p>
          <a:endParaRPr lang="en-US"/>
        </a:p>
      </dgm:t>
    </dgm:pt>
    <dgm:pt modelId="{B37D574C-4858-41CA-95ED-228BB0513E6A}" type="pres">
      <dgm:prSet presAssocID="{247C1435-A91A-4F26-8F6C-9497EACEB1FF}" presName="spacer" presStyleCnt="0"/>
      <dgm:spPr/>
    </dgm:pt>
    <dgm:pt modelId="{71497550-9F1D-4D88-9145-DDAD4329CE3E}" type="pres">
      <dgm:prSet presAssocID="{16ABD21D-6B4C-4964-96B9-1A50B1452172}" presName="parentText" presStyleLbl="node1" presStyleIdx="1" presStyleCnt="6">
        <dgm:presLayoutVars>
          <dgm:chMax val="0"/>
          <dgm:bulletEnabled val="1"/>
        </dgm:presLayoutVars>
      </dgm:prSet>
      <dgm:spPr/>
      <dgm:t>
        <a:bodyPr/>
        <a:lstStyle/>
        <a:p>
          <a:endParaRPr lang="en-US"/>
        </a:p>
      </dgm:t>
    </dgm:pt>
    <dgm:pt modelId="{A5E9C300-9A4D-4689-A170-84423EA75B74}" type="pres">
      <dgm:prSet presAssocID="{8037E45F-1C33-4495-84A2-61E12535AF6C}" presName="spacer" presStyleCnt="0"/>
      <dgm:spPr/>
    </dgm:pt>
    <dgm:pt modelId="{9E8040C1-5C12-4E02-8F39-1DE656AAD1FE}" type="pres">
      <dgm:prSet presAssocID="{10BCAAC2-E0AB-4F7F-AD99-4B12FA756641}" presName="parentText" presStyleLbl="node1" presStyleIdx="2" presStyleCnt="6">
        <dgm:presLayoutVars>
          <dgm:chMax val="0"/>
          <dgm:bulletEnabled val="1"/>
        </dgm:presLayoutVars>
      </dgm:prSet>
      <dgm:spPr/>
      <dgm:t>
        <a:bodyPr/>
        <a:lstStyle/>
        <a:p>
          <a:endParaRPr lang="en-US"/>
        </a:p>
      </dgm:t>
    </dgm:pt>
    <dgm:pt modelId="{7719BCE1-1794-49AD-9169-809F45DDBE46}" type="pres">
      <dgm:prSet presAssocID="{5E06A297-C833-44AB-86B1-5455CF5019AA}" presName="spacer" presStyleCnt="0"/>
      <dgm:spPr/>
    </dgm:pt>
    <dgm:pt modelId="{3973E97C-1B6E-46BE-AE9F-9D777A355762}" type="pres">
      <dgm:prSet presAssocID="{98EFB690-2F44-40DC-A544-D76023CFC90E}" presName="parentText" presStyleLbl="node1" presStyleIdx="3" presStyleCnt="6">
        <dgm:presLayoutVars>
          <dgm:chMax val="0"/>
          <dgm:bulletEnabled val="1"/>
        </dgm:presLayoutVars>
      </dgm:prSet>
      <dgm:spPr/>
      <dgm:t>
        <a:bodyPr/>
        <a:lstStyle/>
        <a:p>
          <a:endParaRPr lang="en-US"/>
        </a:p>
      </dgm:t>
    </dgm:pt>
    <dgm:pt modelId="{240FC017-D265-4C7A-9745-492BC16A7F10}" type="pres">
      <dgm:prSet presAssocID="{75A85F81-E5F6-42E8-B6A8-0975DFB3EAE8}" presName="spacer" presStyleCnt="0"/>
      <dgm:spPr/>
    </dgm:pt>
    <dgm:pt modelId="{BF66F49D-233C-415B-8655-05BD7089D001}" type="pres">
      <dgm:prSet presAssocID="{35A186EA-B02E-4617-AAAB-5508528581EC}" presName="parentText" presStyleLbl="node1" presStyleIdx="4" presStyleCnt="6">
        <dgm:presLayoutVars>
          <dgm:chMax val="0"/>
          <dgm:bulletEnabled val="1"/>
        </dgm:presLayoutVars>
      </dgm:prSet>
      <dgm:spPr/>
      <dgm:t>
        <a:bodyPr/>
        <a:lstStyle/>
        <a:p>
          <a:endParaRPr lang="en-US"/>
        </a:p>
      </dgm:t>
    </dgm:pt>
    <dgm:pt modelId="{3153FBDF-268C-42EC-B399-AF27511C8635}" type="pres">
      <dgm:prSet presAssocID="{C770B6D3-F35D-47CA-9A55-BD48FE787212}" presName="spacer" presStyleCnt="0"/>
      <dgm:spPr/>
    </dgm:pt>
    <dgm:pt modelId="{FB2D4B19-3337-4830-AD4B-119F5D9B67E6}" type="pres">
      <dgm:prSet presAssocID="{A21B3DBC-A65B-4B25-856E-E617196ACB4E}" presName="parentText" presStyleLbl="node1" presStyleIdx="5" presStyleCnt="6">
        <dgm:presLayoutVars>
          <dgm:chMax val="0"/>
          <dgm:bulletEnabled val="1"/>
        </dgm:presLayoutVars>
      </dgm:prSet>
      <dgm:spPr/>
      <dgm:t>
        <a:bodyPr/>
        <a:lstStyle/>
        <a:p>
          <a:endParaRPr lang="en-US"/>
        </a:p>
      </dgm:t>
    </dgm:pt>
  </dgm:ptLst>
  <dgm:cxnLst>
    <dgm:cxn modelId="{9AD96461-84D2-4949-AD60-D813261EBAD7}" srcId="{20A728FD-DA1C-4320-9F64-41E153BDF21F}" destId="{35A186EA-B02E-4617-AAAB-5508528581EC}" srcOrd="4" destOrd="0" parTransId="{30E7FE56-488D-40EC-A702-2B0612286212}" sibTransId="{C770B6D3-F35D-47CA-9A55-BD48FE787212}"/>
    <dgm:cxn modelId="{22E14886-39DA-46BD-A5CE-C834F6F4D757}" srcId="{20A728FD-DA1C-4320-9F64-41E153BDF21F}" destId="{16ABD21D-6B4C-4964-96B9-1A50B1452172}" srcOrd="1" destOrd="0" parTransId="{D811FADF-6418-40DA-A681-E1CF0F008B02}" sibTransId="{8037E45F-1C33-4495-84A2-61E12535AF6C}"/>
    <dgm:cxn modelId="{2A8AA481-1A75-49B5-8F26-8964D7807C4A}" type="presOf" srcId="{20A728FD-DA1C-4320-9F64-41E153BDF21F}" destId="{94705B86-31B9-4BB7-897E-19FC7AF1B13A}" srcOrd="0" destOrd="0" presId="urn:microsoft.com/office/officeart/2005/8/layout/vList2"/>
    <dgm:cxn modelId="{7A3F784E-FE88-4718-9FA9-D60EC506437F}" type="presOf" srcId="{A21B3DBC-A65B-4B25-856E-E617196ACB4E}" destId="{FB2D4B19-3337-4830-AD4B-119F5D9B67E6}" srcOrd="0" destOrd="0" presId="urn:microsoft.com/office/officeart/2005/8/layout/vList2"/>
    <dgm:cxn modelId="{11A0A260-23C7-48F8-B5D9-BC8B7E1E5B2A}" type="presOf" srcId="{98EFB690-2F44-40DC-A544-D76023CFC90E}" destId="{3973E97C-1B6E-46BE-AE9F-9D777A355762}" srcOrd="0" destOrd="0" presId="urn:microsoft.com/office/officeart/2005/8/layout/vList2"/>
    <dgm:cxn modelId="{0D62B2D8-8311-4B73-AAED-094B670A2691}" srcId="{20A728FD-DA1C-4320-9F64-41E153BDF21F}" destId="{10BCAAC2-E0AB-4F7F-AD99-4B12FA756641}" srcOrd="2" destOrd="0" parTransId="{70A49386-D90E-4C1B-BB45-D64ABDC75D49}" sibTransId="{5E06A297-C833-44AB-86B1-5455CF5019AA}"/>
    <dgm:cxn modelId="{326083D4-2B26-4FF9-BE4C-B39F2453DDE6}" type="presOf" srcId="{35A186EA-B02E-4617-AAAB-5508528581EC}" destId="{BF66F49D-233C-415B-8655-05BD7089D001}" srcOrd="0" destOrd="0" presId="urn:microsoft.com/office/officeart/2005/8/layout/vList2"/>
    <dgm:cxn modelId="{D73E8074-6B69-4A09-8473-11F13F31E257}" type="presOf" srcId="{16ABD21D-6B4C-4964-96B9-1A50B1452172}" destId="{71497550-9F1D-4D88-9145-DDAD4329CE3E}" srcOrd="0" destOrd="0" presId="urn:microsoft.com/office/officeart/2005/8/layout/vList2"/>
    <dgm:cxn modelId="{4BF813E4-8672-4904-86BB-040C1EF96356}" type="presOf" srcId="{893E2F48-C311-4190-AD51-7F8B2BA63A47}" destId="{FFB70455-7A51-4917-BE27-D1FAC3B7B8D1}" srcOrd="0" destOrd="0" presId="urn:microsoft.com/office/officeart/2005/8/layout/vList2"/>
    <dgm:cxn modelId="{9A94D50F-9CC8-4546-B25E-9D1D909B83C3}" srcId="{20A728FD-DA1C-4320-9F64-41E153BDF21F}" destId="{893E2F48-C311-4190-AD51-7F8B2BA63A47}" srcOrd="0" destOrd="0" parTransId="{C7FD790F-680E-4A8F-AEAF-03FD3C5EC264}" sibTransId="{247C1435-A91A-4F26-8F6C-9497EACEB1FF}"/>
    <dgm:cxn modelId="{638CF91E-B722-451E-9436-0DBEC69F9B8C}" srcId="{20A728FD-DA1C-4320-9F64-41E153BDF21F}" destId="{98EFB690-2F44-40DC-A544-D76023CFC90E}" srcOrd="3" destOrd="0" parTransId="{96B2B7A0-7655-4A68-9C29-07A7BB43ACEA}" sibTransId="{75A85F81-E5F6-42E8-B6A8-0975DFB3EAE8}"/>
    <dgm:cxn modelId="{81CD8FBF-F8E0-4F64-B5B1-3D12600FC6A6}" srcId="{20A728FD-DA1C-4320-9F64-41E153BDF21F}" destId="{A21B3DBC-A65B-4B25-856E-E617196ACB4E}" srcOrd="5" destOrd="0" parTransId="{CEB7D2C2-743A-419B-B683-986C5FE6110D}" sibTransId="{14503B67-F4A6-4109-9074-7BD976EFD16D}"/>
    <dgm:cxn modelId="{2B521F78-B5E6-43F9-8608-EEBC8D01B67E}" type="presOf" srcId="{10BCAAC2-E0AB-4F7F-AD99-4B12FA756641}" destId="{9E8040C1-5C12-4E02-8F39-1DE656AAD1FE}" srcOrd="0" destOrd="0" presId="urn:microsoft.com/office/officeart/2005/8/layout/vList2"/>
    <dgm:cxn modelId="{6E8997FA-9979-4B56-B4E9-53015E0244F7}" type="presParOf" srcId="{94705B86-31B9-4BB7-897E-19FC7AF1B13A}" destId="{FFB70455-7A51-4917-BE27-D1FAC3B7B8D1}" srcOrd="0" destOrd="0" presId="urn:microsoft.com/office/officeart/2005/8/layout/vList2"/>
    <dgm:cxn modelId="{1AF2DEB7-D9F9-4A03-9B36-BB7E69993D4A}" type="presParOf" srcId="{94705B86-31B9-4BB7-897E-19FC7AF1B13A}" destId="{B37D574C-4858-41CA-95ED-228BB0513E6A}" srcOrd="1" destOrd="0" presId="urn:microsoft.com/office/officeart/2005/8/layout/vList2"/>
    <dgm:cxn modelId="{F53A2B1C-09FF-4890-964E-730CF812065D}" type="presParOf" srcId="{94705B86-31B9-4BB7-897E-19FC7AF1B13A}" destId="{71497550-9F1D-4D88-9145-DDAD4329CE3E}" srcOrd="2" destOrd="0" presId="urn:microsoft.com/office/officeart/2005/8/layout/vList2"/>
    <dgm:cxn modelId="{3FEADEAC-1A5E-4DF0-A53A-C29182E3F180}" type="presParOf" srcId="{94705B86-31B9-4BB7-897E-19FC7AF1B13A}" destId="{A5E9C300-9A4D-4689-A170-84423EA75B74}" srcOrd="3" destOrd="0" presId="urn:microsoft.com/office/officeart/2005/8/layout/vList2"/>
    <dgm:cxn modelId="{FC38DD9D-FB8B-4AB4-9B4B-A0CB0966AFF6}" type="presParOf" srcId="{94705B86-31B9-4BB7-897E-19FC7AF1B13A}" destId="{9E8040C1-5C12-4E02-8F39-1DE656AAD1FE}" srcOrd="4" destOrd="0" presId="urn:microsoft.com/office/officeart/2005/8/layout/vList2"/>
    <dgm:cxn modelId="{4CB3094D-7644-4F1B-BF9C-A25EC243944F}" type="presParOf" srcId="{94705B86-31B9-4BB7-897E-19FC7AF1B13A}" destId="{7719BCE1-1794-49AD-9169-809F45DDBE46}" srcOrd="5" destOrd="0" presId="urn:microsoft.com/office/officeart/2005/8/layout/vList2"/>
    <dgm:cxn modelId="{19578C1D-AC4D-4505-BCFE-39187E07B33A}" type="presParOf" srcId="{94705B86-31B9-4BB7-897E-19FC7AF1B13A}" destId="{3973E97C-1B6E-46BE-AE9F-9D777A355762}" srcOrd="6" destOrd="0" presId="urn:microsoft.com/office/officeart/2005/8/layout/vList2"/>
    <dgm:cxn modelId="{C83D8D85-F881-4D0F-9A59-413BBBC7249E}" type="presParOf" srcId="{94705B86-31B9-4BB7-897E-19FC7AF1B13A}" destId="{240FC017-D265-4C7A-9745-492BC16A7F10}" srcOrd="7" destOrd="0" presId="urn:microsoft.com/office/officeart/2005/8/layout/vList2"/>
    <dgm:cxn modelId="{587351B7-231A-4C8D-89A3-8CF146613743}" type="presParOf" srcId="{94705B86-31B9-4BB7-897E-19FC7AF1B13A}" destId="{BF66F49D-233C-415B-8655-05BD7089D001}" srcOrd="8" destOrd="0" presId="urn:microsoft.com/office/officeart/2005/8/layout/vList2"/>
    <dgm:cxn modelId="{F1ED47A7-6447-4D8F-9104-FEDD0FE49806}" type="presParOf" srcId="{94705B86-31B9-4BB7-897E-19FC7AF1B13A}" destId="{3153FBDF-268C-42EC-B399-AF27511C8635}" srcOrd="9" destOrd="0" presId="urn:microsoft.com/office/officeart/2005/8/layout/vList2"/>
    <dgm:cxn modelId="{32718FC4-FBA7-460A-A6AB-55FB9E1CF0AD}" type="presParOf" srcId="{94705B86-31B9-4BB7-897E-19FC7AF1B13A}" destId="{FB2D4B19-3337-4830-AD4B-119F5D9B67E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A8F207-1092-4556-8209-56867C989A3A}" type="doc">
      <dgm:prSet loTypeId="urn:microsoft.com/office/officeart/2005/8/layout/radial4" loCatId="relationship" qsTypeId="urn:microsoft.com/office/officeart/2005/8/quickstyle/simple4" qsCatId="simple" csTypeId="urn:microsoft.com/office/officeart/2005/8/colors/colorful3" csCatId="colorful" phldr="1"/>
      <dgm:spPr/>
      <dgm:t>
        <a:bodyPr/>
        <a:lstStyle/>
        <a:p>
          <a:endParaRPr lang="en-US"/>
        </a:p>
      </dgm:t>
    </dgm:pt>
    <dgm:pt modelId="{E92739AC-F107-4BAE-A129-3014333089C8}">
      <dgm:prSet phldrT="[Text]"/>
      <dgm:spPr/>
      <dgm:t>
        <a:bodyPr/>
        <a:lstStyle/>
        <a:p>
          <a:r>
            <a:rPr lang="en-US" dirty="0" smtClean="0"/>
            <a:t>Z3</a:t>
          </a:r>
          <a:endParaRPr lang="en-US" dirty="0"/>
        </a:p>
      </dgm:t>
    </dgm:pt>
    <dgm:pt modelId="{5E4D493F-E895-4119-86FA-5520BCC01F66}" type="parTrans" cxnId="{562EC50B-CB00-4458-A4B7-137194F402BE}">
      <dgm:prSet/>
      <dgm:spPr/>
      <dgm:t>
        <a:bodyPr/>
        <a:lstStyle/>
        <a:p>
          <a:endParaRPr lang="en-US"/>
        </a:p>
      </dgm:t>
    </dgm:pt>
    <dgm:pt modelId="{8FF1CE41-0A1B-4EC7-9987-EDBB6E5F8C0D}" type="sibTrans" cxnId="{562EC50B-CB00-4458-A4B7-137194F402BE}">
      <dgm:prSet/>
      <dgm:spPr/>
      <dgm:t>
        <a:bodyPr/>
        <a:lstStyle/>
        <a:p>
          <a:endParaRPr lang="en-US"/>
        </a:p>
      </dgm:t>
    </dgm:pt>
    <dgm:pt modelId="{6B6B3B46-C0CC-4BB5-95C2-FEB1FB52B1E5}">
      <dgm:prSet phldrT="[Text]"/>
      <dgm:spPr/>
      <dgm:t>
        <a:bodyPr/>
        <a:lstStyle/>
        <a:p>
          <a:r>
            <a:rPr lang="en-US" dirty="0" smtClean="0"/>
            <a:t>Text</a:t>
          </a:r>
          <a:endParaRPr lang="en-US" dirty="0"/>
        </a:p>
      </dgm:t>
    </dgm:pt>
    <dgm:pt modelId="{B673F427-DDA0-488B-BCD1-AB03C1C6BBF1}" type="parTrans" cxnId="{D14A2E81-A5D5-4F77-B18D-B50B263F25AF}">
      <dgm:prSet/>
      <dgm:spPr/>
      <dgm:t>
        <a:bodyPr/>
        <a:lstStyle/>
        <a:p>
          <a:endParaRPr lang="en-US"/>
        </a:p>
      </dgm:t>
    </dgm:pt>
    <dgm:pt modelId="{F94C3F2F-DB76-4BF0-9C91-0E290658E5A5}" type="sibTrans" cxnId="{D14A2E81-A5D5-4F77-B18D-B50B263F25AF}">
      <dgm:prSet/>
      <dgm:spPr/>
      <dgm:t>
        <a:bodyPr/>
        <a:lstStyle/>
        <a:p>
          <a:endParaRPr lang="en-US"/>
        </a:p>
      </dgm:t>
    </dgm:pt>
    <dgm:pt modelId="{4BE23587-BF18-47E1-B53F-A506E2DBDDDC}">
      <dgm:prSet phldrT="[Text]"/>
      <dgm:spPr/>
      <dgm:t>
        <a:bodyPr/>
        <a:lstStyle/>
        <a:p>
          <a:r>
            <a:rPr lang="en-US" dirty="0" smtClean="0"/>
            <a:t>C/C++</a:t>
          </a:r>
          <a:endParaRPr lang="en-US" dirty="0"/>
        </a:p>
      </dgm:t>
    </dgm:pt>
    <dgm:pt modelId="{AE110CF7-280D-4A15-9432-15E93C1D0F3B}" type="parTrans" cxnId="{B1B2D082-5DDE-4606-80EE-04C69AF51A67}">
      <dgm:prSet/>
      <dgm:spPr/>
      <dgm:t>
        <a:bodyPr/>
        <a:lstStyle/>
        <a:p>
          <a:endParaRPr lang="en-US"/>
        </a:p>
      </dgm:t>
    </dgm:pt>
    <dgm:pt modelId="{7B6D276C-ED77-4CAD-8844-72179ADB3F7E}" type="sibTrans" cxnId="{B1B2D082-5DDE-4606-80EE-04C69AF51A67}">
      <dgm:prSet/>
      <dgm:spPr/>
      <dgm:t>
        <a:bodyPr/>
        <a:lstStyle/>
        <a:p>
          <a:endParaRPr lang="en-US"/>
        </a:p>
      </dgm:t>
    </dgm:pt>
    <dgm:pt modelId="{F16FB16E-0D23-4C04-88AD-9F29ACB4EA5B}">
      <dgm:prSet phldrT="[Text]"/>
      <dgm:spPr/>
      <dgm:t>
        <a:bodyPr/>
        <a:lstStyle/>
        <a:p>
          <a:r>
            <a:rPr lang="en-US" dirty="0" smtClean="0"/>
            <a:t>.NET</a:t>
          </a:r>
          <a:endParaRPr lang="en-US" dirty="0"/>
        </a:p>
      </dgm:t>
    </dgm:pt>
    <dgm:pt modelId="{FAB02FCB-96B4-4F88-AF15-AC138074C1A3}" type="parTrans" cxnId="{7A9A5D84-41DC-4EB9-8751-1C72196C285D}">
      <dgm:prSet/>
      <dgm:spPr/>
      <dgm:t>
        <a:bodyPr/>
        <a:lstStyle/>
        <a:p>
          <a:endParaRPr lang="en-US"/>
        </a:p>
      </dgm:t>
    </dgm:pt>
    <dgm:pt modelId="{DC02768A-3E5B-486C-AC13-2CA793C4056B}" type="sibTrans" cxnId="{7A9A5D84-41DC-4EB9-8751-1C72196C285D}">
      <dgm:prSet/>
      <dgm:spPr/>
      <dgm:t>
        <a:bodyPr/>
        <a:lstStyle/>
        <a:p>
          <a:endParaRPr lang="en-US"/>
        </a:p>
      </dgm:t>
    </dgm:pt>
    <dgm:pt modelId="{4DC027FD-8C51-46D5-B496-597614E96E8D}">
      <dgm:prSet phldrT="[Text]"/>
      <dgm:spPr/>
      <dgm:t>
        <a:bodyPr/>
        <a:lstStyle/>
        <a:p>
          <a:r>
            <a:rPr lang="en-US" dirty="0" err="1" smtClean="0"/>
            <a:t>OCaml</a:t>
          </a:r>
          <a:endParaRPr lang="en-US" dirty="0"/>
        </a:p>
      </dgm:t>
    </dgm:pt>
    <dgm:pt modelId="{5609854C-A4E6-46EB-AF7B-08B33ECC8005}" type="parTrans" cxnId="{CA50539E-2E48-4518-ABB8-F1E8B7E157CC}">
      <dgm:prSet/>
      <dgm:spPr/>
      <dgm:t>
        <a:bodyPr/>
        <a:lstStyle/>
        <a:p>
          <a:endParaRPr lang="en-US"/>
        </a:p>
      </dgm:t>
    </dgm:pt>
    <dgm:pt modelId="{941ACAEF-45EF-43AB-8C41-7102706F7CC0}" type="sibTrans" cxnId="{CA50539E-2E48-4518-ABB8-F1E8B7E157CC}">
      <dgm:prSet/>
      <dgm:spPr/>
      <dgm:t>
        <a:bodyPr/>
        <a:lstStyle/>
        <a:p>
          <a:endParaRPr lang="en-US"/>
        </a:p>
      </dgm:t>
    </dgm:pt>
    <dgm:pt modelId="{77EB5038-F5EC-4F96-9D5E-C6A83E1598AF}" type="pres">
      <dgm:prSet presAssocID="{C1A8F207-1092-4556-8209-56867C989A3A}" presName="cycle" presStyleCnt="0">
        <dgm:presLayoutVars>
          <dgm:chMax val="1"/>
          <dgm:dir/>
          <dgm:animLvl val="ctr"/>
          <dgm:resizeHandles val="exact"/>
        </dgm:presLayoutVars>
      </dgm:prSet>
      <dgm:spPr/>
      <dgm:t>
        <a:bodyPr/>
        <a:lstStyle/>
        <a:p>
          <a:endParaRPr lang="en-US"/>
        </a:p>
      </dgm:t>
    </dgm:pt>
    <dgm:pt modelId="{3A6B0980-9756-4B2A-938B-D7872034D7EB}" type="pres">
      <dgm:prSet presAssocID="{E92739AC-F107-4BAE-A129-3014333089C8}" presName="centerShape" presStyleLbl="node0" presStyleIdx="0" presStyleCnt="1" custScaleX="86854" custScaleY="85750"/>
      <dgm:spPr/>
      <dgm:t>
        <a:bodyPr/>
        <a:lstStyle/>
        <a:p>
          <a:endParaRPr lang="en-US"/>
        </a:p>
      </dgm:t>
    </dgm:pt>
    <dgm:pt modelId="{4791977B-3D60-45CE-A267-EB0E534B83F4}" type="pres">
      <dgm:prSet presAssocID="{B673F427-DDA0-488B-BCD1-AB03C1C6BBF1}" presName="parTrans" presStyleLbl="bgSibTrans2D1" presStyleIdx="0" presStyleCnt="4"/>
      <dgm:spPr/>
      <dgm:t>
        <a:bodyPr/>
        <a:lstStyle/>
        <a:p>
          <a:endParaRPr lang="en-US"/>
        </a:p>
      </dgm:t>
    </dgm:pt>
    <dgm:pt modelId="{75B58844-1A6B-4178-B654-1BDC9729BEDA}" type="pres">
      <dgm:prSet presAssocID="{6B6B3B46-C0CC-4BB5-95C2-FEB1FB52B1E5}" presName="node" presStyleLbl="node1" presStyleIdx="0" presStyleCnt="4">
        <dgm:presLayoutVars>
          <dgm:bulletEnabled val="1"/>
        </dgm:presLayoutVars>
      </dgm:prSet>
      <dgm:spPr/>
      <dgm:t>
        <a:bodyPr/>
        <a:lstStyle/>
        <a:p>
          <a:endParaRPr lang="en-US"/>
        </a:p>
      </dgm:t>
    </dgm:pt>
    <dgm:pt modelId="{37DAC68F-24B1-4F47-B42F-F4B9F50132B0}" type="pres">
      <dgm:prSet presAssocID="{AE110CF7-280D-4A15-9432-15E93C1D0F3B}" presName="parTrans" presStyleLbl="bgSibTrans2D1" presStyleIdx="1" presStyleCnt="4"/>
      <dgm:spPr/>
      <dgm:t>
        <a:bodyPr/>
        <a:lstStyle/>
        <a:p>
          <a:endParaRPr lang="en-US"/>
        </a:p>
      </dgm:t>
    </dgm:pt>
    <dgm:pt modelId="{8034B1A8-9228-48E4-AC62-0BA38AAD0108}" type="pres">
      <dgm:prSet presAssocID="{4BE23587-BF18-47E1-B53F-A506E2DBDDDC}" presName="node" presStyleLbl="node1" presStyleIdx="1" presStyleCnt="4">
        <dgm:presLayoutVars>
          <dgm:bulletEnabled val="1"/>
        </dgm:presLayoutVars>
      </dgm:prSet>
      <dgm:spPr/>
      <dgm:t>
        <a:bodyPr/>
        <a:lstStyle/>
        <a:p>
          <a:endParaRPr lang="en-US"/>
        </a:p>
      </dgm:t>
    </dgm:pt>
    <dgm:pt modelId="{4245A790-3F38-49C0-A396-70842A9BABC0}" type="pres">
      <dgm:prSet presAssocID="{FAB02FCB-96B4-4F88-AF15-AC138074C1A3}" presName="parTrans" presStyleLbl="bgSibTrans2D1" presStyleIdx="2" presStyleCnt="4"/>
      <dgm:spPr/>
      <dgm:t>
        <a:bodyPr/>
        <a:lstStyle/>
        <a:p>
          <a:endParaRPr lang="en-US"/>
        </a:p>
      </dgm:t>
    </dgm:pt>
    <dgm:pt modelId="{856B82B9-8B72-4709-AD97-A7D3F98FA0ED}" type="pres">
      <dgm:prSet presAssocID="{F16FB16E-0D23-4C04-88AD-9F29ACB4EA5B}" presName="node" presStyleLbl="node1" presStyleIdx="2" presStyleCnt="4">
        <dgm:presLayoutVars>
          <dgm:bulletEnabled val="1"/>
        </dgm:presLayoutVars>
      </dgm:prSet>
      <dgm:spPr/>
      <dgm:t>
        <a:bodyPr/>
        <a:lstStyle/>
        <a:p>
          <a:endParaRPr lang="en-US"/>
        </a:p>
      </dgm:t>
    </dgm:pt>
    <dgm:pt modelId="{D9921DBB-414C-4209-91BF-C2CA9E8042AE}" type="pres">
      <dgm:prSet presAssocID="{5609854C-A4E6-46EB-AF7B-08B33ECC8005}" presName="parTrans" presStyleLbl="bgSibTrans2D1" presStyleIdx="3" presStyleCnt="4"/>
      <dgm:spPr/>
      <dgm:t>
        <a:bodyPr/>
        <a:lstStyle/>
        <a:p>
          <a:endParaRPr lang="en-US"/>
        </a:p>
      </dgm:t>
    </dgm:pt>
    <dgm:pt modelId="{0499D169-5D19-44F2-8B82-65543C2432CE}" type="pres">
      <dgm:prSet presAssocID="{4DC027FD-8C51-46D5-B496-597614E96E8D}" presName="node" presStyleLbl="node1" presStyleIdx="3" presStyleCnt="4">
        <dgm:presLayoutVars>
          <dgm:bulletEnabled val="1"/>
        </dgm:presLayoutVars>
      </dgm:prSet>
      <dgm:spPr/>
      <dgm:t>
        <a:bodyPr/>
        <a:lstStyle/>
        <a:p>
          <a:endParaRPr lang="en-US"/>
        </a:p>
      </dgm:t>
    </dgm:pt>
  </dgm:ptLst>
  <dgm:cxnLst>
    <dgm:cxn modelId="{5E546C25-70B4-480C-9BAC-7C4BB6A8A5AD}" type="presOf" srcId="{C1A8F207-1092-4556-8209-56867C989A3A}" destId="{77EB5038-F5EC-4F96-9D5E-C6A83E1598AF}" srcOrd="0" destOrd="0" presId="urn:microsoft.com/office/officeart/2005/8/layout/radial4"/>
    <dgm:cxn modelId="{4C4F80AB-BB74-47FC-949F-9DB7BF1F4A23}" type="presOf" srcId="{5609854C-A4E6-46EB-AF7B-08B33ECC8005}" destId="{D9921DBB-414C-4209-91BF-C2CA9E8042AE}" srcOrd="0" destOrd="0" presId="urn:microsoft.com/office/officeart/2005/8/layout/radial4"/>
    <dgm:cxn modelId="{D43EB030-7EDB-4232-8AFA-D68DE15C0BCF}" type="presOf" srcId="{B673F427-DDA0-488B-BCD1-AB03C1C6BBF1}" destId="{4791977B-3D60-45CE-A267-EB0E534B83F4}" srcOrd="0" destOrd="0" presId="urn:microsoft.com/office/officeart/2005/8/layout/radial4"/>
    <dgm:cxn modelId="{DC8E8DF0-1187-40D7-ACC3-A2D518908A5C}" type="presOf" srcId="{6B6B3B46-C0CC-4BB5-95C2-FEB1FB52B1E5}" destId="{75B58844-1A6B-4178-B654-1BDC9729BEDA}" srcOrd="0" destOrd="0" presId="urn:microsoft.com/office/officeart/2005/8/layout/radial4"/>
    <dgm:cxn modelId="{562EC50B-CB00-4458-A4B7-137194F402BE}" srcId="{C1A8F207-1092-4556-8209-56867C989A3A}" destId="{E92739AC-F107-4BAE-A129-3014333089C8}" srcOrd="0" destOrd="0" parTransId="{5E4D493F-E895-4119-86FA-5520BCC01F66}" sibTransId="{8FF1CE41-0A1B-4EC7-9987-EDBB6E5F8C0D}"/>
    <dgm:cxn modelId="{7A9A5D84-41DC-4EB9-8751-1C72196C285D}" srcId="{E92739AC-F107-4BAE-A129-3014333089C8}" destId="{F16FB16E-0D23-4C04-88AD-9F29ACB4EA5B}" srcOrd="2" destOrd="0" parTransId="{FAB02FCB-96B4-4F88-AF15-AC138074C1A3}" sibTransId="{DC02768A-3E5B-486C-AC13-2CA793C4056B}"/>
    <dgm:cxn modelId="{2CD40B3D-543D-4B54-A348-6383EEB2421D}" type="presOf" srcId="{AE110CF7-280D-4A15-9432-15E93C1D0F3B}" destId="{37DAC68F-24B1-4F47-B42F-F4B9F50132B0}" srcOrd="0" destOrd="0" presId="urn:microsoft.com/office/officeart/2005/8/layout/radial4"/>
    <dgm:cxn modelId="{AF295EC5-C08E-4251-913A-49C4A066A8B2}" type="presOf" srcId="{F16FB16E-0D23-4C04-88AD-9F29ACB4EA5B}" destId="{856B82B9-8B72-4709-AD97-A7D3F98FA0ED}" srcOrd="0" destOrd="0" presId="urn:microsoft.com/office/officeart/2005/8/layout/radial4"/>
    <dgm:cxn modelId="{0C959B33-0A7C-43FC-801E-6AB21F1F5A44}" type="presOf" srcId="{4DC027FD-8C51-46D5-B496-597614E96E8D}" destId="{0499D169-5D19-44F2-8B82-65543C2432CE}" srcOrd="0" destOrd="0" presId="urn:microsoft.com/office/officeart/2005/8/layout/radial4"/>
    <dgm:cxn modelId="{CA50539E-2E48-4518-ABB8-F1E8B7E157CC}" srcId="{E92739AC-F107-4BAE-A129-3014333089C8}" destId="{4DC027FD-8C51-46D5-B496-597614E96E8D}" srcOrd="3" destOrd="0" parTransId="{5609854C-A4E6-46EB-AF7B-08B33ECC8005}" sibTransId="{941ACAEF-45EF-43AB-8C41-7102706F7CC0}"/>
    <dgm:cxn modelId="{E01AD92D-D83C-438D-A010-8280DE65054F}" type="presOf" srcId="{4BE23587-BF18-47E1-B53F-A506E2DBDDDC}" destId="{8034B1A8-9228-48E4-AC62-0BA38AAD0108}" srcOrd="0" destOrd="0" presId="urn:microsoft.com/office/officeart/2005/8/layout/radial4"/>
    <dgm:cxn modelId="{3DAFCE3F-D7FE-4F81-8120-9DDDC8404C1C}" type="presOf" srcId="{FAB02FCB-96B4-4F88-AF15-AC138074C1A3}" destId="{4245A790-3F38-49C0-A396-70842A9BABC0}" srcOrd="0" destOrd="0" presId="urn:microsoft.com/office/officeart/2005/8/layout/radial4"/>
    <dgm:cxn modelId="{D14A2E81-A5D5-4F77-B18D-B50B263F25AF}" srcId="{E92739AC-F107-4BAE-A129-3014333089C8}" destId="{6B6B3B46-C0CC-4BB5-95C2-FEB1FB52B1E5}" srcOrd="0" destOrd="0" parTransId="{B673F427-DDA0-488B-BCD1-AB03C1C6BBF1}" sibTransId="{F94C3F2F-DB76-4BF0-9C91-0E290658E5A5}"/>
    <dgm:cxn modelId="{9EC563C7-8612-4973-A393-C5A7DBA1B52D}" type="presOf" srcId="{E92739AC-F107-4BAE-A129-3014333089C8}" destId="{3A6B0980-9756-4B2A-938B-D7872034D7EB}" srcOrd="0" destOrd="0" presId="urn:microsoft.com/office/officeart/2005/8/layout/radial4"/>
    <dgm:cxn modelId="{B1B2D082-5DDE-4606-80EE-04C69AF51A67}" srcId="{E92739AC-F107-4BAE-A129-3014333089C8}" destId="{4BE23587-BF18-47E1-B53F-A506E2DBDDDC}" srcOrd="1" destOrd="0" parTransId="{AE110CF7-280D-4A15-9432-15E93C1D0F3B}" sibTransId="{7B6D276C-ED77-4CAD-8844-72179ADB3F7E}"/>
    <dgm:cxn modelId="{5E2A9179-4623-40C9-BEC1-20E6AA4F6CC8}" type="presParOf" srcId="{77EB5038-F5EC-4F96-9D5E-C6A83E1598AF}" destId="{3A6B0980-9756-4B2A-938B-D7872034D7EB}" srcOrd="0" destOrd="0" presId="urn:microsoft.com/office/officeart/2005/8/layout/radial4"/>
    <dgm:cxn modelId="{C00F2803-AFE0-4297-9ED8-27B112537004}" type="presParOf" srcId="{77EB5038-F5EC-4F96-9D5E-C6A83E1598AF}" destId="{4791977B-3D60-45CE-A267-EB0E534B83F4}" srcOrd="1" destOrd="0" presId="urn:microsoft.com/office/officeart/2005/8/layout/radial4"/>
    <dgm:cxn modelId="{112E11C2-3348-493E-8220-2108FF9FAA53}" type="presParOf" srcId="{77EB5038-F5EC-4F96-9D5E-C6A83E1598AF}" destId="{75B58844-1A6B-4178-B654-1BDC9729BEDA}" srcOrd="2" destOrd="0" presId="urn:microsoft.com/office/officeart/2005/8/layout/radial4"/>
    <dgm:cxn modelId="{A05401E1-4B1A-40DD-A883-A3C664D13063}" type="presParOf" srcId="{77EB5038-F5EC-4F96-9D5E-C6A83E1598AF}" destId="{37DAC68F-24B1-4F47-B42F-F4B9F50132B0}" srcOrd="3" destOrd="0" presId="urn:microsoft.com/office/officeart/2005/8/layout/radial4"/>
    <dgm:cxn modelId="{0EC21DFF-77B8-41F8-8FAF-99656EB12007}" type="presParOf" srcId="{77EB5038-F5EC-4F96-9D5E-C6A83E1598AF}" destId="{8034B1A8-9228-48E4-AC62-0BA38AAD0108}" srcOrd="4" destOrd="0" presId="urn:microsoft.com/office/officeart/2005/8/layout/radial4"/>
    <dgm:cxn modelId="{DE9077F4-C365-4315-9657-ED865FF93BBE}" type="presParOf" srcId="{77EB5038-F5EC-4F96-9D5E-C6A83E1598AF}" destId="{4245A790-3F38-49C0-A396-70842A9BABC0}" srcOrd="5" destOrd="0" presId="urn:microsoft.com/office/officeart/2005/8/layout/radial4"/>
    <dgm:cxn modelId="{C79FA2E5-953A-49BE-90A0-D4DAEC51D999}" type="presParOf" srcId="{77EB5038-F5EC-4F96-9D5E-C6A83E1598AF}" destId="{856B82B9-8B72-4709-AD97-A7D3F98FA0ED}" srcOrd="6" destOrd="0" presId="urn:microsoft.com/office/officeart/2005/8/layout/radial4"/>
    <dgm:cxn modelId="{19CA4C96-1670-4F52-8026-B4B6D22D7205}" type="presParOf" srcId="{77EB5038-F5EC-4F96-9D5E-C6A83E1598AF}" destId="{D9921DBB-414C-4209-91BF-C2CA9E8042AE}" srcOrd="7" destOrd="0" presId="urn:microsoft.com/office/officeart/2005/8/layout/radial4"/>
    <dgm:cxn modelId="{514B5578-9260-4B04-9A45-AC708D138596}" type="presParOf" srcId="{77EB5038-F5EC-4F96-9D5E-C6A83E1598AF}" destId="{0499D169-5D19-44F2-8B82-65543C2432CE}" srcOrd="8"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pPr/>
      <dgm:t>
        <a:bodyPr/>
        <a:lstStyle/>
        <a:p>
          <a:r>
            <a:rPr lang="en-US" dirty="0" smtClean="0"/>
            <a:t>SAT</a:t>
          </a:r>
          <a:endParaRPr lang="en-US" dirty="0"/>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dirty="0" smtClean="0"/>
            <a:t>Theory</a:t>
          </a:r>
        </a:p>
        <a:p>
          <a:r>
            <a:rPr lang="en-US" dirty="0" smtClean="0"/>
            <a:t>Solvers</a:t>
          </a:r>
          <a:endParaRPr lang="en-US" dirty="0"/>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dirty="0" smtClean="0"/>
            <a:t>SMT</a:t>
          </a:r>
          <a:endParaRPr lang="en-US" dirty="0"/>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t>
        <a:bodyPr/>
        <a:lstStyle/>
        <a:p>
          <a:endParaRPr lang="en-US"/>
        </a:p>
      </dgm:t>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t>
        <a:bodyPr/>
        <a:lstStyle/>
        <a:p>
          <a:endParaRPr lang="en-US"/>
        </a:p>
      </dgm:t>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t>
        <a:bodyPr/>
        <a:lstStyle/>
        <a:p>
          <a:endParaRPr lang="en-US"/>
        </a:p>
      </dgm:t>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t>
        <a:bodyPr/>
        <a:lstStyle/>
        <a:p>
          <a:endParaRPr lang="en-US"/>
        </a:p>
      </dgm:t>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t>
        <a:bodyPr/>
        <a:lstStyle/>
        <a:p>
          <a:endParaRPr lang="en-US"/>
        </a:p>
      </dgm:t>
    </dgm:pt>
  </dgm:ptLst>
  <dgm:cxnLst>
    <dgm:cxn modelId="{93D0229E-3A28-4D46-ACC9-5ED2613219DA}" srcId="{C08D946E-1C49-4552-BB82-75F81120E61F}" destId="{3A35AE93-9501-44D1-A4A6-35BD5B8F1FCA}" srcOrd="2" destOrd="0" parTransId="{B5D4A5EF-207F-4110-A849-E8DB71D88473}" sibTransId="{95E2A059-062E-452C-BAAF-08FFE4536FC1}"/>
    <dgm:cxn modelId="{40B86FDB-37F9-4BF3-BB8C-A8E386AEDDF2}" srcId="{C08D946E-1C49-4552-BB82-75F81120E61F}" destId="{F15F4BAA-E03C-4FBB-8DC5-D8199E2B5B25}" srcOrd="1" destOrd="0" parTransId="{C7085F6C-0AEA-4855-8854-C46927E8BEB7}" sibTransId="{3F78C612-AE92-4725-8E75-52CBDD374727}"/>
    <dgm:cxn modelId="{79A76477-61DF-41A3-BB25-AED406B174CC}" type="presOf" srcId="{C08D946E-1C49-4552-BB82-75F81120E61F}" destId="{C86CAA3B-F2D5-4490-AA38-6E9CB829F4B9}" srcOrd="0" destOrd="0" presId="urn:microsoft.com/office/officeart/2005/8/layout/equation1"/>
    <dgm:cxn modelId="{5EA67E2F-42BF-43E0-8C3F-8E814534EA75}" type="presOf" srcId="{3F78C612-AE92-4725-8E75-52CBDD374727}" destId="{00071994-6C1D-412F-AFD2-B5C1F45A44A4}" srcOrd="0" destOrd="0" presId="urn:microsoft.com/office/officeart/2005/8/layout/equation1"/>
    <dgm:cxn modelId="{36D67BB0-BB68-4448-B410-84A28311D6EE}" type="presOf" srcId="{F15F4BAA-E03C-4FBB-8DC5-D8199E2B5B25}" destId="{B00C9963-3894-4A20-9671-30E6C998310C}" srcOrd="0" destOrd="0" presId="urn:microsoft.com/office/officeart/2005/8/layout/equation1"/>
    <dgm:cxn modelId="{66BB8DC0-CD42-4D47-866E-783919A8E9AF}" type="presOf" srcId="{3A35AE93-9501-44D1-A4A6-35BD5B8F1FCA}" destId="{D289497B-AAA3-4A46-B5EB-832082DE316D}" srcOrd="0" destOrd="0" presId="urn:microsoft.com/office/officeart/2005/8/layout/equation1"/>
    <dgm:cxn modelId="{A5903257-39E6-4303-BA75-44933E9C9759}" type="presOf" srcId="{B9633CDC-1820-4C3E-9CDA-0F72AA78B4DE}" destId="{09C4BBFD-C2FB-40E1-B00C-9D790D4F33B0}"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3A82B252-3733-4529-8696-D051B5E74EAC}" type="presOf" srcId="{DA3693D4-BCA6-4C29-AF4C-85A989E68FAA}" destId="{4D781F7A-8DA0-4054-B089-AE82ED11AA58}" srcOrd="0" destOrd="0" presId="urn:microsoft.com/office/officeart/2005/8/layout/equation1"/>
    <dgm:cxn modelId="{1A0948EC-4703-4203-AFCF-947214B4ED2B}" type="presParOf" srcId="{C86CAA3B-F2D5-4490-AA38-6E9CB829F4B9}" destId="{4D781F7A-8DA0-4054-B089-AE82ED11AA58}" srcOrd="0" destOrd="0" presId="urn:microsoft.com/office/officeart/2005/8/layout/equation1"/>
    <dgm:cxn modelId="{97A5434B-A7F7-4475-8F5A-9B9EA982E7A8}" type="presParOf" srcId="{C86CAA3B-F2D5-4490-AA38-6E9CB829F4B9}" destId="{AFDF1215-3A76-4C55-AA10-D0A3D79B3211}" srcOrd="1" destOrd="0" presId="urn:microsoft.com/office/officeart/2005/8/layout/equation1"/>
    <dgm:cxn modelId="{D5A35C05-F4A8-4A08-A386-9082BCAEBFBE}" type="presParOf" srcId="{C86CAA3B-F2D5-4490-AA38-6E9CB829F4B9}" destId="{09C4BBFD-C2FB-40E1-B00C-9D790D4F33B0}" srcOrd="2" destOrd="0" presId="urn:microsoft.com/office/officeart/2005/8/layout/equation1"/>
    <dgm:cxn modelId="{6F835A85-6AB5-4E22-8887-00CE2A83FF0D}" type="presParOf" srcId="{C86CAA3B-F2D5-4490-AA38-6E9CB829F4B9}" destId="{06C5B2FA-7C04-4BDA-BF4A-58C5514187D3}" srcOrd="3" destOrd="0" presId="urn:microsoft.com/office/officeart/2005/8/layout/equation1"/>
    <dgm:cxn modelId="{5DEC93B6-CEDC-4C89-BE1F-7D717ECDBA3B}" type="presParOf" srcId="{C86CAA3B-F2D5-4490-AA38-6E9CB829F4B9}" destId="{B00C9963-3894-4A20-9671-30E6C998310C}" srcOrd="4" destOrd="0" presId="urn:microsoft.com/office/officeart/2005/8/layout/equation1"/>
    <dgm:cxn modelId="{394EADA1-4E83-4F32-9DBE-00CC7970C5A7}" type="presParOf" srcId="{C86CAA3B-F2D5-4490-AA38-6E9CB829F4B9}" destId="{00EC796A-7198-4762-8B58-85EEE3C46FE2}" srcOrd="5" destOrd="0" presId="urn:microsoft.com/office/officeart/2005/8/layout/equation1"/>
    <dgm:cxn modelId="{6D980016-5B9C-46CD-9DD2-749AF896AC29}" type="presParOf" srcId="{C86CAA3B-F2D5-4490-AA38-6E9CB829F4B9}" destId="{00071994-6C1D-412F-AFD2-B5C1F45A44A4}" srcOrd="6" destOrd="0" presId="urn:microsoft.com/office/officeart/2005/8/layout/equation1"/>
    <dgm:cxn modelId="{A0D484F2-61B7-44E0-8DEF-EC13286E37FB}" type="presParOf" srcId="{C86CAA3B-F2D5-4490-AA38-6E9CB829F4B9}" destId="{86DB068B-DF58-4654-A59C-CB83BA021B6C}" srcOrd="7" destOrd="0" presId="urn:microsoft.com/office/officeart/2005/8/layout/equation1"/>
    <dgm:cxn modelId="{3C2C0ADF-51DF-4183-8331-349300CD5CDD}"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0980-9756-4B2A-938B-D7872034D7EB}">
      <dsp:nvSpPr>
        <dsp:cNvPr id="0" name=""/>
        <dsp:cNvSpPr/>
      </dsp:nvSpPr>
      <dsp:spPr>
        <a:xfrm>
          <a:off x="2822055" y="1320096"/>
          <a:ext cx="992453" cy="979838"/>
        </a:xfrm>
        <a:prstGeom prst="ellipse">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Z3</a:t>
          </a:r>
          <a:endParaRPr lang="en-US" sz="4100" kern="1200" dirty="0"/>
        </a:p>
      </dsp:txBody>
      <dsp:txXfrm>
        <a:off x="2967396" y="1463590"/>
        <a:ext cx="701771" cy="692850"/>
      </dsp:txXfrm>
    </dsp:sp>
    <dsp:sp modelId="{4791977B-3D60-45CE-A267-EB0E534B83F4}">
      <dsp:nvSpPr>
        <dsp:cNvPr id="0" name=""/>
        <dsp:cNvSpPr/>
      </dsp:nvSpPr>
      <dsp:spPr>
        <a:xfrm rot="11700000">
          <a:off x="1880008" y="1385486"/>
          <a:ext cx="923199" cy="325660"/>
        </a:xfrm>
        <a:prstGeom prst="leftArrow">
          <a:avLst>
            <a:gd name="adj1" fmla="val 60000"/>
            <a:gd name="adj2" fmla="val 5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5B58844-1A6B-4178-B654-1BDC9729BEDA}">
      <dsp:nvSpPr>
        <dsp:cNvPr id="0" name=""/>
        <dsp:cNvSpPr/>
      </dsp:nvSpPr>
      <dsp:spPr>
        <a:xfrm>
          <a:off x="1352969" y="994631"/>
          <a:ext cx="1085535" cy="868428"/>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Text</a:t>
          </a:r>
          <a:endParaRPr lang="en-US" sz="2400" kern="1200" dirty="0"/>
        </a:p>
      </dsp:txBody>
      <dsp:txXfrm>
        <a:off x="1378404" y="1020066"/>
        <a:ext cx="1034665" cy="817558"/>
      </dsp:txXfrm>
    </dsp:sp>
    <dsp:sp modelId="{37DAC68F-24B1-4F47-B42F-F4B9F50132B0}">
      <dsp:nvSpPr>
        <dsp:cNvPr id="0" name=""/>
        <dsp:cNvSpPr/>
      </dsp:nvSpPr>
      <dsp:spPr>
        <a:xfrm rot="14700000">
          <a:off x="2428060" y="732834"/>
          <a:ext cx="927705" cy="325660"/>
        </a:xfrm>
        <a:prstGeom prst="leftArrow">
          <a:avLst>
            <a:gd name="adj1" fmla="val 60000"/>
            <a:gd name="adj2" fmla="val 50000"/>
          </a:avLst>
        </a:prstGeom>
        <a:gradFill rotWithShape="0">
          <a:gsLst>
            <a:gs pos="0">
              <a:schemeClr val="accent3">
                <a:hueOff val="1343675"/>
                <a:satOff val="-2482"/>
                <a:lumOff val="-915"/>
                <a:alphaOff val="0"/>
                <a:shade val="15000"/>
                <a:satMod val="180000"/>
              </a:schemeClr>
            </a:gs>
            <a:gs pos="50000">
              <a:schemeClr val="accent3">
                <a:hueOff val="1343675"/>
                <a:satOff val="-2482"/>
                <a:lumOff val="-915"/>
                <a:alphaOff val="0"/>
                <a:shade val="45000"/>
                <a:satMod val="170000"/>
              </a:schemeClr>
            </a:gs>
            <a:gs pos="70000">
              <a:schemeClr val="accent3">
                <a:hueOff val="1343675"/>
                <a:satOff val="-2482"/>
                <a:lumOff val="-915"/>
                <a:alphaOff val="0"/>
                <a:tint val="99000"/>
                <a:shade val="65000"/>
                <a:satMod val="155000"/>
              </a:schemeClr>
            </a:gs>
            <a:gs pos="100000">
              <a:schemeClr val="accent3">
                <a:hueOff val="1343675"/>
                <a:satOff val="-2482"/>
                <a:lumOff val="-915"/>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034B1A8-9228-48E4-AC62-0BA38AAD0108}">
      <dsp:nvSpPr>
        <dsp:cNvPr id="0" name=""/>
        <dsp:cNvSpPr/>
      </dsp:nvSpPr>
      <dsp:spPr>
        <a:xfrm>
          <a:off x="2153113" y="41057"/>
          <a:ext cx="1085535" cy="868428"/>
        </a:xfrm>
        <a:prstGeom prst="roundRect">
          <a:avLst>
            <a:gd name="adj" fmla="val 10000"/>
          </a:avLst>
        </a:prstGeom>
        <a:gradFill rotWithShape="0">
          <a:gsLst>
            <a:gs pos="0">
              <a:schemeClr val="accent3">
                <a:hueOff val="1343675"/>
                <a:satOff val="-2482"/>
                <a:lumOff val="-915"/>
                <a:alphaOff val="0"/>
                <a:shade val="15000"/>
                <a:satMod val="180000"/>
              </a:schemeClr>
            </a:gs>
            <a:gs pos="50000">
              <a:schemeClr val="accent3">
                <a:hueOff val="1343675"/>
                <a:satOff val="-2482"/>
                <a:lumOff val="-915"/>
                <a:alphaOff val="0"/>
                <a:shade val="45000"/>
                <a:satMod val="170000"/>
              </a:schemeClr>
            </a:gs>
            <a:gs pos="70000">
              <a:schemeClr val="accent3">
                <a:hueOff val="1343675"/>
                <a:satOff val="-2482"/>
                <a:lumOff val="-915"/>
                <a:alphaOff val="0"/>
                <a:tint val="99000"/>
                <a:shade val="65000"/>
                <a:satMod val="155000"/>
              </a:schemeClr>
            </a:gs>
            <a:gs pos="100000">
              <a:schemeClr val="accent3">
                <a:hueOff val="1343675"/>
                <a:satOff val="-2482"/>
                <a:lumOff val="-915"/>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C/C++</a:t>
          </a:r>
          <a:endParaRPr lang="en-US" sz="2400" kern="1200" dirty="0"/>
        </a:p>
      </dsp:txBody>
      <dsp:txXfrm>
        <a:off x="2178548" y="66492"/>
        <a:ext cx="1034665" cy="817558"/>
      </dsp:txXfrm>
    </dsp:sp>
    <dsp:sp modelId="{4245A790-3F38-49C0-A396-70842A9BABC0}">
      <dsp:nvSpPr>
        <dsp:cNvPr id="0" name=""/>
        <dsp:cNvSpPr/>
      </dsp:nvSpPr>
      <dsp:spPr>
        <a:xfrm rot="17700000">
          <a:off x="3280797" y="732834"/>
          <a:ext cx="927705" cy="325660"/>
        </a:xfrm>
        <a:prstGeom prst="leftArrow">
          <a:avLst>
            <a:gd name="adj1" fmla="val 60000"/>
            <a:gd name="adj2" fmla="val 50000"/>
          </a:avLst>
        </a:prstGeom>
        <a:gradFill rotWithShape="0">
          <a:gsLst>
            <a:gs pos="0">
              <a:schemeClr val="accent3">
                <a:hueOff val="2687350"/>
                <a:satOff val="-4965"/>
                <a:lumOff val="-1831"/>
                <a:alphaOff val="0"/>
                <a:shade val="15000"/>
                <a:satMod val="180000"/>
              </a:schemeClr>
            </a:gs>
            <a:gs pos="50000">
              <a:schemeClr val="accent3">
                <a:hueOff val="2687350"/>
                <a:satOff val="-4965"/>
                <a:lumOff val="-1831"/>
                <a:alphaOff val="0"/>
                <a:shade val="45000"/>
                <a:satMod val="170000"/>
              </a:schemeClr>
            </a:gs>
            <a:gs pos="70000">
              <a:schemeClr val="accent3">
                <a:hueOff val="2687350"/>
                <a:satOff val="-4965"/>
                <a:lumOff val="-1831"/>
                <a:alphaOff val="0"/>
                <a:tint val="99000"/>
                <a:shade val="65000"/>
                <a:satMod val="155000"/>
              </a:schemeClr>
            </a:gs>
            <a:gs pos="100000">
              <a:schemeClr val="accent3">
                <a:hueOff val="2687350"/>
                <a:satOff val="-4965"/>
                <a:lumOff val="-1831"/>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56B82B9-8B72-4709-AD97-A7D3F98FA0ED}">
      <dsp:nvSpPr>
        <dsp:cNvPr id="0" name=""/>
        <dsp:cNvSpPr/>
      </dsp:nvSpPr>
      <dsp:spPr>
        <a:xfrm>
          <a:off x="3397915" y="41057"/>
          <a:ext cx="1085535" cy="868428"/>
        </a:xfrm>
        <a:prstGeom prst="roundRect">
          <a:avLst>
            <a:gd name="adj" fmla="val 10000"/>
          </a:avLst>
        </a:prstGeom>
        <a:gradFill rotWithShape="0">
          <a:gsLst>
            <a:gs pos="0">
              <a:schemeClr val="accent3">
                <a:hueOff val="2687350"/>
                <a:satOff val="-4965"/>
                <a:lumOff val="-1831"/>
                <a:alphaOff val="0"/>
                <a:shade val="15000"/>
                <a:satMod val="180000"/>
              </a:schemeClr>
            </a:gs>
            <a:gs pos="50000">
              <a:schemeClr val="accent3">
                <a:hueOff val="2687350"/>
                <a:satOff val="-4965"/>
                <a:lumOff val="-1831"/>
                <a:alphaOff val="0"/>
                <a:shade val="45000"/>
                <a:satMod val="170000"/>
              </a:schemeClr>
            </a:gs>
            <a:gs pos="70000">
              <a:schemeClr val="accent3">
                <a:hueOff val="2687350"/>
                <a:satOff val="-4965"/>
                <a:lumOff val="-1831"/>
                <a:alphaOff val="0"/>
                <a:tint val="99000"/>
                <a:shade val="65000"/>
                <a:satMod val="155000"/>
              </a:schemeClr>
            </a:gs>
            <a:gs pos="100000">
              <a:schemeClr val="accent3">
                <a:hueOff val="2687350"/>
                <a:satOff val="-4965"/>
                <a:lumOff val="-1831"/>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t>.NET</a:t>
          </a:r>
          <a:endParaRPr lang="en-US" sz="2400" kern="1200" dirty="0"/>
        </a:p>
      </dsp:txBody>
      <dsp:txXfrm>
        <a:off x="3423350" y="66492"/>
        <a:ext cx="1034665" cy="817558"/>
      </dsp:txXfrm>
    </dsp:sp>
    <dsp:sp modelId="{D9921DBB-414C-4209-91BF-C2CA9E8042AE}">
      <dsp:nvSpPr>
        <dsp:cNvPr id="0" name=""/>
        <dsp:cNvSpPr/>
      </dsp:nvSpPr>
      <dsp:spPr>
        <a:xfrm rot="20700000">
          <a:off x="3833356" y="1385486"/>
          <a:ext cx="923199" cy="325660"/>
        </a:xfrm>
        <a:prstGeom prst="leftArrow">
          <a:avLst>
            <a:gd name="adj1" fmla="val 60000"/>
            <a:gd name="adj2" fmla="val 50000"/>
          </a:avLst>
        </a:prstGeom>
        <a:gradFill rotWithShape="0">
          <a:gsLst>
            <a:gs pos="0">
              <a:schemeClr val="accent3">
                <a:hueOff val="4031025"/>
                <a:satOff val="-7447"/>
                <a:lumOff val="-2746"/>
                <a:alphaOff val="0"/>
                <a:shade val="15000"/>
                <a:satMod val="180000"/>
              </a:schemeClr>
            </a:gs>
            <a:gs pos="50000">
              <a:schemeClr val="accent3">
                <a:hueOff val="4031025"/>
                <a:satOff val="-7447"/>
                <a:lumOff val="-2746"/>
                <a:alphaOff val="0"/>
                <a:shade val="45000"/>
                <a:satMod val="170000"/>
              </a:schemeClr>
            </a:gs>
            <a:gs pos="70000">
              <a:schemeClr val="accent3">
                <a:hueOff val="4031025"/>
                <a:satOff val="-7447"/>
                <a:lumOff val="-2746"/>
                <a:alphaOff val="0"/>
                <a:tint val="99000"/>
                <a:shade val="65000"/>
                <a:satMod val="155000"/>
              </a:schemeClr>
            </a:gs>
            <a:gs pos="100000">
              <a:schemeClr val="accent3">
                <a:hueOff val="4031025"/>
                <a:satOff val="-7447"/>
                <a:lumOff val="-274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499D169-5D19-44F2-8B82-65543C2432CE}">
      <dsp:nvSpPr>
        <dsp:cNvPr id="0" name=""/>
        <dsp:cNvSpPr/>
      </dsp:nvSpPr>
      <dsp:spPr>
        <a:xfrm>
          <a:off x="4198059" y="994631"/>
          <a:ext cx="1085535" cy="868428"/>
        </a:xfrm>
        <a:prstGeom prst="roundRect">
          <a:avLst>
            <a:gd name="adj" fmla="val 10000"/>
          </a:avLst>
        </a:prstGeom>
        <a:gradFill rotWithShape="0">
          <a:gsLst>
            <a:gs pos="0">
              <a:schemeClr val="accent3">
                <a:hueOff val="4031025"/>
                <a:satOff val="-7447"/>
                <a:lumOff val="-2746"/>
                <a:alphaOff val="0"/>
                <a:shade val="15000"/>
                <a:satMod val="180000"/>
              </a:schemeClr>
            </a:gs>
            <a:gs pos="50000">
              <a:schemeClr val="accent3">
                <a:hueOff val="4031025"/>
                <a:satOff val="-7447"/>
                <a:lumOff val="-2746"/>
                <a:alphaOff val="0"/>
                <a:shade val="45000"/>
                <a:satMod val="170000"/>
              </a:schemeClr>
            </a:gs>
            <a:gs pos="70000">
              <a:schemeClr val="accent3">
                <a:hueOff val="4031025"/>
                <a:satOff val="-7447"/>
                <a:lumOff val="-2746"/>
                <a:alphaOff val="0"/>
                <a:tint val="99000"/>
                <a:shade val="65000"/>
                <a:satMod val="155000"/>
              </a:schemeClr>
            </a:gs>
            <a:gs pos="100000">
              <a:schemeClr val="accent3">
                <a:hueOff val="4031025"/>
                <a:satOff val="-7447"/>
                <a:lumOff val="-274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err="1" smtClean="0"/>
            <a:t>OCaml</a:t>
          </a:r>
          <a:endParaRPr lang="en-US" sz="2400" kern="1200" dirty="0"/>
        </a:p>
      </dsp:txBody>
      <dsp:txXfrm>
        <a:off x="4223494" y="1020066"/>
        <a:ext cx="1034665" cy="817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1/20/2011</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extLst>
      <p:ext uri="{BB962C8B-B14F-4D97-AF65-F5344CB8AC3E}">
        <p14:creationId xmlns:p14="http://schemas.microsoft.com/office/powerpoint/2010/main" val="11479341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2.54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0 623 0,'0'0'1,"0"0"0,16-11 0,-16 11 1,0 0-1,0 0 0,0 0 0,0 0 0,0 0 0,0 0-1,15-10 1,-15 10-1,0 0 0,0 0 1,0 0-1,0 0 0,0 0 1,0 0-1,0 0 1,0 0-1,16-3 0,-16 3 1,0 0-1,0 0 0,0 0 1,16-7 0,-16 7-1,0 0 2,15-6-1,-15 6 2,0 0 0,18-8 0,-18 8 2,0 0-1,22-5 1,-22 5-1,0 0 1,21-11-1,-21 11 0,18-8-1,-18 8 0,17-7-1,-17 7 0,21-9 0,-21 9-1,17-7 1,-17 7-1,0 0 1,21-10-1,-21 10 1,0 0-1,18-7 2,-18 7-2,0 0 1,22-14-2,-22 14 1,19-14 0,-19 14-1,26-16 1,-26 16-1,30-17 0,-14 12 0,-1-2 1,1 2-1,0 0 0,-16 5 0,26-11 0,-26 11 0,24-7 0,-24 7 0,23-7 0,-23 7 1,22-7-1,-22 7 0,26-12 0,-26 12 1,28-14-1,-28 14 1,30-15-1,-14 8 0,1-4 1,2 1 0,-2 5-1,4-4 0,-1 2 0,0-1 0,0-1 0,0 2 0,0-2 0,-3 2 0,0-1 0,1 1 0,-1-2 0,1 2-1,-1 0 1,0 0 0,4 2 0,-3-2 0,-1 0-1,2 2 1,0 0 0,1-2-1,-3 2 1,2 1 0,-2-1 0,-1-2-1,7 2 1,-6 0 0,4-2 0,-2 0 0,2 2 0,-2-2 0,0 2 0,4-2-1,-4 2 1,2-2 0,-2 0 0,4 1 0,-4 1 0,2-2 0,-6 2 0,3-2 1,-18 7-1,28-8 0,-28 8 0,22-9 0,-22 9 0,23-11 0,-23 11 0,23-8 0,-23 8 0,20-9 0,-20 9 0,18-12 0,-18 12 0,17-7 0,-17 7 0,0 0 1,18-10-1,-18 10 1,0 0-1,0 0 0,0 0 1,0 0-1,0 0 0,0 0 1,0 0-1,0 0 0,0 0-1,0 0 1,0 0 0,0 0-1,0 0 1,0 0 0,0 0-1,0 0 1,0 0 0,0 0 0,0 0 0,0 0 0,0 0 0,0 0 0,0 0 0,0 0 0,0 0 1,0 0-1,0 0 0,0 0 0,0 0 0,0 0 0,0 0 0,0 0 0,0 0 0,0 0 0,0 0 0,0 0-1,0 0-1,0 0-1,0 0-3,0 0-2,0 0-3,0 0-6,0 0 0,8 20 0</inkml:trace>
  <inkml:trace contextRef="#ctx0" brushRef="#br0" timeOffset="7050.9868">1190 77 0,'0'0'3,"0"0"0,0 0 1,0 0-2,0 0 1,0 0 1,0 0-1,0 0 2,0 0-1,0 0 2,-17-12-1,17 12 0,0 0 1,0 0 0,0 0 0,0 0 1,0 0 0,0 0 1,0 0-1,0 0-1,0 0 0,0 0-1,0 0-2,0 0 0,0 0-1,0 0-1,0 0 1,-16-12-1,16 12-1,0 0 1,0 0-2,0 0 1,0 0-1,0 0 0,0 0 0,19 2 0,-19-2 0,26 0-1,-6-2 1,2 0 0,6-1-1,2-1 0,3-1 1,0 3 0,3-1 0,-3 1 1,-3 0-1,-2 2 1,-6-1 0,-4 1 0,-18 0 0,21 1 1,-21-1-1,0 0 1,0 0-1,0 0 0,0 0 1,0 0-1,0 0 1,0 0-1,0 0 0,0 0 0,0 0-1,0 0 1,0 0 0,0 0-1,0 0 1,5 21 0,-5-21 0,-3 17 0,3-17 0,-6 25 0,6-25 0,-8 22 0,8-22 0,-9 21 0,9-21 0,-9 19 0,9-19 0,-9 19 0,9-19 0,-8 17 0,8-17 0,-11 20 0,11-20-1,-12 15 1,12-15 0,0 0-1,-16 21 1,16-21-2,0 0 1,0 0-2,0 0-1,0 0-1,-13 15-1,13-15-3,0 0 1,0 0-1,0 0-2,0 0-2,5 18-2,-5-18 1</inkml:trace>
</inkml:ink>
</file>

<file path=ppt/ink/ink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5.59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0 4,'0'0'10,"0"0"0,19 5-1,-19-5-1,0 0 0,0 0 0,18 2-1,-18-2-1,0 0 0,0 0 0,0 0-1,19 0 0,-19 0-2,0 0 0,0 0-1,19 3 0,-19-3-1,0 0 1,21 2-1,-21-2 0,21 2 0,-21-2 0,26 3 0,-11-3 0,-15 0 0,32 4-1,-17-4 0,-15 0 1,28 3-1,-28-3 0,28 3 0,-28-3-1,26 6 1,-26-6 0,26 5 0,-26-5 0,28 5 0,-28-5 0,33 7 0,-14-2 0,0-1 0,2-1 0,2 1 0,0-1 1,1 0-1,-3 1 0,2-1 0,-3 3 0,5-3 1,-4 1-1,0-1 0,-1 0 1,0 3-1,0-3 0,-2 2 1,1-3 0,-3 2-1,1-1 1,0 2 0,1-1-1,-2-1 1,1 2 0,2 1 0,2 0-1,0 0 1,3 1-1,-1-2 0,-1 2 1,6-2-1,-3 2 0,1 0 0,-4 0 1,1-2-1,-2 0 0,0 0 1,-2 0-1,-3 1 1,3-3-1,-19-3 0,31 11 0,-31-11 1,33 17-2,-15-5 1,1-5 0,0 5 0,0-5 0,2 5 0,0-3 0,0-2 0,-2-2 0,3 2 0,-2 0 0,0 0 0,1 0 1,-3 0-1,1-1 0,-2 0 0,2 6 1,-1-5-1,-1 3 0,1-5 0,-1 6 0,0-4 0,1 3 0,1-3 0,-2 0 0,4 2 0,0-3 0,0 3 0,3-2 1,-3 0-1,2-2 0,-4 0 0,2-1 0,-5 1 0,-1-1 0,-15-4 0,23 3 0,-23-3 0,17 5 0,-17-5 0,16 5-1,-16-5 1,16 6 0,-16-6 0,15 5 0,-15-5 0,18 7 0,-18-7 0,0 0 0,17 7 0,-17-7 0,16 7 0,-16-7 0,0 0 0,22 10 0,-22-10 0,18 9 0,-18-9 0,17 8 0,-17-8 0,16 11 0,-16-11 0,15 8 0,-15-8 0,0 0 0,18 11 0,-18-11 0,16 7 0,-16-7 0,0 0 0,17 5 0,-17-5 0,0 0 0,21 5 0,-21-5-1,0 0 1,0 0-1,0 0 1,19 7-1,-19-7 0,0 0 0,0 0 0,0 0 0,0 0 0,0 0-1,17 9 0,-17-9-1,0 0 0,0 0-1,0 0-1,0 0 0,0 0-2,0 0-2,0 0-2,0 0-6,0 0-1,0 0 1,0 0 0</inkml:trace>
</inkml:ink>
</file>

<file path=ppt/ink/ink3.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17.60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185-8 1,'0'0'10,"0"0"0,-16 9-3,16-9 1,0 0-1,0 0 0,0 0 0,0 0 0,0 0 0,0 0-1,0 0 0,0 0 1,0 0-2,0 0-1,0 0-1,0 0-1,0 0-1,0 0 0,0 0-1,0 0 0,0 0-1,0 0 1,0 17-1,0-17 0,0 0 1,16 17 0,-16-17 0,15 14 0,-15-14 0,21 21 0,-21-21 0,19 24 0,-19-24-1,16 25 1,-16-25-1,12 24 1,-12-24-1,7 15 1,-7-15-1,0 0 1,9 18 1,-9-18-1,0 0 0,0 0 0,0 0 0,7 17 0,-7-17 1,0 0-1,0 0 1,0 0 0,0 0 0,0 0 0,0 0 0,0 0-1,0 0 1,-2 17 0,2-17 0,0 0-1,0 0 1,-3 16 0,3-16 0,0 0 0,0 0 1,-4 19-1,4-19 1,0 0 0,0 0 1,-14 17-1,14-17 0,0 0 0,-22 18 0,6-11-1,16-7 0,-26 17-1,26-17 0,-30 17 0,30-17 0,-26 18 0,26-18 1,-19 14-1,19-14 0,-16 12-1,16-12 1,-15 10 0,15-10 0,0 0-1,-19 12 1,19-12-1,0 0 1,-18 12-1,18-12 0,0 0-1,0 0 1,-17 9-2,17-9 0,0 0 0,0 0-1,-19 17 0,19-17-1,0 0-1,-16 16-1,16-16-2,0 0 0,0 0-2,-9 24-3,9-24-3,0 0 1,0 0 1</inkml:trace>
</inkml:ink>
</file>

<file path=ppt/ink/ink4.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27.80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10,'0'0'13,"0"0"-1,0 0 0,0 0-1,0 0 0,0 0 0,0 0 0,0 0-2,0 0-1,0 0-1,0 0-2,0 0-2,0 0-1,0 0-1,0 0 0,0 0-1,0 0 1,0 0-1,0 0 0,0 0 1,0 0-1,0 0 0,0 0 1,0 0-1,0 0 0,0 0 0,0 0 0,0 0-1,6 17 2,-6-17-1,0 0 0,15 23 0,-15-23-1,14 19 1,-14-19 0,18 19 0,-18-19 0,20 19 0,-20-19 0,23 21 0,-23-21 0,23 17 0,-23-17 0,22 19 0,-22-19-1,25 21 1,-25-21 0,17 17 0,-17-17 0,17 19 0,-17-19 0,20 18 0,-20-18 0,19 15 0,-19-15 0,17 16 0,-17-16 0,16 14 0,-16-14 0,0 0 0,21 19 0,-21-19 0,14 19 0,-14-19 0,14 15 0,-14-15 0,12 18 1,-12-18-1,14 15 0,-14-15 0,0 0-1,21 21 1,-21-21 1,0 0-1,20 19-1,-20-19 2,0 0-1,18 21 0,-18-21 0,12 17 0,-12-17 0,7 16 0,-7-16 0,0 0 0,10 16 0,-10-16 0,0 0 0,0 0 0,0 0 0,0 0 0,11 15 0,-11-15 0,0 0 0,0 0 0,0 0 0,0 0 1,0 0-2,0 0 1,12 16 1,-12-16-1,0 0 0,0 0 0,0 0 0,0 0 0,0 0 0,0 0 0,0 0 1,0 0-1,0 0 0,0 0 0,0 0 0,0 0 0,0 0 0,0 0 0,0 0 0,0 0 0,0 0 0,10 15 0,-10-15 0,0 0 0,0 0 0,0 0 0,14 16 0,-14-16 0,0 0 0,0 0 0,18 14 0,-18-14 0,0 0 0,0 0 0,19 15 0,-19-15 0,0 0 0,0 0-1,16 12 1,-16-12 0,0 0 0,0 0 0,19 20 0,-19-20 0,0 0 0,19 17 0,-19-17 0,16 14 0,-16-14 0,22 14 0,-22-14 0,26 15 0,-10-8 0,-16-7 0,28 14 0,-28-14 0,26 12 0,-26-12 0,24 12 0,-24-12 0,28 14 0,-12-7 0,-16-7 0,31 12 0,-31-12 1,28 14-1,-28-14 0,26 14 0,-26-14 0,24 12 0,-24-12 0,25 12 0,-25-12 0,24 10 0,-24-10 0,26 9 0,-26-9 0,25 9 0,-25-9 1,22 7-1,-22-7 0,21 7 0,-21-7 0,18 7 0,-18-7 0,0 0 1,17 7-1,-17-7 1,0 0-1,0 0 0,19 10 1,-19-10-1,0 0 1,24 12-1,-24-12 1,23 9-1,-23-9 1,30 7-1,-11-2 1,0-2-1,4 2 0,-4 2 0,3-1 0,1-1 0,-4 0 0,0 0 0,-3-1 0,-16-4 0,26 7 0,-26-7 0,19 1-1,-19-1 2,0 0-2,18 4 2,-18-4-1,0 0 0,0 0 0,0 0-1,15 5 1,-15-5 0,0 0 0,0 0 0,16 5 0,-16-5 0,0 0 0,21 7 0,-21-7 1,19 9-1,-19-9 0,17 5 0,-17-5 0,16 5 0,-16-5 0,16 4 0,-16-4 0,0 0 0,21 7 0,-21-7 0,0 0 0,19 7 0,-19-7 0,0 0 0,15 6 0,-15-6 0,0 0 0,0 0 0,0 0 0,0 0 0,0 0 0,0 0 0,0 0 1,0 0-1,0 0 0,0 0 0,0 0 0,0 0 0,0 0 0,0 0 0,0 0 0,0 0-1,16 9 1,-16-9-1,0 0 0,0 0 0,0 0 0,0 0 0,0 0 0,0 0-1,0 0-1,0 0 1,0 0-1,16 12 1,-16-12-1,0 0 0,0 0 1,0 0-1,0 0 0,0 0-2,0 0-2,15 14-3,-15-14-8,0 0 0,0 0 0,0 0 0</inkml:trace>
</inkml:ink>
</file>

<file path=ppt/ink/ink5.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6.33226E-7" units="1/dev"/>
        </inkml:channelProperties>
      </inkml:inkSource>
      <inkml:timestamp xml:id="ts0" timeString="2010-06-04T15:43:30.39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0 982 9,'0'0'15,"0"0"0,0 0-3,0 0-1,0 0 0,0 0-2,0 0 1,0 0-4,0 0-2,0 0-1,0 0-1,0 0 0,0 0-1,0 0 1,0 0-1,0 0 1,20 0-1,-20 0 1,20-2-1,-20 2 0,20 0-1,-20 0 0,25-3 1,-25 3-1,26 0 0,-10 0 0,-1-2 0,8-1 1,-2-3-1,3 1 1,0 0 0,6 0-1,0-2 1,-1 0 0,3 0-1,-3 4 1,2-3-1,3 3 1,-1-2-1,-2 1 1,-2 2-1,3-1 1,-4 0 0,0-3 0,-4 3 0,0-2 1,1 3-1,-5-2 0,1 1 1,-1-2-1,-1 3 0,2-1 0,1-1 0,1 2 0,1-3 0,2-3 0,4 1 0,-1-2-1,8 0 1,-4-3-1,2 0 1,0-2-1,5 2 0,-4 0 0,3 0 0,4-2 0,-5 2 0,2 0-1,2 0 1,-2 1 0,-2-1 0,1 2 0,-4-1 0,-6 1 0,2-1 0,-3 3 0,-3-4 0,-1 1 0,0 3 0,1-3 1,-1 1-1,-1-2 0,-1 0 1,4-1-1,2 1 1,0 0-1,-2-2 0,4 2 0,-2-3 0,5 1 0,-2-2 0,0 1 0,1-1 0,-3-1 1,4 1-1,-5-1 1,4 6 0,-5-6 0,-1 5 0,-1-5 0,-1 4 0,-1-2-1,-4 4 1,0-4-1,-3 1 1,-16 14-1,28-19 0,-13 10 0,-15 9 1,23-17-1,-23 17 0,19-14 1,-19 14-1,19-15 0,-19 15 0,0 0 0,19-21 0,-19 21 0,19-19 0,-19 19 0,25-23 0,-25 23 0,29-26 0,-29 26 0,32-26 0,-32 26 0,24-24 0,-24 24-1,23-19 1,-23 19 0,21-12 0,-21 12-1,17-9 1,-17 9 0,0 0 0,0 0 1,16-5-1,-16 5 0,0 0 0,0 0 1,0 0-1,0 0 0,0 0 0,0 0 0,0 0 0,0 0 1,0 0-1,0 0 0,0 0 0,0 0 0,0 0 0,0 0 0,0 0 0,0 0 0,0 0-1,0 0 0,0 0 0,0 0-1,0 0-2,0 0-3,0 0-2,0 0-6,0 0-10,0 0-1,0 15 2,0-15-1</inkml:trace>
  <inkml:trace contextRef="#ctx0" brushRef="#br0" timeOffset="4290.6006">2488-80 7,'-7'-16'8,"7"16"-1,-15-1-2,15 1 0,-16-6-1,16 6 2,0 0 0,0 0 1,-18-3-1,18 3 1,0 0-1,0 0 0,0 0 1,0 0-1,0 0-2,0 0 0,0 0 0,0 0 0,0 0 0,0 0 0,0 0-1,0 0 0,0 0-1,0 0 0,0 0-1,0 0 0,0 0-1,0 0 0,0 0 0,0 0 1,0 0-1,0 0 0,18-3 0,-18 3 0,19-2 0,-19 2 0,24-2 0,-8 0 0,3 1 1,-19 1-1,33-4 0,-15 2 1,3 1-1,-2 1 0,0 0 1,2 0-1,-2 0 1,3 0-1,-1-2 1,2 0-1,0 0 0,-4 1 1,0-1-1,-19 2 1,26-5 0,-26 5 0,0 0 0,17 0 1,-17 0-1,0 0 0,0 0 0,0 0-1,0 0 1,0 0-1,0 0 1,0 0-1,0 0 1,0 0 0,0 0 0,0 0 0,0 0 0,0 0 0,0 0-1,0 0 1,0 0 0,0 0-1,0 0 1,0 0-1,0 0 0,0 0 0,0 0 0,0 15 0,0-15 0,2 16 0,-2-16 0,2 23 0,-2-23 1,2 27-2,-1-11 1,-2 3 0,2 0 0,-1 2 0,2 0 0,-4 1 0,2 1 0,0 1 0,0-3 0,0-2 0,-1-4 0,-1 3 0,0-3 1,2-15-1,-2 26 0,2-26 0,-3 16 0,3-16 1,0 0-1,-5 15 0,5-15 0,0 0 0,0 0 0,0 0 1,0 0-1,0 0 0,0 0 0,0 0 0,0 0-1,0 0 1,0 0-1,0 0 0,-2 16 0,2-16-1,0 0-1,0 0-2,0 0-3,2 16-7,-2-16-8,0 0-2,0 22 2,0-22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1/20/2011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326353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159</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160</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161</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178</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179</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180</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181</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182</a:t>
            </a:fld>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183</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185</a:t>
            </a:fld>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186</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187</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188</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189</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191</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193</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195</a:t>
            </a:fld>
            <a:endParaRPr 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196</a:t>
            </a:fld>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197</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198</a:t>
            </a:fld>
            <a:endParaRPr 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199</a:t>
            </a:fld>
            <a:endParaRPr 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200</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201</a:t>
            </a:fld>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202</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203</a:t>
            </a:fld>
            <a:endParaRPr 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205</a:t>
            </a:fld>
            <a:endParaRPr 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206</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207</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208</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209</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210</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211</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212</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213</a:t>
            </a:fld>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215</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216</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217</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218</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219</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220</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221</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222</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134</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135</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136</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137</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139</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140</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141</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142</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143</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144</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145</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146</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147</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149</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150</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151</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152</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153</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154</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155</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156</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157</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1/20/2011 11:03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cstate="print"/>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r>
              <a:rPr lang="en-US"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012859"/>
          </a:xfrm>
        </p:spPr>
        <p:txBody>
          <a:bodyPr/>
          <a:lstStyle>
            <a:lvl1pPr>
              <a:lnSpc>
                <a:spcPct val="90000"/>
              </a:lnSpc>
              <a:defRPr sz="2800">
                <a:latin typeface="Calibri" pitchFamily="34" charset="0"/>
              </a:defRPr>
            </a:lvl1pPr>
            <a:lvl2pPr>
              <a:lnSpc>
                <a:spcPct val="90000"/>
              </a:lnSpc>
              <a:defRPr sz="2400">
                <a:latin typeface="Calibri" pitchFamily="34" charset="0"/>
              </a:defRPr>
            </a:lvl2pPr>
            <a:lvl3pPr>
              <a:lnSpc>
                <a:spcPct val="90000"/>
              </a:lnSpc>
              <a:defRPr sz="2400">
                <a:latin typeface="Calibri" pitchFamily="34" charset="0"/>
              </a:defRPr>
            </a:lvl3pPr>
            <a:lvl4pPr>
              <a:lnSpc>
                <a:spcPct val="90000"/>
              </a:lnSpc>
              <a:defRPr sz="2400">
                <a:latin typeface="Calibri" pitchFamily="34" charset="0"/>
              </a:defRPr>
            </a:lvl4pPr>
            <a:lvl5pPr>
              <a:lnSpc>
                <a:spcPct val="90000"/>
              </a:lnSpc>
              <a:defRPr sz="2400">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Z3: An Efficient SMT Solver</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01285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err="1" smtClean="0">
                <a:latin typeface="Calibri" pitchFamily="34" charset="0"/>
              </a:rPr>
              <a:t>SMT@Microsoft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Lst>
  <p:transition>
    <p:fade/>
  </p:transition>
  <p:hf sldNum="0" hdr="0" dt="0"/>
  <p:txStyles>
    <p:titleStyle>
      <a:lvl1pPr algn="l" defTabSz="912777" rtl="0" eaLnBrk="1" fontAlgn="base" latinLnBrk="0" hangingPunct="1">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1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4.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39.emf"/><Relationship Id="rId12"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41.emf"/><Relationship Id="rId5" Type="http://schemas.openxmlformats.org/officeDocument/2006/relationships/image" Target="../media/image38.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0.emf"/></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research.microsoft.com/projects/z3" TargetMode="External"/><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23.wmf"/><Relationship Id="rId4" Type="http://schemas.openxmlformats.org/officeDocument/2006/relationships/image" Target="../media/image22.w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23.wmf"/><Relationship Id="rId4" Type="http://schemas.openxmlformats.org/officeDocument/2006/relationships/image" Target="../media/image22.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research.microsoft.com/projects/z3" TargetMode="External"/><Relationship Id="rId9" Type="http://schemas.microsoft.com/office/2007/relationships/diagramDrawing" Target="../diagrams/drawing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81050" y="1873250"/>
            <a:ext cx="8362950" cy="2770188"/>
          </a:xfrm>
        </p:spPr>
        <p:txBody>
          <a:bodyPr/>
          <a:lstStyle/>
          <a:p>
            <a:r>
              <a:rPr lang="en-US" sz="4000" dirty="0">
                <a:solidFill>
                  <a:srgbClr val="0070C0"/>
                </a:solidFill>
                <a:effectLst/>
              </a:rPr>
              <a:t>Theorem Proving Tools for Program </a:t>
            </a:r>
            <a:r>
              <a:rPr lang="en-US" sz="4000" dirty="0" smtClean="0">
                <a:solidFill>
                  <a:srgbClr val="0070C0"/>
                </a:solidFill>
                <a:effectLst/>
              </a:rPr>
              <a:t>Analysis</a:t>
            </a:r>
            <a:br>
              <a:rPr lang="en-US" sz="4000" dirty="0" smtClean="0">
                <a:solidFill>
                  <a:srgbClr val="0070C0"/>
                </a:solidFill>
                <a:effectLst/>
              </a:rPr>
            </a:br>
            <a:r>
              <a:rPr lang="en-US" sz="4000" dirty="0" smtClean="0">
                <a:solidFill>
                  <a:srgbClr val="0070C0"/>
                </a:solidFill>
                <a:effectLst/>
              </a:rPr>
              <a:t/>
            </a:r>
            <a:br>
              <a:rPr lang="en-US" sz="4000" dirty="0" smtClean="0">
                <a:solidFill>
                  <a:srgbClr val="0070C0"/>
                </a:solidFill>
                <a:effectLst/>
              </a:rPr>
            </a:br>
            <a:r>
              <a:rPr lang="en-US" sz="4000" dirty="0" smtClean="0">
                <a:solidFill>
                  <a:srgbClr val="0070C0"/>
                </a:solidFill>
                <a:effectLst/>
              </a:rPr>
              <a:t>SMT Solvers: </a:t>
            </a:r>
            <a:r>
              <a:rPr lang="en-US" sz="4000" dirty="0" err="1" smtClean="0">
                <a:solidFill>
                  <a:srgbClr val="0070C0"/>
                </a:solidFill>
                <a:effectLst/>
              </a:rPr>
              <a:t>Yices</a:t>
            </a:r>
            <a:r>
              <a:rPr lang="en-US" sz="4000" dirty="0" smtClean="0">
                <a:solidFill>
                  <a:srgbClr val="0070C0"/>
                </a:solidFill>
                <a:effectLst/>
              </a:rPr>
              <a:t> &amp; Z3</a:t>
            </a:r>
            <a:br>
              <a:rPr lang="en-US" sz="4000" dirty="0" smtClean="0">
                <a:solidFill>
                  <a:srgbClr val="0070C0"/>
                </a:solidFill>
                <a:effectLst/>
              </a:rPr>
            </a:br>
            <a:r>
              <a:rPr sz="4800" dirty="0" smtClean="0">
                <a:solidFill>
                  <a:srgbClr val="0070C0"/>
                </a:solidFill>
                <a:latin typeface="Calibri" pitchFamily="34" charset="0"/>
              </a:rPr>
              <a:t/>
            </a:r>
            <a:br>
              <a:rPr sz="4800" dirty="0" smtClean="0">
                <a:solidFill>
                  <a:srgbClr val="0070C0"/>
                </a:solidFill>
                <a:latin typeface="Calibri" pitchFamily="34" charset="0"/>
              </a:rPr>
            </a:br>
            <a:r>
              <a:rPr sz="3200" dirty="0" smtClean="0">
                <a:solidFill>
                  <a:srgbClr val="0070C0"/>
                </a:solidFill>
                <a:latin typeface="Calibri" pitchFamily="34" charset="0"/>
              </a:rPr>
              <a:t>Austin, Texas 2011</a:t>
            </a:r>
            <a:endParaRPr lang="en-US" sz="4800" dirty="0">
              <a:solidFill>
                <a:srgbClr val="0070C0"/>
              </a:solidFill>
              <a:latin typeface="Calibri" pitchFamily="34" charset="0"/>
            </a:endParaRPr>
          </a:p>
        </p:txBody>
      </p:sp>
      <p:sp>
        <p:nvSpPr>
          <p:cNvPr id="3" name="Subtitle 2"/>
          <p:cNvSpPr>
            <a:spLocks noGrp="1"/>
          </p:cNvSpPr>
          <p:nvPr>
            <p:ph type="subTitle" idx="4294967295"/>
          </p:nvPr>
        </p:nvSpPr>
        <p:spPr>
          <a:xfrm>
            <a:off x="631065" y="5216504"/>
            <a:ext cx="7691438" cy="1378839"/>
          </a:xfrm>
        </p:spPr>
        <p:txBody>
          <a:bodyPr/>
          <a:lstStyle/>
          <a:p>
            <a:pPr marL="0" indent="0" algn="ctr">
              <a:lnSpc>
                <a:spcPct val="100000"/>
              </a:lnSpc>
              <a:buNone/>
            </a:pPr>
            <a:r>
              <a:rPr lang="en-US" sz="2800" dirty="0" err="1" smtClean="0">
                <a:latin typeface="Calibri" pitchFamily="34" charset="0"/>
              </a:rPr>
              <a:t>Nikolaj</a:t>
            </a:r>
            <a:r>
              <a:rPr lang="en-US" sz="2800" dirty="0" smtClean="0">
                <a:latin typeface="Calibri" pitchFamily="34" charset="0"/>
              </a:rPr>
              <a:t> </a:t>
            </a:r>
            <a:r>
              <a:rPr lang="en-US" sz="2800" dirty="0" err="1">
                <a:latin typeface="Calibri" pitchFamily="34" charset="0"/>
              </a:rPr>
              <a:t>Bjørner</a:t>
            </a:r>
            <a:r>
              <a:rPr lang="en-US" sz="2800" dirty="0">
                <a:latin typeface="Calibri" pitchFamily="34" charset="0"/>
              </a:rPr>
              <a:t> </a:t>
            </a:r>
            <a:r>
              <a:rPr lang="en-US" baseline="30000" dirty="0" smtClean="0"/>
              <a:t>2</a:t>
            </a:r>
            <a:r>
              <a:rPr lang="en-US" sz="2800" dirty="0" smtClean="0">
                <a:latin typeface="Calibri" pitchFamily="34" charset="0"/>
              </a:rPr>
              <a:t>, Bruno Dutertre</a:t>
            </a:r>
            <a:r>
              <a:rPr lang="en-US" sz="2800" baseline="30000" dirty="0" smtClean="0">
                <a:latin typeface="Calibri" pitchFamily="34" charset="0"/>
              </a:rPr>
              <a:t>1</a:t>
            </a:r>
            <a:r>
              <a:rPr lang="en-US" sz="2800" dirty="0" smtClean="0">
                <a:latin typeface="Calibri" pitchFamily="34" charset="0"/>
              </a:rPr>
              <a:t>, </a:t>
            </a:r>
            <a:br>
              <a:rPr lang="en-US" sz="2800" dirty="0" smtClean="0">
                <a:latin typeface="Calibri" pitchFamily="34" charset="0"/>
              </a:rPr>
            </a:br>
            <a:r>
              <a:rPr lang="en-US" sz="2800" dirty="0" smtClean="0">
                <a:latin typeface="Calibri" pitchFamily="34" charset="0"/>
              </a:rPr>
              <a:t>Leonardo de Moura</a:t>
            </a:r>
            <a:r>
              <a:rPr lang="en-US" baseline="30000" dirty="0" smtClean="0"/>
              <a:t>2</a:t>
            </a:r>
            <a:endParaRPr lang="en-US" sz="2800" dirty="0" smtClean="0">
              <a:latin typeface="Calibri" pitchFamily="34" charset="0"/>
            </a:endParaRPr>
          </a:p>
          <a:p>
            <a:pPr marL="0" indent="0" algn="ctr">
              <a:lnSpc>
                <a:spcPct val="100000"/>
              </a:lnSpc>
              <a:buNone/>
            </a:pPr>
            <a:r>
              <a:rPr lang="en-US" sz="2800" dirty="0" smtClean="0">
                <a:latin typeface="Calibri" pitchFamily="34" charset="0"/>
              </a:rPr>
              <a:t>SRI International</a:t>
            </a:r>
            <a:r>
              <a:rPr lang="en-US" baseline="30000" dirty="0"/>
              <a:t>1</a:t>
            </a:r>
            <a:r>
              <a:rPr lang="en-US" sz="2800" dirty="0" smtClean="0">
                <a:latin typeface="Calibri" pitchFamily="34" charset="0"/>
              </a:rPr>
              <a:t>, Microsoft Research</a:t>
            </a:r>
            <a:r>
              <a:rPr lang="en-US" baseline="30000" dirty="0" smtClean="0"/>
              <a:t>2</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850835" y="227584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2619508" y="226568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2885440" y="341376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tx1"/>
                </a:solidFill>
                <a:effectLst>
                  <a:outerShdw blurRad="38100" dist="38100" dir="2700000" algn="tl">
                    <a:srgbClr val="000000">
                      <a:alpha val="43137"/>
                    </a:srgbClr>
                  </a:outerShdw>
                </a:effectLst>
                <a:latin typeface="Segoe" pitchFamily="34" charset="0"/>
              </a:rPr>
              <a:t>Uninterpreted</a:t>
            </a:r>
            <a:r>
              <a:rPr lang="en-US" sz="2800" dirty="0" smtClean="0">
                <a:solidFill>
                  <a:schemeClr val="tx1"/>
                </a:solidFill>
                <a:effectLst>
                  <a:outerShdw blurRad="38100" dist="38100" dir="2700000" algn="tl">
                    <a:srgbClr val="000000">
                      <a:alpha val="43137"/>
                    </a:srgbClr>
                  </a:outerShdw>
                </a:effectLst>
                <a:latin typeface="Segoe" pitchFamily="34" charset="0"/>
              </a:rPr>
              <a:t>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3745880689"/>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f(a, g(d)) </a:t>
            </a:r>
            <a:r>
              <a:rPr lang="en-US" dirty="0" smtClean="0">
                <a:cs typeface="Calibri" pitchFamily="34" charset="0"/>
                <a:sym typeface="Symbol"/>
              </a:rPr>
              <a:t>  f(b, g(e))</a:t>
            </a:r>
            <a:endParaRPr lang="en-US" dirty="0" smtClean="0">
              <a:solidFill>
                <a:srgbClr val="FF0000"/>
              </a:solidFill>
              <a:cs typeface="Calibri" pitchFamily="34" charset="0"/>
            </a:endParaRPr>
          </a:p>
        </p:txBody>
      </p:sp>
      <p:sp>
        <p:nvSpPr>
          <p:cNvPr id="18" name="Content Placeholder 2"/>
          <p:cNvSpPr txBox="1">
            <a:spLocks/>
          </p:cNvSpPr>
          <p:nvPr/>
        </p:nvSpPr>
        <p:spPr>
          <a:xfrm>
            <a:off x="395515" y="289439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rPr>
              <a:t>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val="FF0000"/>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x</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implies f(x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x</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f(y</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y</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a:t>
            </a:r>
            <a:endPar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f(a, </a:t>
            </a:r>
            <a:r>
              <a:rPr lang="en-US" dirty="0" smtClean="0">
                <a:solidFill>
                  <a:srgbClr val="0070C0"/>
                </a:solidFill>
                <a:cs typeface="Calibri" pitchFamily="34" charset="0"/>
              </a:rPr>
              <a:t>g(d)</a:t>
            </a:r>
            <a:r>
              <a:rPr lang="en-US" dirty="0" smtClean="0">
                <a:cs typeface="Calibri" pitchFamily="34" charset="0"/>
              </a:rPr>
              <a:t>) </a:t>
            </a:r>
            <a:r>
              <a:rPr lang="en-US" dirty="0" smtClean="0">
                <a:cs typeface="Calibri" pitchFamily="34" charset="0"/>
                <a:sym typeface="Symbol"/>
              </a:rPr>
              <a:t>  f(b, g(e))</a:t>
            </a:r>
            <a:endParaRPr lang="en-US" dirty="0" smtClean="0">
              <a:solidFill>
                <a:srgbClr val="FF0000"/>
              </a:solidFill>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0070C0"/>
                </a:solidFill>
                <a:latin typeface="Calibri" pitchFamily="34" charset="0"/>
                <a:cs typeface="Calibri" pitchFamily="34" charset="0"/>
              </a:rPr>
              <a:t>First Step: “Naming” </a:t>
            </a:r>
            <a:r>
              <a:rPr lang="en-US" sz="2800" dirty="0" err="1" smtClean="0">
                <a:solidFill>
                  <a:srgbClr val="0070C0"/>
                </a:solidFill>
                <a:latin typeface="Calibri" pitchFamily="34" charset="0"/>
                <a:cs typeface="Calibri" pitchFamily="34" charset="0"/>
              </a:rPr>
              <a:t>subterms</a:t>
            </a:r>
            <a:endParaRPr lang="en-US" sz="2800" dirty="0" smtClean="0">
              <a:solidFill>
                <a:srgbClr val="0070C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rPr>
              <a:t>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val="FF0000"/>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x</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implies f(x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x</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f(y</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y</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val="FF0000"/>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val="0070C0"/>
              </a:solidFill>
              <a:effectLst/>
              <a:uLnTx/>
              <a:uFillTx/>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f(a,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1</a:t>
            </a:r>
            <a:r>
              <a:rPr lang="en-US" dirty="0" smtClean="0">
                <a:cs typeface="Calibri" pitchFamily="34" charset="0"/>
              </a:rPr>
              <a:t>) </a:t>
            </a:r>
            <a:r>
              <a:rPr lang="en-US" dirty="0" smtClean="0">
                <a:cs typeface="Calibri" pitchFamily="34" charset="0"/>
                <a:sym typeface="Symbol"/>
              </a:rPr>
              <a:t>  f(b, g(e))</a:t>
            </a:r>
          </a:p>
          <a:p>
            <a:pPr algn="ctr">
              <a:buNone/>
            </a:pP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1</a:t>
            </a:r>
            <a:r>
              <a:rPr lang="en-US" dirty="0" smtClean="0">
                <a:solidFill>
                  <a:srgbClr val="0070C0"/>
                </a:solidFill>
                <a:cs typeface="Calibri" pitchFamily="34" charset="0"/>
                <a:sym typeface="Symbol"/>
              </a:rPr>
              <a:t>  g(d)</a:t>
            </a:r>
            <a:endParaRPr lang="en-US" dirty="0" smtClean="0">
              <a:solidFill>
                <a:srgbClr val="0070C0"/>
              </a:solidFill>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0070C0"/>
                </a:solidFill>
                <a:latin typeface="Calibri" pitchFamily="34" charset="0"/>
                <a:cs typeface="Calibri" pitchFamily="34" charset="0"/>
              </a:rPr>
              <a:t>First Step: “Naming” </a:t>
            </a:r>
            <a:r>
              <a:rPr lang="en-US" sz="2800" dirty="0" err="1" smtClean="0">
                <a:solidFill>
                  <a:srgbClr val="0070C0"/>
                </a:solidFill>
                <a:latin typeface="Calibri" pitchFamily="34" charset="0"/>
                <a:cs typeface="Calibri" pitchFamily="34" charset="0"/>
              </a:rPr>
              <a:t>subterms</a:t>
            </a:r>
            <a:endParaRPr lang="en-US" sz="2800" dirty="0" smtClean="0">
              <a:solidFill>
                <a:srgbClr val="0070C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rPr>
              <a:t>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val="FF0000"/>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x</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implies f(x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x</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f(y</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y</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val="FF0000"/>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val="0070C0"/>
              </a:solidFill>
              <a:effectLst/>
              <a:uLnTx/>
              <a:uFillTx/>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 </a:t>
            </a:r>
            <a:r>
              <a:rPr lang="en-US" dirty="0" smtClean="0">
                <a:cs typeface="Calibri" pitchFamily="34" charset="0"/>
                <a:sym typeface="Symbol"/>
              </a:rPr>
              <a:t>  f(b, </a:t>
            </a:r>
            <a:r>
              <a:rPr lang="en-US" dirty="0" smtClean="0">
                <a:solidFill>
                  <a:srgbClr val="0070C0"/>
                </a:solidFill>
                <a:cs typeface="Calibri" pitchFamily="34" charset="0"/>
                <a:sym typeface="Symbol"/>
              </a:rPr>
              <a:t>g(e)</a:t>
            </a:r>
            <a:r>
              <a:rPr lang="en-US" dirty="0" smtClean="0">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a:t>
            </a:r>
            <a:endParaRPr lang="en-US" dirty="0" smtClean="0">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0070C0"/>
                </a:solidFill>
                <a:latin typeface="Calibri" pitchFamily="34" charset="0"/>
                <a:cs typeface="Calibri" pitchFamily="34" charset="0"/>
              </a:rPr>
              <a:t>First Step: “Naming” </a:t>
            </a:r>
            <a:r>
              <a:rPr lang="en-US" sz="2800" dirty="0" err="1" smtClean="0">
                <a:solidFill>
                  <a:srgbClr val="0070C0"/>
                </a:solidFill>
                <a:latin typeface="Calibri" pitchFamily="34" charset="0"/>
                <a:cs typeface="Calibri" pitchFamily="34" charset="0"/>
              </a:rPr>
              <a:t>subterms</a:t>
            </a:r>
            <a:endParaRPr lang="en-US" sz="2800" dirty="0" smtClean="0">
              <a:solidFill>
                <a:srgbClr val="0070C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rPr>
              <a:t>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val="FF0000"/>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x</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implies f(x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x</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f(y</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y</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val="FF0000"/>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val="0070C0"/>
              </a:solidFill>
              <a:effectLst/>
              <a:uLnTx/>
              <a:uFillTx/>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1335750"/>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 </a:t>
            </a:r>
            <a:r>
              <a:rPr lang="en-US" dirty="0" smtClean="0">
                <a:cs typeface="Calibri" pitchFamily="34" charset="0"/>
                <a:sym typeface="Symbol"/>
              </a:rPr>
              <a:t>  f(b,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2</a:t>
            </a:r>
            <a:r>
              <a:rPr lang="en-US" dirty="0" smtClean="0">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2</a:t>
            </a:r>
            <a:r>
              <a:rPr lang="en-US" dirty="0" smtClean="0">
                <a:solidFill>
                  <a:srgbClr val="0070C0"/>
                </a:solidFill>
                <a:cs typeface="Calibri" pitchFamily="34" charset="0"/>
                <a:sym typeface="Symbol"/>
              </a:rPr>
              <a:t>  g(e)</a:t>
            </a:r>
            <a:endParaRPr lang="en-US" dirty="0" smtClean="0">
              <a:solidFill>
                <a:srgbClr val="0070C0"/>
              </a:solidFill>
              <a:cs typeface="Calibri" pitchFamily="34" charset="0"/>
            </a:endParaRPr>
          </a:p>
          <a:p>
            <a:pPr algn="ctr">
              <a:buNone/>
            </a:pPr>
            <a:endParaRPr lang="en-US" dirty="0" smtClean="0">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0070C0"/>
                </a:solidFill>
                <a:latin typeface="Calibri" pitchFamily="34" charset="0"/>
                <a:cs typeface="Calibri" pitchFamily="34" charset="0"/>
              </a:rPr>
              <a:t>First Step: “Naming” </a:t>
            </a:r>
            <a:r>
              <a:rPr lang="en-US" sz="2800" dirty="0" err="1" smtClean="0">
                <a:solidFill>
                  <a:srgbClr val="0070C0"/>
                </a:solidFill>
                <a:latin typeface="Calibri" pitchFamily="34" charset="0"/>
                <a:cs typeface="Calibri" pitchFamily="34" charset="0"/>
              </a:rPr>
              <a:t>subterms</a:t>
            </a:r>
            <a:endParaRPr lang="en-US" sz="2800" dirty="0" smtClean="0">
              <a:solidFill>
                <a:srgbClr val="0070C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rPr>
              <a:t>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val="FF0000"/>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x</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implies f(x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x</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f(y</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y</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val="FF0000"/>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val="0070C0"/>
              </a:solidFill>
              <a:effectLst/>
              <a:uLnTx/>
              <a:uFillTx/>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1335750"/>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solidFill>
                  <a:srgbClr val="0070C0"/>
                </a:solidFill>
                <a:cs typeface="Calibri" pitchFamily="34" charset="0"/>
              </a:rPr>
              <a:t>f(a,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1</a:t>
            </a:r>
            <a:r>
              <a:rPr lang="en-US" dirty="0" smtClean="0">
                <a:solidFill>
                  <a:srgbClr val="0070C0"/>
                </a:solidFill>
                <a:cs typeface="Calibri" pitchFamily="34" charset="0"/>
              </a:rPr>
              <a:t>) </a:t>
            </a:r>
            <a:r>
              <a:rPr lang="en-US" dirty="0" smtClean="0">
                <a:cs typeface="Calibri" pitchFamily="34" charset="0"/>
                <a:sym typeface="Symbol"/>
              </a:rPr>
              <a:t>  f(b, v</a:t>
            </a:r>
            <a:r>
              <a:rPr lang="en-US" baseline="-25000" dirty="0" smtClean="0">
                <a:cs typeface="Calibri" pitchFamily="34" charset="0"/>
                <a:sym typeface="Symbol"/>
              </a:rPr>
              <a:t>2</a:t>
            </a:r>
            <a:r>
              <a:rPr lang="en-US" dirty="0" smtClean="0">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a:t>
            </a:r>
            <a:endParaRPr lang="en-US" dirty="0" smtClean="0">
              <a:cs typeface="Calibri" pitchFamily="34" charset="0"/>
            </a:endParaRPr>
          </a:p>
          <a:p>
            <a:pPr algn="ctr">
              <a:buNone/>
            </a:pPr>
            <a:endParaRPr lang="en-US" dirty="0" smtClean="0">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0070C0"/>
                </a:solidFill>
                <a:latin typeface="Calibri" pitchFamily="34" charset="0"/>
                <a:cs typeface="Calibri" pitchFamily="34" charset="0"/>
              </a:rPr>
              <a:t>First Step: “Naming” </a:t>
            </a:r>
            <a:r>
              <a:rPr lang="en-US" sz="2800" dirty="0" err="1" smtClean="0">
                <a:solidFill>
                  <a:srgbClr val="0070C0"/>
                </a:solidFill>
                <a:latin typeface="Calibri" pitchFamily="34" charset="0"/>
                <a:cs typeface="Calibri" pitchFamily="34" charset="0"/>
              </a:rPr>
              <a:t>subterms</a:t>
            </a:r>
            <a:endParaRPr lang="en-US" sz="2800" dirty="0" smtClean="0">
              <a:solidFill>
                <a:srgbClr val="0070C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rPr>
              <a:t>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val="FF0000"/>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x</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implies f(x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x</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f(y</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y</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val="FF0000"/>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val="0070C0"/>
              </a:solidFill>
              <a:effectLst/>
              <a:uLnTx/>
              <a:uFillTx/>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3 </a:t>
            </a:r>
            <a:r>
              <a:rPr lang="en-US" dirty="0" smtClean="0">
                <a:cs typeface="Calibri" pitchFamily="34" charset="0"/>
                <a:sym typeface="Symbol"/>
              </a:rPr>
              <a:t>  f(b, v</a:t>
            </a:r>
            <a:r>
              <a:rPr lang="en-US" baseline="-25000" dirty="0" smtClean="0">
                <a:cs typeface="Calibri" pitchFamily="34" charset="0"/>
                <a:sym typeface="Symbol"/>
              </a:rPr>
              <a:t>2</a:t>
            </a:r>
            <a:r>
              <a:rPr lang="en-US" dirty="0" smtClean="0">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3</a:t>
            </a:r>
            <a:r>
              <a:rPr lang="en-US" dirty="0" smtClean="0">
                <a:solidFill>
                  <a:srgbClr val="0070C0"/>
                </a:solidFill>
                <a:cs typeface="Calibri" pitchFamily="34" charset="0"/>
                <a:sym typeface="Symbol"/>
              </a:rPr>
              <a:t> </a:t>
            </a:r>
            <a:r>
              <a:rPr lang="en-US" dirty="0" smtClean="0">
                <a:cs typeface="Calibri" pitchFamily="34" charset="0"/>
                <a:sym typeface="Symbol"/>
              </a:rPr>
              <a:t> </a:t>
            </a:r>
            <a:r>
              <a:rPr lang="en-US" dirty="0" smtClean="0">
                <a:solidFill>
                  <a:srgbClr val="0070C0"/>
                </a:solidFill>
                <a:cs typeface="Calibri" pitchFamily="34" charset="0"/>
              </a:rPr>
              <a:t>f(a,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1</a:t>
            </a:r>
            <a:r>
              <a:rPr lang="en-US" dirty="0" smtClean="0">
                <a:solidFill>
                  <a:srgbClr val="0070C0"/>
                </a:solidFill>
                <a:cs typeface="Calibri" pitchFamily="34" charset="0"/>
              </a:rPr>
              <a:t>)</a:t>
            </a:r>
            <a:endParaRPr lang="en-US" dirty="0" smtClean="0">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0070C0"/>
                </a:solidFill>
                <a:latin typeface="Calibri" pitchFamily="34" charset="0"/>
                <a:cs typeface="Calibri" pitchFamily="34" charset="0"/>
              </a:rPr>
              <a:t>First Step: “Naming” </a:t>
            </a:r>
            <a:r>
              <a:rPr lang="en-US" sz="2800" dirty="0" err="1" smtClean="0">
                <a:solidFill>
                  <a:srgbClr val="0070C0"/>
                </a:solidFill>
                <a:latin typeface="Calibri" pitchFamily="34" charset="0"/>
                <a:cs typeface="Calibri" pitchFamily="34" charset="0"/>
              </a:rPr>
              <a:t>subterms</a:t>
            </a:r>
            <a:endParaRPr lang="en-US" sz="2800" dirty="0" smtClean="0">
              <a:solidFill>
                <a:srgbClr val="0070C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rPr>
              <a:t>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val="FF0000"/>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x</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implies f(x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x</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f(y</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y</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val="FF0000"/>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val="0070C0"/>
              </a:solidFill>
              <a:effectLst/>
              <a:uLnTx/>
              <a:uFillTx/>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val="0070C0"/>
                </a:solidFill>
                <a:cs typeface="Calibri" pitchFamily="34" charset="0"/>
                <a:sym typeface="Symbol"/>
              </a:rPr>
              <a:t> </a:t>
            </a:r>
            <a:r>
              <a:rPr lang="en-US" dirty="0" smtClean="0">
                <a:cs typeface="Calibri" pitchFamily="34" charset="0"/>
                <a:sym typeface="Symbol"/>
              </a:rPr>
              <a:t>  </a:t>
            </a:r>
            <a:r>
              <a:rPr lang="en-US" dirty="0" smtClean="0">
                <a:solidFill>
                  <a:srgbClr val="0070C0"/>
                </a:solidFill>
                <a:cs typeface="Calibri" pitchFamily="34" charset="0"/>
                <a:sym typeface="Symbol"/>
              </a:rPr>
              <a:t>f(b, v</a:t>
            </a:r>
            <a:r>
              <a:rPr lang="en-US" baseline="-25000" dirty="0" smtClean="0">
                <a:solidFill>
                  <a:srgbClr val="0070C0"/>
                </a:solidFill>
                <a:cs typeface="Calibri" pitchFamily="34" charset="0"/>
                <a:sym typeface="Symbol"/>
              </a:rPr>
              <a:t>2</a:t>
            </a:r>
            <a:r>
              <a:rPr lang="en-US" dirty="0" smtClean="0">
                <a:solidFill>
                  <a:srgbClr val="0070C0"/>
                </a:solidFill>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0070C0"/>
                </a:solidFill>
                <a:latin typeface="Calibri" pitchFamily="34" charset="0"/>
                <a:cs typeface="Calibri" pitchFamily="34" charset="0"/>
              </a:rPr>
              <a:t>First Step: “Naming” </a:t>
            </a:r>
            <a:r>
              <a:rPr lang="en-US" sz="2800" dirty="0" err="1" smtClean="0">
                <a:solidFill>
                  <a:srgbClr val="0070C0"/>
                </a:solidFill>
                <a:latin typeface="Calibri" pitchFamily="34" charset="0"/>
                <a:cs typeface="Calibri" pitchFamily="34" charset="0"/>
              </a:rPr>
              <a:t>subterms</a:t>
            </a:r>
            <a:endParaRPr lang="en-US" sz="2800" dirty="0" smtClean="0">
              <a:solidFill>
                <a:srgbClr val="0070C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rPr>
              <a:t>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val="FF0000"/>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x</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implies f(x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x</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f(y</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y</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val="FF0000"/>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val="0070C0"/>
              </a:solidFill>
              <a:effectLst/>
              <a:uLnTx/>
              <a:uFillTx/>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val="0070C0"/>
                </a:solidFill>
                <a:cs typeface="Calibri" pitchFamily="34" charset="0"/>
                <a:sym typeface="Symbol"/>
              </a:rPr>
              <a:t> </a:t>
            </a:r>
            <a:r>
              <a:rPr lang="en-US" dirty="0" smtClean="0">
                <a:cs typeface="Calibri" pitchFamily="34" charset="0"/>
                <a:sym typeface="Symbol"/>
              </a:rPr>
              <a:t>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4</a:t>
            </a:r>
            <a:endParaRPr lang="en-US" dirty="0" smtClean="0">
              <a:solidFill>
                <a:srgbClr val="0070C0"/>
              </a:solidFill>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4</a:t>
            </a:r>
            <a:r>
              <a:rPr lang="en-US" dirty="0" smtClean="0">
                <a:solidFill>
                  <a:srgbClr val="0070C0"/>
                </a:solidFill>
                <a:cs typeface="Calibri" pitchFamily="34" charset="0"/>
                <a:sym typeface="Symbol"/>
              </a:rPr>
              <a:t>  </a:t>
            </a:r>
            <a:r>
              <a:rPr lang="en-US" dirty="0" smtClean="0">
                <a:solidFill>
                  <a:srgbClr val="0070C0"/>
                </a:solidFill>
                <a:cs typeface="Calibri" pitchFamily="34" charset="0"/>
              </a:rPr>
              <a:t>f(b,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2</a:t>
            </a:r>
            <a:r>
              <a:rPr lang="en-US" dirty="0" smtClean="0">
                <a:solidFill>
                  <a:srgbClr val="0070C0"/>
                </a:solidFill>
                <a:cs typeface="Calibri" pitchFamily="34" charset="0"/>
              </a:rPr>
              <a:t>)</a:t>
            </a: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0070C0"/>
                </a:solidFill>
                <a:latin typeface="Calibri" pitchFamily="34" charset="0"/>
                <a:cs typeface="Calibri" pitchFamily="34" charset="0"/>
              </a:rPr>
              <a:t>First Step: “Naming” </a:t>
            </a:r>
            <a:r>
              <a:rPr lang="en-US" sz="2800" dirty="0" err="1" smtClean="0">
                <a:solidFill>
                  <a:srgbClr val="0070C0"/>
                </a:solidFill>
                <a:latin typeface="Calibri" pitchFamily="34" charset="0"/>
                <a:cs typeface="Calibri" pitchFamily="34" charset="0"/>
              </a:rPr>
              <a:t>subterms</a:t>
            </a:r>
            <a:endParaRPr lang="en-US" sz="2800" dirty="0" smtClean="0">
              <a:solidFill>
                <a:srgbClr val="0070C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val="FF0000"/>
                </a:solidFill>
                <a:effectLst/>
                <a:uLnTx/>
                <a:uFillTx/>
                <a:latin typeface="Calibri" pitchFamily="34" charset="0"/>
                <a:cs typeface="Calibri" pitchFamily="34" charset="0"/>
              </a:rPr>
              <a:t>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val="FF0000"/>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x</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y</a:t>
            </a:r>
            <a:r>
              <a:rPr lang="en-US" sz="2800" baseline="-25000" dirty="0"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implies f(x</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x</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f(y</a:t>
            </a:r>
            <a:r>
              <a:rPr lang="en-US" sz="2800" baseline="-25000" dirty="0" smtClean="0">
                <a:solidFill>
                  <a:srgbClr val="FF0000"/>
                </a:solidFill>
                <a:latin typeface="Calibri" pitchFamily="34" charset="0"/>
                <a:cs typeface="Calibri" pitchFamily="34" charset="0"/>
              </a:rPr>
              <a:t>1</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val="FF0000"/>
                </a:solidFill>
                <a:effectLst/>
                <a:uLnTx/>
                <a:uFillTx/>
                <a:latin typeface="Calibri" pitchFamily="34" charset="0"/>
                <a:cs typeface="Calibri" pitchFamily="34" charset="0"/>
              </a:rPr>
              <a:t>y</a:t>
            </a:r>
            <a:r>
              <a:rPr lang="en-US" sz="2800" baseline="-25000" noProof="0" dirty="0" err="1" smtClean="0">
                <a:solidFill>
                  <a:srgbClr val="FF0000"/>
                </a:solidFill>
                <a:latin typeface="Calibri" pitchFamily="34" charset="0"/>
                <a:cs typeface="Calibri" pitchFamily="34" charset="0"/>
              </a:rPr>
              <a:t>n</a:t>
            </a:r>
            <a:r>
              <a:rPr kumimoji="0" lang="en-US" sz="2800" b="0" u="none" strike="noStrike" kern="1200" cap="none" spc="0" normalizeH="0" noProof="0" dirty="0" smtClean="0">
                <a:ln>
                  <a:noFill/>
                </a:ln>
                <a:solidFill>
                  <a:srgbClr val="FF0000"/>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val="FF0000"/>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val="0070C0"/>
              </a:solidFill>
              <a:effectLst/>
              <a:uLnTx/>
              <a:uFillTx/>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val="0070C0"/>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438078"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1</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Oval 8"/>
          <p:cNvSpPr/>
          <p:nvPr/>
        </p:nvSpPr>
        <p:spPr bwMode="auto">
          <a:xfrm>
            <a:off x="4770764"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278296" y="2270202"/>
            <a:ext cx="8547652"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rgbClr val="FF0000"/>
                </a:solidFill>
                <a:latin typeface="Calibri" pitchFamily="34" charset="0"/>
                <a:cs typeface="Calibri" pitchFamily="34" charset="0"/>
                <a:sym typeface="Symbol"/>
              </a:rPr>
              <a:t>b + 2 </a:t>
            </a:r>
            <a:r>
              <a:rPr lang="en-US" sz="2800" dirty="0" smtClean="0">
                <a:solidFill>
                  <a:schemeClr val="bg1"/>
                </a:solidFill>
                <a:latin typeface="Calibri" pitchFamily="34" charset="0"/>
                <a:cs typeface="Calibri" pitchFamily="34" charset="0"/>
                <a:sym typeface="Symbol"/>
              </a:rPr>
              <a:t>= </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  and  f(read(write(a,b,3), </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-2)) ≠ f(</a:t>
            </a:r>
            <a:r>
              <a:rPr lang="en-US" sz="2800" dirty="0" smtClean="0">
                <a:solidFill>
                  <a:srgbClr val="FF0000"/>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-b+1)</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Substituting c by b+2</a:t>
            </a:r>
          </a:p>
        </p:txBody>
      </p:sp>
    </p:spTree>
    <p:extLst>
      <p:ext uri="{BB962C8B-B14F-4D97-AF65-F5344CB8AC3E}">
        <p14:creationId xmlns:p14="http://schemas.microsoft.com/office/powerpoint/2010/main" val="4051883119"/>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val="0070C0"/>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a:t>
            </a:r>
            <a:r>
              <a:rPr lang="en-US" dirty="0" smtClean="0">
                <a:solidFill>
                  <a:srgbClr val="FF0000"/>
                </a:solidFill>
                <a:cs typeface="Calibri" pitchFamily="34" charset="0"/>
                <a:sym typeface="Symbol"/>
              </a:rPr>
              <a:t>d</a:t>
            </a:r>
            <a:r>
              <a:rPr lang="en-US" dirty="0" smtClean="0">
                <a:cs typeface="Calibri" pitchFamily="34" charset="0"/>
                <a:sym typeface="Symbol"/>
              </a:rPr>
              <a:t>), v</a:t>
            </a:r>
            <a:r>
              <a:rPr lang="en-US" baseline="-25000" dirty="0" smtClean="0">
                <a:cs typeface="Calibri" pitchFamily="34" charset="0"/>
                <a:sym typeface="Symbol"/>
              </a:rPr>
              <a:t>2</a:t>
            </a:r>
            <a:r>
              <a:rPr lang="en-US" dirty="0" smtClean="0">
                <a:cs typeface="Calibri" pitchFamily="34" charset="0"/>
                <a:sym typeface="Symbol"/>
              </a:rPr>
              <a:t>  g(</a:t>
            </a:r>
            <a:r>
              <a:rPr lang="en-US" dirty="0" smtClean="0">
                <a:solidFill>
                  <a:srgbClr val="FF0000"/>
                </a:solidFill>
                <a:cs typeface="Calibri" pitchFamily="34" charset="0"/>
                <a:sym typeface="Symbol"/>
              </a:rPr>
              <a:t>e</a:t>
            </a:r>
            <a:r>
              <a:rPr lang="en-US" dirty="0" smtClean="0">
                <a:cs typeface="Calibri" pitchFamily="34" charset="0"/>
                <a:sym typeface="Symbol"/>
              </a:rPr>
              <a:t>),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indent="-384954" algn="ctr">
              <a:lnSpc>
                <a:spcPct val="90000"/>
              </a:lnSpc>
              <a:spcBef>
                <a:spcPct val="20000"/>
              </a:spcBef>
              <a:buSzPct val="90000"/>
            </a:pPr>
            <a:r>
              <a:rPr lang="en-US" sz="2800" dirty="0" smtClean="0">
                <a:solidFill>
                  <a:srgbClr val="FF0000"/>
                </a:solidFill>
                <a:latin typeface="Calibri" pitchFamily="34" charset="0"/>
                <a:cs typeface="Calibri" pitchFamily="34" charset="0"/>
              </a:rPr>
              <a:t>d</a:t>
            </a:r>
            <a:r>
              <a:rPr lang="en-US" sz="2800" dirty="0" smtClean="0">
                <a:solidFill>
                  <a:schemeClr val="bg1"/>
                </a:solidFill>
                <a:latin typeface="Calibri" pitchFamily="34" charset="0"/>
                <a:cs typeface="Calibri" pitchFamily="34" charset="0"/>
              </a:rPr>
              <a:t> = </a:t>
            </a:r>
            <a:r>
              <a:rPr lang="en-US" sz="2800" dirty="0" smtClean="0">
                <a:solidFill>
                  <a:srgbClr val="FF0000"/>
                </a:solidFill>
                <a:latin typeface="Calibri" pitchFamily="34" charset="0"/>
                <a:cs typeface="Calibri" pitchFamily="34" charset="0"/>
              </a:rPr>
              <a:t>e</a:t>
            </a:r>
            <a:r>
              <a:rPr lang="en-US" sz="2800" dirty="0" smtClean="0">
                <a:solidFill>
                  <a:schemeClr val="bg1"/>
                </a:solidFill>
                <a:latin typeface="Calibri" pitchFamily="34" charset="0"/>
                <a:cs typeface="Calibri" pitchFamily="34" charset="0"/>
              </a:rPr>
              <a:t> implies g(</a:t>
            </a:r>
            <a:r>
              <a:rPr lang="en-US" sz="2800" dirty="0" smtClean="0">
                <a:solidFill>
                  <a:srgbClr val="FF0000"/>
                </a:solidFill>
                <a:latin typeface="Calibri" pitchFamily="34" charset="0"/>
                <a:cs typeface="Calibri" pitchFamily="34" charset="0"/>
              </a:rPr>
              <a:t>d</a:t>
            </a:r>
            <a:r>
              <a:rPr lang="en-US" sz="2800" dirty="0" smtClean="0">
                <a:solidFill>
                  <a:schemeClr val="bg1"/>
                </a:solidFill>
                <a:latin typeface="Calibri" pitchFamily="34" charset="0"/>
                <a:cs typeface="Calibri" pitchFamily="34" charset="0"/>
              </a:rPr>
              <a:t>) = g(</a:t>
            </a:r>
            <a:r>
              <a:rPr lang="en-US" sz="2800" dirty="0" smtClean="0">
                <a:solidFill>
                  <a:srgbClr val="FF0000"/>
                </a:solidFill>
                <a:latin typeface="Calibri" pitchFamily="34" charset="0"/>
                <a:cs typeface="Calibri" pitchFamily="34" charset="0"/>
              </a:rPr>
              <a:t>e</a:t>
            </a:r>
            <a:r>
              <a:rPr lang="en-US" sz="2800" dirty="0" smtClean="0">
                <a:solidFill>
                  <a:schemeClr val="bg1"/>
                </a:solidFill>
                <a:latin typeface="Calibri" pitchFamily="34" charset="0"/>
                <a:cs typeface="Calibri" pitchFamily="34" charset="0"/>
              </a:rPr>
              <a:t>)</a:t>
            </a:r>
            <a:endParaRPr lang="en-US" sz="2800" dirty="0" smtClean="0">
              <a:solidFill>
                <a:srgbClr val="FF0000"/>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rgbClr val="FF0000"/>
                </a:solidFill>
                <a:latin typeface="Calibri" pitchFamily="34" charset="0"/>
                <a:cs typeface="Calibri" pitchFamily="34" charset="0"/>
              </a:rPr>
              <a:t>d</a:t>
            </a:r>
            <a:r>
              <a:rPr lang="en-US" sz="2400" dirty="0" err="1" smtClean="0">
                <a:solidFill>
                  <a:schemeClr val="bg1"/>
                </a:solidFill>
                <a:latin typeface="Calibri" pitchFamily="34" charset="0"/>
                <a:cs typeface="Calibri" pitchFamily="34" charset="0"/>
              </a:rPr>
              <a:t>,</a:t>
            </a:r>
            <a:r>
              <a:rPr lang="en-US" sz="2400" dirty="0" err="1" smtClean="0">
                <a:solidFill>
                  <a:srgbClr val="FF0000"/>
                </a:solidFill>
                <a:latin typeface="Calibri" pitchFamily="34" charset="0"/>
                <a:cs typeface="Calibri" pitchFamily="34" charset="0"/>
              </a:rPr>
              <a:t>e</a:t>
            </a:r>
            <a:r>
              <a:rPr lang="en-US" sz="2400" dirty="0" err="1" smtClean="0">
                <a:solidFill>
                  <a:schemeClr val="bg1"/>
                </a:solidFill>
                <a:latin typeface="Calibri" pitchFamily="34" charset="0"/>
                <a:cs typeface="Calibri" pitchFamily="34" charset="0"/>
              </a:rPr>
              <a:t>,t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438078"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1</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Oval 8"/>
          <p:cNvSpPr/>
          <p:nvPr/>
        </p:nvSpPr>
        <p:spPr bwMode="auto">
          <a:xfrm>
            <a:off x="4770764"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val="0070C0"/>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1</a:t>
            </a:r>
            <a:r>
              <a:rPr lang="en-US" dirty="0" smtClean="0">
                <a:cs typeface="Calibri" pitchFamily="34" charset="0"/>
                <a:sym typeface="Symbol"/>
              </a:rPr>
              <a:t>  g(</a:t>
            </a:r>
            <a:r>
              <a:rPr lang="en-US" dirty="0" smtClean="0">
                <a:solidFill>
                  <a:srgbClr val="FF0000"/>
                </a:solidFill>
                <a:cs typeface="Calibri" pitchFamily="34" charset="0"/>
                <a:sym typeface="Symbol"/>
              </a:rPr>
              <a:t>d</a:t>
            </a:r>
            <a:r>
              <a:rPr lang="en-US" dirty="0" smtClean="0">
                <a:cs typeface="Calibri" pitchFamily="34" charset="0"/>
                <a:sym typeface="Symbol"/>
              </a:rPr>
              <a:t>),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2</a:t>
            </a:r>
            <a:r>
              <a:rPr lang="en-US" dirty="0" smtClean="0">
                <a:cs typeface="Calibri" pitchFamily="34" charset="0"/>
                <a:sym typeface="Symbol"/>
              </a:rPr>
              <a:t>  g(</a:t>
            </a:r>
            <a:r>
              <a:rPr lang="en-US" dirty="0" smtClean="0">
                <a:solidFill>
                  <a:srgbClr val="FF0000"/>
                </a:solidFill>
                <a:cs typeface="Calibri" pitchFamily="34" charset="0"/>
                <a:sym typeface="Symbol"/>
              </a:rPr>
              <a:t>e</a:t>
            </a:r>
            <a:r>
              <a:rPr lang="en-US" dirty="0" smtClean="0">
                <a:cs typeface="Calibri" pitchFamily="34" charset="0"/>
                <a:sym typeface="Symbol"/>
              </a:rPr>
              <a:t>),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indent="-384954" algn="ctr">
              <a:lnSpc>
                <a:spcPct val="90000"/>
              </a:lnSpc>
              <a:spcBef>
                <a:spcPct val="20000"/>
              </a:spcBef>
              <a:buSzPct val="90000"/>
            </a:pPr>
            <a:r>
              <a:rPr lang="en-US" sz="2800" dirty="0" smtClean="0">
                <a:solidFill>
                  <a:srgbClr val="FF0000"/>
                </a:solidFill>
                <a:latin typeface="Calibri" pitchFamily="34" charset="0"/>
                <a:cs typeface="Calibri" pitchFamily="34" charset="0"/>
              </a:rPr>
              <a:t>d</a:t>
            </a:r>
            <a:r>
              <a:rPr lang="en-US" sz="2800" dirty="0" smtClean="0">
                <a:solidFill>
                  <a:schemeClr val="bg1"/>
                </a:solidFill>
                <a:latin typeface="Calibri" pitchFamily="34" charset="0"/>
                <a:cs typeface="Calibri" pitchFamily="34" charset="0"/>
              </a:rPr>
              <a:t> = </a:t>
            </a:r>
            <a:r>
              <a:rPr lang="en-US" sz="2800" dirty="0" smtClean="0">
                <a:solidFill>
                  <a:srgbClr val="FF0000"/>
                </a:solidFill>
                <a:latin typeface="Calibri" pitchFamily="34" charset="0"/>
                <a:cs typeface="Calibri" pitchFamily="34" charset="0"/>
              </a:rPr>
              <a:t>e</a:t>
            </a:r>
            <a:r>
              <a:rPr lang="en-US" sz="2800" dirty="0" smtClean="0">
                <a:solidFill>
                  <a:schemeClr val="bg1"/>
                </a:solidFill>
                <a:latin typeface="Calibri" pitchFamily="34" charset="0"/>
                <a:cs typeface="Calibri" pitchFamily="34" charset="0"/>
              </a:rPr>
              <a:t> implies </a:t>
            </a:r>
            <a:r>
              <a:rPr lang="en-US" sz="2800" dirty="0" smtClean="0">
                <a:solidFill>
                  <a:srgbClr val="0070C0"/>
                </a:solidFill>
                <a:cs typeface="Calibri" pitchFamily="34" charset="0"/>
                <a:sym typeface="Symbol"/>
              </a:rPr>
              <a:t>v</a:t>
            </a:r>
            <a:r>
              <a:rPr lang="en-US" sz="2800" baseline="-25000" dirty="0" smtClean="0">
                <a:solidFill>
                  <a:srgbClr val="0070C0"/>
                </a:solidFill>
                <a:cs typeface="Calibri" pitchFamily="34" charset="0"/>
                <a:sym typeface="Symbol"/>
              </a:rPr>
              <a:t>1</a:t>
            </a:r>
            <a:r>
              <a:rPr lang="en-US" sz="2800" baseline="-25000" dirty="0" smtClean="0">
                <a:solidFill>
                  <a:srgbClr val="FF0000"/>
                </a:solidFill>
                <a:cs typeface="Calibri" pitchFamily="34" charset="0"/>
                <a:sym typeface="Symbol"/>
              </a:rPr>
              <a:t> </a:t>
            </a:r>
            <a:r>
              <a:rPr lang="en-US" sz="2800" dirty="0" smtClean="0">
                <a:solidFill>
                  <a:schemeClr val="bg1"/>
                </a:solidFill>
                <a:latin typeface="Calibri" pitchFamily="34" charset="0"/>
                <a:cs typeface="Calibri" pitchFamily="34" charset="0"/>
              </a:rPr>
              <a:t>= </a:t>
            </a:r>
            <a:r>
              <a:rPr lang="en-US" sz="2800" dirty="0" smtClean="0">
                <a:solidFill>
                  <a:srgbClr val="0070C0"/>
                </a:solidFill>
                <a:cs typeface="Calibri" pitchFamily="34" charset="0"/>
                <a:sym typeface="Symbol"/>
              </a:rPr>
              <a:t>v</a:t>
            </a:r>
            <a:r>
              <a:rPr lang="en-US" sz="2800" baseline="-25000" dirty="0" smtClean="0">
                <a:solidFill>
                  <a:srgbClr val="0070C0"/>
                </a:solidFill>
                <a:cs typeface="Calibri" pitchFamily="34" charset="0"/>
                <a:sym typeface="Symbol"/>
              </a:rPr>
              <a:t>2</a:t>
            </a:r>
            <a:endParaRPr lang="en-US" sz="2800" dirty="0" smtClean="0">
              <a:solidFill>
                <a:srgbClr val="0070C0"/>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rgbClr val="FF0000"/>
                </a:solidFill>
                <a:latin typeface="Calibri" pitchFamily="34" charset="0"/>
                <a:cs typeface="Calibri" pitchFamily="34" charset="0"/>
              </a:rPr>
              <a:t>d</a:t>
            </a:r>
            <a:r>
              <a:rPr lang="en-US" sz="2400" dirty="0" err="1" smtClean="0">
                <a:solidFill>
                  <a:schemeClr val="bg1"/>
                </a:solidFill>
                <a:latin typeface="Calibri" pitchFamily="34" charset="0"/>
                <a:cs typeface="Calibri" pitchFamily="34" charset="0"/>
              </a:rPr>
              <a:t>,</a:t>
            </a:r>
            <a:r>
              <a:rPr lang="en-US" sz="2400" dirty="0" err="1" smtClean="0">
                <a:solidFill>
                  <a:srgbClr val="FF0000"/>
                </a:solidFill>
                <a:latin typeface="Calibri" pitchFamily="34" charset="0"/>
                <a:cs typeface="Calibri" pitchFamily="34" charset="0"/>
              </a:rPr>
              <a:t>e</a:t>
            </a:r>
            <a:r>
              <a:rPr lang="en-US" sz="2400" dirty="0" err="1" smtClean="0">
                <a:solidFill>
                  <a:schemeClr val="bg1"/>
                </a:solidFill>
                <a:latin typeface="Calibri" pitchFamily="34" charset="0"/>
                <a:cs typeface="Calibri" pitchFamily="34" charset="0"/>
              </a:rPr>
              <a:t>,t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438078"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0070C0"/>
                </a:solidFill>
                <a:cs typeface="Calibri" pitchFamily="34" charset="0"/>
                <a:sym typeface="Symbol"/>
              </a:rPr>
              <a:t>v</a:t>
            </a:r>
            <a:r>
              <a:rPr lang="en-US" sz="2400" baseline="-25000" dirty="0" smtClean="0">
                <a:solidFill>
                  <a:srgbClr val="0070C0"/>
                </a:solidFill>
                <a:cs typeface="Calibri" pitchFamily="34" charset="0"/>
                <a:sym typeface="Symbol"/>
              </a:rPr>
              <a:t>1</a:t>
            </a:r>
            <a:endParaRPr kumimoji="0" lang="en-US" sz="2400" b="0" u="none" strike="noStrike" cap="none" normalizeH="0" baseline="0" dirty="0" smtClean="0">
              <a:solidFill>
                <a:srgbClr val="0070C0"/>
              </a:solidFill>
              <a:latin typeface="Calibri" pitchFamily="34" charset="0"/>
              <a:cs typeface="Calibri" pitchFamily="34" charset="0"/>
            </a:endParaRPr>
          </a:p>
        </p:txBody>
      </p:sp>
      <p:sp>
        <p:nvSpPr>
          <p:cNvPr id="9" name="Oval 8"/>
          <p:cNvSpPr/>
          <p:nvPr/>
        </p:nvSpPr>
        <p:spPr bwMode="auto">
          <a:xfrm>
            <a:off x="4770764"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0070C0"/>
                </a:solidFill>
                <a:cs typeface="Calibri" pitchFamily="34" charset="0"/>
                <a:sym typeface="Symbol"/>
              </a:rPr>
              <a:t>v</a:t>
            </a:r>
            <a:r>
              <a:rPr lang="en-US" sz="2400" baseline="-25000" dirty="0" smtClean="0">
                <a:solidFill>
                  <a:srgbClr val="0070C0"/>
                </a:solidFill>
                <a:cs typeface="Calibri" pitchFamily="34" charset="0"/>
                <a:sym typeface="Symbol"/>
              </a:rPr>
              <a:t>2</a:t>
            </a:r>
            <a:endParaRPr kumimoji="0" lang="en-US" sz="2400" b="0" u="none" strike="noStrike" cap="none" normalizeH="0" baseline="0" dirty="0" smtClean="0">
              <a:solidFill>
                <a:srgbClr val="0070C0"/>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val="0070C0"/>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1</a:t>
            </a:r>
            <a:r>
              <a:rPr lang="en-US" dirty="0" smtClean="0">
                <a:solidFill>
                  <a:srgbClr val="0070C0"/>
                </a:solidFill>
                <a:cs typeface="Calibri" pitchFamily="34" charset="0"/>
                <a:sym typeface="Symbol"/>
              </a:rPr>
              <a:t> </a:t>
            </a:r>
            <a:r>
              <a:rPr lang="en-US" dirty="0" smtClean="0">
                <a:cs typeface="Calibri" pitchFamily="34" charset="0"/>
                <a:sym typeface="Symbol"/>
              </a:rPr>
              <a:t> g(</a:t>
            </a:r>
            <a:r>
              <a:rPr lang="en-US" dirty="0" smtClean="0">
                <a:solidFill>
                  <a:srgbClr val="FF0000"/>
                </a:solidFill>
                <a:cs typeface="Calibri" pitchFamily="34" charset="0"/>
                <a:sym typeface="Symbol"/>
              </a:rPr>
              <a:t>d</a:t>
            </a:r>
            <a:r>
              <a:rPr lang="en-US" dirty="0" smtClean="0">
                <a:cs typeface="Calibri" pitchFamily="34" charset="0"/>
                <a:sym typeface="Symbol"/>
              </a:rPr>
              <a:t>),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2</a:t>
            </a:r>
            <a:r>
              <a:rPr lang="en-US" dirty="0" smtClean="0">
                <a:cs typeface="Calibri" pitchFamily="34" charset="0"/>
                <a:sym typeface="Symbol"/>
              </a:rPr>
              <a:t>  g(</a:t>
            </a:r>
            <a:r>
              <a:rPr lang="en-US" dirty="0" smtClean="0">
                <a:solidFill>
                  <a:srgbClr val="FF0000"/>
                </a:solidFill>
                <a:cs typeface="Calibri" pitchFamily="34" charset="0"/>
                <a:sym typeface="Symbol"/>
              </a:rPr>
              <a:t>e</a:t>
            </a:r>
            <a:r>
              <a:rPr lang="en-US" dirty="0" smtClean="0">
                <a:cs typeface="Calibri" pitchFamily="34" charset="0"/>
                <a:sym typeface="Symbol"/>
              </a:rPr>
              <a:t>),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indent="-384954" algn="ctr">
              <a:lnSpc>
                <a:spcPct val="90000"/>
              </a:lnSpc>
              <a:spcBef>
                <a:spcPct val="20000"/>
              </a:spcBef>
              <a:buSzPct val="90000"/>
            </a:pPr>
            <a:r>
              <a:rPr lang="en-US" sz="2800" dirty="0" smtClean="0">
                <a:solidFill>
                  <a:srgbClr val="FF0000"/>
                </a:solidFill>
                <a:latin typeface="Calibri" pitchFamily="34" charset="0"/>
                <a:cs typeface="Calibri" pitchFamily="34" charset="0"/>
              </a:rPr>
              <a:t>d</a:t>
            </a:r>
            <a:r>
              <a:rPr lang="en-US" sz="2800" dirty="0" smtClean="0">
                <a:solidFill>
                  <a:schemeClr val="bg1"/>
                </a:solidFill>
                <a:latin typeface="Calibri" pitchFamily="34" charset="0"/>
                <a:cs typeface="Calibri" pitchFamily="34" charset="0"/>
              </a:rPr>
              <a:t> = </a:t>
            </a:r>
            <a:r>
              <a:rPr lang="en-US" sz="2800" dirty="0" smtClean="0">
                <a:solidFill>
                  <a:srgbClr val="FF0000"/>
                </a:solidFill>
                <a:latin typeface="Calibri" pitchFamily="34" charset="0"/>
                <a:cs typeface="Calibri" pitchFamily="34" charset="0"/>
              </a:rPr>
              <a:t>e</a:t>
            </a:r>
            <a:r>
              <a:rPr lang="en-US" sz="2800" dirty="0" smtClean="0">
                <a:solidFill>
                  <a:schemeClr val="bg1"/>
                </a:solidFill>
                <a:latin typeface="Calibri" pitchFamily="34" charset="0"/>
                <a:cs typeface="Calibri" pitchFamily="34" charset="0"/>
              </a:rPr>
              <a:t> implies </a:t>
            </a:r>
            <a:r>
              <a:rPr lang="en-US" sz="2800" dirty="0" smtClean="0">
                <a:solidFill>
                  <a:srgbClr val="0070C0"/>
                </a:solidFill>
                <a:cs typeface="Calibri" pitchFamily="34" charset="0"/>
                <a:sym typeface="Symbol"/>
              </a:rPr>
              <a:t>v</a:t>
            </a:r>
            <a:r>
              <a:rPr lang="en-US" sz="2800" baseline="-25000" dirty="0" smtClean="0">
                <a:solidFill>
                  <a:srgbClr val="0070C0"/>
                </a:solidFill>
                <a:cs typeface="Calibri" pitchFamily="34" charset="0"/>
                <a:sym typeface="Symbol"/>
              </a:rPr>
              <a:t>1</a:t>
            </a:r>
            <a:r>
              <a:rPr lang="en-US" sz="2800" baseline="-25000" dirty="0" smtClean="0">
                <a:solidFill>
                  <a:srgbClr val="FF0000"/>
                </a:solidFill>
                <a:cs typeface="Calibri" pitchFamily="34" charset="0"/>
                <a:sym typeface="Symbol"/>
              </a:rPr>
              <a:t> </a:t>
            </a:r>
            <a:r>
              <a:rPr lang="en-US" sz="2800" dirty="0" smtClean="0">
                <a:solidFill>
                  <a:schemeClr val="bg1"/>
                </a:solidFill>
                <a:latin typeface="Calibri" pitchFamily="34" charset="0"/>
                <a:cs typeface="Calibri" pitchFamily="34" charset="0"/>
              </a:rPr>
              <a:t>= </a:t>
            </a:r>
            <a:r>
              <a:rPr lang="en-US" sz="2800" dirty="0" smtClean="0">
                <a:solidFill>
                  <a:srgbClr val="0070C0"/>
                </a:solidFill>
                <a:cs typeface="Calibri" pitchFamily="34" charset="0"/>
                <a:sym typeface="Symbol"/>
              </a:rPr>
              <a:t>v</a:t>
            </a:r>
            <a:r>
              <a:rPr lang="en-US" sz="2800" baseline="-25000" dirty="0" smtClean="0">
                <a:solidFill>
                  <a:srgbClr val="0070C0"/>
                </a:solidFill>
                <a:cs typeface="Calibri" pitchFamily="34" charset="0"/>
                <a:sym typeface="Symbol"/>
              </a:rPr>
              <a:t>2</a:t>
            </a:r>
            <a:endParaRPr lang="en-US" sz="2800" dirty="0" smtClean="0">
              <a:solidFill>
                <a:srgbClr val="0070C0"/>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rgbClr val="FF0000"/>
                </a:solidFill>
                <a:latin typeface="Calibri" pitchFamily="34" charset="0"/>
                <a:cs typeface="Calibri" pitchFamily="34" charset="0"/>
              </a:rPr>
              <a:t>d</a:t>
            </a:r>
            <a:r>
              <a:rPr lang="en-US" sz="2400" dirty="0" err="1" smtClean="0">
                <a:solidFill>
                  <a:schemeClr val="bg1"/>
                </a:solidFill>
                <a:latin typeface="Calibri" pitchFamily="34" charset="0"/>
                <a:cs typeface="Calibri" pitchFamily="34" charset="0"/>
              </a:rPr>
              <a:t>,</a:t>
            </a:r>
            <a:r>
              <a:rPr lang="en-US" sz="2400" dirty="0" err="1" smtClean="0">
                <a:solidFill>
                  <a:srgbClr val="FF0000"/>
                </a:solidFill>
                <a:latin typeface="Calibri" pitchFamily="34" charset="0"/>
                <a:cs typeface="Calibri" pitchFamily="34" charset="0"/>
              </a:rPr>
              <a:t>e</a:t>
            </a:r>
            <a:r>
              <a:rPr lang="en-US" sz="2400" dirty="0" err="1" smtClean="0">
                <a:solidFill>
                  <a:schemeClr val="bg1"/>
                </a:solidFill>
                <a:latin typeface="Calibri" pitchFamily="34" charset="0"/>
                <a:cs typeface="Calibri" pitchFamily="34" charset="0"/>
              </a:rPr>
              <a:t>,t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0070C0"/>
                </a:solidFill>
                <a:cs typeface="Calibri" pitchFamily="34" charset="0"/>
                <a:sym typeface="Symbol"/>
              </a:rPr>
              <a:t>v</a:t>
            </a:r>
            <a:r>
              <a:rPr lang="en-US" sz="2400" baseline="-25000" dirty="0" smtClean="0">
                <a:solidFill>
                  <a:srgbClr val="0070C0"/>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val="0070C0"/>
                </a:solidFill>
                <a:cs typeface="Calibri" pitchFamily="34" charset="0"/>
                <a:sym typeface="Symbol"/>
              </a:rPr>
              <a:t>v</a:t>
            </a:r>
            <a:r>
              <a:rPr lang="en-US" sz="2400" baseline="-25000" dirty="0" smtClean="0">
                <a:solidFill>
                  <a:srgbClr val="0070C0"/>
                </a:solidFill>
                <a:cs typeface="Calibri" pitchFamily="34" charset="0"/>
                <a:sym typeface="Symbol"/>
              </a:rPr>
              <a:t>2</a:t>
            </a:r>
            <a:endParaRPr kumimoji="0" lang="en-US" sz="2400" b="0" u="none" strike="noStrike" cap="none" normalizeH="0" baseline="0" dirty="0" smtClean="0">
              <a:solidFill>
                <a:srgbClr val="0070C0"/>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4" name="Rectangular Callout 13"/>
          <p:cNvSpPr/>
          <p:nvPr/>
        </p:nvSpPr>
        <p:spPr bwMode="auto">
          <a:xfrm>
            <a:off x="6082278" y="468547"/>
            <a:ext cx="2901923" cy="979714"/>
          </a:xfrm>
          <a:prstGeom prst="wedgeRectCallout">
            <a:avLst>
              <a:gd name="adj1" fmla="val -81575"/>
              <a:gd name="adj2" fmla="val 24535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chemeClr val="bg1"/>
                </a:solidFill>
                <a:latin typeface="Calibri" pitchFamily="34" charset="0"/>
              </a:rPr>
              <a:t>We say:</a:t>
            </a:r>
          </a:p>
          <a:p>
            <a:pPr defTabSz="1096963" fontAlgn="base">
              <a:spcBef>
                <a:spcPct val="0"/>
              </a:spcBef>
              <a:spcAft>
                <a:spcPct val="0"/>
              </a:spcAft>
            </a:pPr>
            <a:r>
              <a:rPr lang="en-US" sz="2000" dirty="0" smtClean="0">
                <a:solidFill>
                  <a:schemeClr val="bg1"/>
                </a:solidFill>
                <a:latin typeface="Calibri" pitchFamily="34" charset="0"/>
              </a:rPr>
              <a:t>v</a:t>
            </a:r>
            <a:r>
              <a:rPr lang="en-US" sz="2000" baseline="-25000" dirty="0" smtClean="0">
                <a:solidFill>
                  <a:schemeClr val="bg1"/>
                </a:solidFill>
                <a:latin typeface="Calibri" pitchFamily="34" charset="0"/>
              </a:rPr>
              <a:t>1</a:t>
            </a:r>
            <a:r>
              <a:rPr lang="en-US" sz="2000" dirty="0" smtClean="0">
                <a:solidFill>
                  <a:schemeClr val="bg1"/>
                </a:solidFill>
                <a:latin typeface="Calibri" pitchFamily="34" charset="0"/>
              </a:rPr>
              <a:t> and v</a:t>
            </a:r>
            <a:r>
              <a:rPr lang="en-US" sz="2000" baseline="-25000" dirty="0" smtClean="0">
                <a:solidFill>
                  <a:schemeClr val="bg1"/>
                </a:solidFill>
                <a:latin typeface="Calibri" pitchFamily="34" charset="0"/>
              </a:rPr>
              <a:t>2</a:t>
            </a:r>
            <a:r>
              <a:rPr lang="en-US" sz="2000" dirty="0" smtClean="0">
                <a:solidFill>
                  <a:schemeClr val="bg1"/>
                </a:solidFill>
                <a:latin typeface="Calibri" pitchFamily="34" charset="0"/>
              </a:rPr>
              <a:t> are </a:t>
            </a:r>
            <a:r>
              <a:rPr lang="en-US" sz="2000" dirty="0" smtClean="0">
                <a:solidFill>
                  <a:srgbClr val="FF0000"/>
                </a:solidFill>
                <a:latin typeface="Calibri" pitchFamily="34" charset="0"/>
              </a:rPr>
              <a:t>congruent</a:t>
            </a:r>
            <a:r>
              <a:rPr lang="en-US" sz="2000" dirty="0" smtClean="0">
                <a:solidFill>
                  <a:schemeClr val="bg1"/>
                </a:solidFill>
                <a:latin typeface="Calibri" pitchFamily="34" charset="0"/>
              </a:rPr>
              <a:t>.</a:t>
            </a:r>
            <a:endParaRPr kumimoji="0" lang="en-US" sz="2000" b="0" i="0" u="none" strike="noStrike" cap="none" normalizeH="0" baseline="0" dirty="0" smtClean="0">
              <a:solidFill>
                <a:schemeClr val="bg1"/>
              </a:solidFill>
              <a:latin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val="0070C0"/>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t>
            </a:r>
            <a:r>
              <a:rPr lang="en-US" dirty="0" smtClean="0">
                <a:solidFill>
                  <a:srgbClr val="FF0000"/>
                </a:solidFill>
                <a:cs typeface="Calibri" pitchFamily="34" charset="0"/>
              </a:rPr>
              <a:t>a</a:t>
            </a:r>
            <a:r>
              <a:rPr lang="en-US" dirty="0" smtClean="0">
                <a:cs typeface="Calibri" pitchFamily="34" charset="0"/>
              </a:rPr>
              <a:t>, </a:t>
            </a:r>
            <a:r>
              <a:rPr lang="en-US" dirty="0" smtClean="0">
                <a:solidFill>
                  <a:srgbClr val="00B050"/>
                </a:solidFill>
                <a:cs typeface="Calibri" pitchFamily="34" charset="0"/>
                <a:sym typeface="Symbol"/>
              </a:rPr>
              <a:t>v</a:t>
            </a:r>
            <a:r>
              <a:rPr lang="en-US" baseline="-25000" dirty="0" smtClean="0">
                <a:solidFill>
                  <a:srgbClr val="00B050"/>
                </a:solidFill>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a:t>
            </a:r>
            <a:r>
              <a:rPr lang="en-US" dirty="0" smtClean="0">
                <a:solidFill>
                  <a:srgbClr val="FF0000"/>
                </a:solidFill>
                <a:cs typeface="Calibri" pitchFamily="34" charset="0"/>
              </a:rPr>
              <a:t>b</a:t>
            </a:r>
            <a:r>
              <a:rPr lang="en-US" dirty="0" smtClean="0">
                <a:cs typeface="Calibri" pitchFamily="34" charset="0"/>
              </a:rPr>
              <a:t>, </a:t>
            </a:r>
            <a:r>
              <a:rPr lang="en-US" dirty="0" smtClean="0">
                <a:solidFill>
                  <a:srgbClr val="00B050"/>
                </a:solidFill>
                <a:cs typeface="Calibri" pitchFamily="34" charset="0"/>
                <a:sym typeface="Symbol"/>
              </a:rPr>
              <a:t>v</a:t>
            </a:r>
            <a:r>
              <a:rPr lang="en-US" baseline="-25000" dirty="0" smtClean="0">
                <a:solidFill>
                  <a:srgbClr val="00B050"/>
                </a:solidFill>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lvl="0" indent="-384954" algn="ctr">
              <a:lnSpc>
                <a:spcPct val="90000"/>
              </a:lnSpc>
              <a:spcBef>
                <a:spcPct val="20000"/>
              </a:spcBef>
              <a:buSzPct val="90000"/>
            </a:pPr>
            <a:r>
              <a:rPr lang="en-US" sz="2800" dirty="0" smtClean="0">
                <a:solidFill>
                  <a:srgbClr val="FF0000"/>
                </a:solidFill>
                <a:latin typeface="Calibri" pitchFamily="34" charset="0"/>
                <a:cs typeface="Calibri" pitchFamily="34" charset="0"/>
              </a:rPr>
              <a:t>a</a:t>
            </a:r>
            <a:r>
              <a:rPr lang="en-US" sz="2800" dirty="0" smtClean="0">
                <a:solidFill>
                  <a:schemeClr val="bg1"/>
                </a:solidFill>
                <a:latin typeface="Calibri" pitchFamily="34" charset="0"/>
                <a:cs typeface="Calibri" pitchFamily="34" charset="0"/>
              </a:rPr>
              <a:t> = </a:t>
            </a:r>
            <a:r>
              <a:rPr lang="en-US" sz="2800" dirty="0" smtClean="0">
                <a:solidFill>
                  <a:srgbClr val="FF0000"/>
                </a:solidFill>
                <a:latin typeface="Calibri" pitchFamily="34" charset="0"/>
                <a:cs typeface="Calibri" pitchFamily="34" charset="0"/>
              </a:rPr>
              <a:t>b</a:t>
            </a:r>
            <a:r>
              <a:rPr lang="en-US" sz="2800" dirty="0" smtClean="0">
                <a:solidFill>
                  <a:schemeClr val="bg1"/>
                </a:solidFill>
                <a:latin typeface="Calibri" pitchFamily="34" charset="0"/>
                <a:cs typeface="Calibri" pitchFamily="34" charset="0"/>
              </a:rPr>
              <a:t>, </a:t>
            </a:r>
            <a:r>
              <a:rPr lang="en-US" sz="2800" dirty="0" smtClean="0">
                <a:solidFill>
                  <a:srgbClr val="00B050"/>
                </a:solidFill>
                <a:cs typeface="Calibri" pitchFamily="34" charset="0"/>
                <a:sym typeface="Symbol"/>
              </a:rPr>
              <a:t>v</a:t>
            </a:r>
            <a:r>
              <a:rPr lang="en-US" sz="2800" baseline="-25000" dirty="0" smtClean="0">
                <a:solidFill>
                  <a:srgbClr val="00B050"/>
                </a:solidFill>
                <a:cs typeface="Calibri" pitchFamily="34" charset="0"/>
                <a:sym typeface="Symbol"/>
              </a:rPr>
              <a:t>1</a:t>
            </a:r>
            <a:r>
              <a:rPr lang="en-US" sz="2800" dirty="0" smtClean="0">
                <a:solidFill>
                  <a:srgbClr val="00B050"/>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 </a:t>
            </a:r>
            <a:r>
              <a:rPr lang="en-US" sz="2800" dirty="0" smtClean="0">
                <a:solidFill>
                  <a:srgbClr val="00B050"/>
                </a:solidFill>
                <a:cs typeface="Calibri" pitchFamily="34" charset="0"/>
                <a:sym typeface="Symbol"/>
              </a:rPr>
              <a:t>v</a:t>
            </a:r>
            <a:r>
              <a:rPr lang="en-US" sz="2800" baseline="-25000" dirty="0" smtClean="0">
                <a:solidFill>
                  <a:srgbClr val="00B050"/>
                </a:solidFill>
                <a:cs typeface="Calibri" pitchFamily="34" charset="0"/>
                <a:sym typeface="Symbol"/>
              </a:rPr>
              <a:t>2</a:t>
            </a:r>
            <a:r>
              <a:rPr lang="en-US" sz="2800" dirty="0" smtClean="0">
                <a:solidFill>
                  <a:srgbClr val="00B050"/>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implies f(</a:t>
            </a:r>
            <a:r>
              <a:rPr lang="en-US" sz="2800" dirty="0" smtClean="0">
                <a:solidFill>
                  <a:srgbClr val="FF0000"/>
                </a:solidFill>
                <a:latin typeface="Calibri" pitchFamily="34" charset="0"/>
                <a:cs typeface="Calibri" pitchFamily="34" charset="0"/>
              </a:rPr>
              <a:t>a</a:t>
            </a:r>
            <a:r>
              <a:rPr lang="en-US" sz="2800" dirty="0" smtClean="0">
                <a:solidFill>
                  <a:schemeClr val="bg1"/>
                </a:solidFill>
                <a:latin typeface="Calibri" pitchFamily="34" charset="0"/>
                <a:cs typeface="Calibri" pitchFamily="34" charset="0"/>
              </a:rPr>
              <a:t>,</a:t>
            </a:r>
            <a:r>
              <a:rPr lang="en-US" sz="2800" dirty="0" smtClean="0">
                <a:solidFill>
                  <a:srgbClr val="00B050"/>
                </a:solidFill>
                <a:cs typeface="Calibri" pitchFamily="34" charset="0"/>
                <a:sym typeface="Symbol"/>
              </a:rPr>
              <a:t> v</a:t>
            </a:r>
            <a:r>
              <a:rPr lang="en-US" sz="2800" baseline="-25000" dirty="0" smtClean="0">
                <a:solidFill>
                  <a:srgbClr val="00B050"/>
                </a:solidFill>
                <a:cs typeface="Calibri" pitchFamily="34" charset="0"/>
                <a:sym typeface="Symbol"/>
              </a:rPr>
              <a:t>1</a:t>
            </a:r>
            <a:r>
              <a:rPr lang="en-US" sz="2800" dirty="0" smtClean="0">
                <a:solidFill>
                  <a:schemeClr val="bg1"/>
                </a:solidFill>
                <a:latin typeface="Calibri" pitchFamily="34" charset="0"/>
                <a:cs typeface="Calibri" pitchFamily="34" charset="0"/>
              </a:rPr>
              <a:t>) = f(</a:t>
            </a:r>
            <a:r>
              <a:rPr lang="en-US" sz="2800" dirty="0" smtClean="0">
                <a:solidFill>
                  <a:srgbClr val="FF0000"/>
                </a:solidFill>
                <a:latin typeface="Calibri" pitchFamily="34" charset="0"/>
                <a:cs typeface="Calibri" pitchFamily="34" charset="0"/>
              </a:rPr>
              <a:t>b</a:t>
            </a:r>
            <a:r>
              <a:rPr lang="en-US" sz="2800" dirty="0" smtClean="0">
                <a:solidFill>
                  <a:schemeClr val="bg1"/>
                </a:solidFill>
                <a:latin typeface="Calibri" pitchFamily="34" charset="0"/>
                <a:cs typeface="Calibri" pitchFamily="34" charset="0"/>
              </a:rPr>
              <a:t>,</a:t>
            </a:r>
            <a:r>
              <a:rPr lang="en-US" sz="2800" dirty="0" smtClean="0">
                <a:solidFill>
                  <a:srgbClr val="00B050"/>
                </a:solidFill>
                <a:cs typeface="Calibri" pitchFamily="34" charset="0"/>
                <a:sym typeface="Symbol"/>
              </a:rPr>
              <a:t> v</a:t>
            </a:r>
            <a:r>
              <a:rPr lang="en-US" sz="2800" baseline="-25000" dirty="0" smtClean="0">
                <a:solidFill>
                  <a:srgbClr val="00B050"/>
                </a:solidFill>
                <a:cs typeface="Calibri" pitchFamily="34" charset="0"/>
                <a:sym typeface="Symbol"/>
              </a:rPr>
              <a:t>2</a:t>
            </a:r>
            <a:r>
              <a:rPr lang="en-US" sz="2800" dirty="0" smtClean="0">
                <a:solidFill>
                  <a:schemeClr val="bg1"/>
                </a:solidFill>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rgbClr val="FF0000"/>
                </a:solidFill>
                <a:latin typeface="Calibri" pitchFamily="34" charset="0"/>
                <a:cs typeface="Calibri" pitchFamily="34" charset="0"/>
              </a:rPr>
              <a:t>a</a:t>
            </a:r>
            <a:r>
              <a:rPr kumimoji="0" lang="en-US" sz="2400" b="0" u="none" strike="noStrike" cap="none" normalizeH="0" baseline="0" dirty="0" err="1" smtClean="0">
                <a:solidFill>
                  <a:schemeClr val="bg1"/>
                </a:solidFill>
                <a:latin typeface="Calibri" pitchFamily="34" charset="0"/>
                <a:cs typeface="Calibri" pitchFamily="34" charset="0"/>
              </a:rPr>
              <a:t>,</a:t>
            </a:r>
            <a:r>
              <a:rPr kumimoji="0" lang="en-US" sz="2400" b="0" u="none" strike="noStrike" cap="none" normalizeH="0" baseline="0" dirty="0" err="1" smtClean="0">
                <a:solidFill>
                  <a:srgbClr val="FF0000"/>
                </a:solidFill>
                <a:latin typeface="Calibri" pitchFamily="34" charset="0"/>
                <a:cs typeface="Calibri" pitchFamily="34" charset="0"/>
              </a:rPr>
              <a:t>b</a:t>
            </a:r>
            <a:r>
              <a:rPr kumimoji="0" lang="en-US" sz="2400" b="0" u="none" strike="noStrike" cap="none" normalizeH="0" baseline="0" dirty="0" err="1" smtClean="0">
                <a:solidFill>
                  <a:schemeClr val="bg1"/>
                </a:solidFill>
                <a:latin typeface="Calibri" pitchFamily="34" charset="0"/>
                <a:cs typeface="Calibri" pitchFamily="34" charset="0"/>
              </a:rPr>
              <a:t>,c,s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00B050"/>
                </a:solidFill>
                <a:cs typeface="Calibri" pitchFamily="34" charset="0"/>
                <a:sym typeface="Symbol"/>
              </a:rPr>
              <a:t>v</a:t>
            </a:r>
            <a:r>
              <a:rPr lang="en-US" sz="2400" baseline="-25000" dirty="0" smtClean="0">
                <a:solidFill>
                  <a:srgbClr val="00B050"/>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val="00B050"/>
                </a:solidFill>
                <a:cs typeface="Calibri" pitchFamily="34" charset="0"/>
                <a:sym typeface="Symbol"/>
              </a:rPr>
              <a:t>v</a:t>
            </a:r>
            <a:r>
              <a:rPr lang="en-US" sz="2400" baseline="-25000" dirty="0" smtClean="0">
                <a:solidFill>
                  <a:srgbClr val="00B050"/>
                </a:solidFill>
                <a:cs typeface="Calibri" pitchFamily="34" charset="0"/>
                <a:sym typeface="Symbol"/>
              </a:rPr>
              <a:t>2</a:t>
            </a:r>
            <a:endParaRPr kumimoji="0" lang="en-US" sz="2400" b="0" u="none" strike="noStrike" cap="none" normalizeH="0" baseline="0" dirty="0" smtClean="0">
              <a:solidFill>
                <a:srgbClr val="00B050"/>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val="0070C0"/>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3</a:t>
            </a:r>
            <a:r>
              <a:rPr lang="en-US" dirty="0" smtClean="0">
                <a:cs typeface="Calibri" pitchFamily="34" charset="0"/>
                <a:sym typeface="Symbol"/>
              </a:rPr>
              <a:t>  </a:t>
            </a:r>
            <a:r>
              <a:rPr lang="en-US" dirty="0" smtClean="0">
                <a:cs typeface="Calibri" pitchFamily="34" charset="0"/>
              </a:rPr>
              <a:t>f(</a:t>
            </a:r>
            <a:r>
              <a:rPr lang="en-US" dirty="0" smtClean="0">
                <a:solidFill>
                  <a:srgbClr val="FF0000"/>
                </a:solidFill>
                <a:cs typeface="Calibri" pitchFamily="34" charset="0"/>
              </a:rPr>
              <a:t>a</a:t>
            </a:r>
            <a:r>
              <a:rPr lang="en-US" dirty="0" smtClean="0">
                <a:cs typeface="Calibri" pitchFamily="34" charset="0"/>
              </a:rPr>
              <a:t>, </a:t>
            </a:r>
            <a:r>
              <a:rPr lang="en-US" dirty="0" smtClean="0">
                <a:solidFill>
                  <a:srgbClr val="00B050"/>
                </a:solidFill>
                <a:cs typeface="Calibri" pitchFamily="34" charset="0"/>
                <a:sym typeface="Symbol"/>
              </a:rPr>
              <a:t>v</a:t>
            </a:r>
            <a:r>
              <a:rPr lang="en-US" baseline="-25000" dirty="0" smtClean="0">
                <a:solidFill>
                  <a:srgbClr val="00B050"/>
                </a:solidFill>
                <a:cs typeface="Calibri" pitchFamily="34" charset="0"/>
                <a:sym typeface="Symbol"/>
              </a:rPr>
              <a:t>1</a:t>
            </a:r>
            <a:r>
              <a:rPr lang="en-US" dirty="0" smtClean="0">
                <a:cs typeface="Calibri" pitchFamily="34" charset="0"/>
              </a:rPr>
              <a:t>)</a:t>
            </a:r>
            <a:r>
              <a:rPr lang="en-US" dirty="0" smtClean="0">
                <a:cs typeface="Calibri" pitchFamily="34" charset="0"/>
                <a:sym typeface="Symbol"/>
              </a:rPr>
              <a:t> ,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4</a:t>
            </a:r>
            <a:r>
              <a:rPr lang="en-US" dirty="0" smtClean="0">
                <a:solidFill>
                  <a:srgbClr val="0070C0"/>
                </a:solidFill>
                <a:cs typeface="Calibri" pitchFamily="34" charset="0"/>
                <a:sym typeface="Symbol"/>
              </a:rPr>
              <a:t> </a:t>
            </a:r>
            <a:r>
              <a:rPr lang="en-US" dirty="0" smtClean="0">
                <a:cs typeface="Calibri" pitchFamily="34" charset="0"/>
                <a:sym typeface="Symbol"/>
              </a:rPr>
              <a:t> </a:t>
            </a:r>
            <a:r>
              <a:rPr lang="en-US" dirty="0" smtClean="0">
                <a:cs typeface="Calibri" pitchFamily="34" charset="0"/>
              </a:rPr>
              <a:t>f(</a:t>
            </a:r>
            <a:r>
              <a:rPr lang="en-US" dirty="0" smtClean="0">
                <a:solidFill>
                  <a:srgbClr val="FF0000"/>
                </a:solidFill>
                <a:cs typeface="Calibri" pitchFamily="34" charset="0"/>
              </a:rPr>
              <a:t>b</a:t>
            </a:r>
            <a:r>
              <a:rPr lang="en-US" dirty="0" smtClean="0">
                <a:cs typeface="Calibri" pitchFamily="34" charset="0"/>
              </a:rPr>
              <a:t>, </a:t>
            </a:r>
            <a:r>
              <a:rPr lang="en-US" dirty="0" smtClean="0">
                <a:solidFill>
                  <a:srgbClr val="00B050"/>
                </a:solidFill>
                <a:cs typeface="Calibri" pitchFamily="34" charset="0"/>
                <a:sym typeface="Symbol"/>
              </a:rPr>
              <a:t>v</a:t>
            </a:r>
            <a:r>
              <a:rPr lang="en-US" baseline="-25000" dirty="0" smtClean="0">
                <a:solidFill>
                  <a:srgbClr val="00B050"/>
                </a:solidFill>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lvl="0" indent="-384954" algn="ctr">
              <a:lnSpc>
                <a:spcPct val="90000"/>
              </a:lnSpc>
              <a:spcBef>
                <a:spcPct val="20000"/>
              </a:spcBef>
              <a:buSzPct val="90000"/>
            </a:pPr>
            <a:r>
              <a:rPr lang="en-US" sz="2800" dirty="0" smtClean="0">
                <a:solidFill>
                  <a:srgbClr val="FF0000"/>
                </a:solidFill>
                <a:latin typeface="Calibri" pitchFamily="34" charset="0"/>
                <a:cs typeface="Calibri" pitchFamily="34" charset="0"/>
              </a:rPr>
              <a:t>a</a:t>
            </a:r>
            <a:r>
              <a:rPr lang="en-US" sz="2800" dirty="0" smtClean="0">
                <a:solidFill>
                  <a:schemeClr val="bg1"/>
                </a:solidFill>
                <a:latin typeface="Calibri" pitchFamily="34" charset="0"/>
                <a:cs typeface="Calibri" pitchFamily="34" charset="0"/>
              </a:rPr>
              <a:t> = </a:t>
            </a:r>
            <a:r>
              <a:rPr lang="en-US" sz="2800" dirty="0" smtClean="0">
                <a:solidFill>
                  <a:srgbClr val="FF0000"/>
                </a:solidFill>
                <a:latin typeface="Calibri" pitchFamily="34" charset="0"/>
                <a:cs typeface="Calibri" pitchFamily="34" charset="0"/>
              </a:rPr>
              <a:t>b</a:t>
            </a:r>
            <a:r>
              <a:rPr lang="en-US" sz="2800" dirty="0" smtClean="0">
                <a:solidFill>
                  <a:schemeClr val="bg1"/>
                </a:solidFill>
                <a:latin typeface="Calibri" pitchFamily="34" charset="0"/>
                <a:cs typeface="Calibri" pitchFamily="34" charset="0"/>
              </a:rPr>
              <a:t>, </a:t>
            </a:r>
            <a:r>
              <a:rPr lang="en-US" sz="2800" dirty="0" smtClean="0">
                <a:solidFill>
                  <a:srgbClr val="00B050"/>
                </a:solidFill>
                <a:cs typeface="Calibri" pitchFamily="34" charset="0"/>
                <a:sym typeface="Symbol"/>
              </a:rPr>
              <a:t>v</a:t>
            </a:r>
            <a:r>
              <a:rPr lang="en-US" sz="2800" baseline="-25000" dirty="0" smtClean="0">
                <a:solidFill>
                  <a:srgbClr val="00B050"/>
                </a:solidFill>
                <a:cs typeface="Calibri" pitchFamily="34" charset="0"/>
                <a:sym typeface="Symbol"/>
              </a:rPr>
              <a:t>1</a:t>
            </a:r>
            <a:r>
              <a:rPr lang="en-US" sz="2800" dirty="0" smtClean="0">
                <a:solidFill>
                  <a:srgbClr val="00B050"/>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 </a:t>
            </a:r>
            <a:r>
              <a:rPr lang="en-US" sz="2800" dirty="0" smtClean="0">
                <a:solidFill>
                  <a:srgbClr val="00B050"/>
                </a:solidFill>
                <a:cs typeface="Calibri" pitchFamily="34" charset="0"/>
                <a:sym typeface="Symbol"/>
              </a:rPr>
              <a:t>v</a:t>
            </a:r>
            <a:r>
              <a:rPr lang="en-US" sz="2800" baseline="-25000" dirty="0" smtClean="0">
                <a:solidFill>
                  <a:srgbClr val="00B050"/>
                </a:solidFill>
                <a:cs typeface="Calibri" pitchFamily="34" charset="0"/>
                <a:sym typeface="Symbol"/>
              </a:rPr>
              <a:t>2</a:t>
            </a:r>
            <a:r>
              <a:rPr lang="en-US" sz="2800" dirty="0" smtClean="0">
                <a:solidFill>
                  <a:srgbClr val="00B050"/>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implies </a:t>
            </a:r>
            <a:r>
              <a:rPr lang="en-US" sz="2800" dirty="0" smtClean="0">
                <a:solidFill>
                  <a:srgbClr val="0070C0"/>
                </a:solidFill>
                <a:cs typeface="Calibri" pitchFamily="34" charset="0"/>
                <a:sym typeface="Symbol"/>
              </a:rPr>
              <a:t>v</a:t>
            </a:r>
            <a:r>
              <a:rPr lang="en-US" sz="2800" baseline="-25000" dirty="0" smtClean="0">
                <a:solidFill>
                  <a:srgbClr val="0070C0"/>
                </a:solidFill>
                <a:cs typeface="Calibri" pitchFamily="34" charset="0"/>
                <a:sym typeface="Symbol"/>
              </a:rPr>
              <a:t>3 </a:t>
            </a:r>
            <a:r>
              <a:rPr lang="en-US" sz="2800" dirty="0" smtClean="0">
                <a:solidFill>
                  <a:schemeClr val="bg1"/>
                </a:solidFill>
                <a:latin typeface="Calibri" pitchFamily="34" charset="0"/>
                <a:cs typeface="Calibri" pitchFamily="34" charset="0"/>
              </a:rPr>
              <a:t>= </a:t>
            </a:r>
            <a:r>
              <a:rPr lang="en-US" sz="2800" dirty="0" smtClean="0">
                <a:solidFill>
                  <a:srgbClr val="0070C0"/>
                </a:solidFill>
                <a:cs typeface="Calibri" pitchFamily="34" charset="0"/>
                <a:sym typeface="Symbol"/>
              </a:rPr>
              <a:t>v</a:t>
            </a:r>
            <a:r>
              <a:rPr lang="en-US" sz="2800" baseline="-25000" dirty="0" smtClean="0">
                <a:solidFill>
                  <a:srgbClr val="0070C0"/>
                </a:solidFill>
                <a:cs typeface="Calibri" pitchFamily="34" charset="0"/>
                <a:sym typeface="Symbol"/>
              </a:rPr>
              <a:t>4</a:t>
            </a:r>
            <a:endParaRPr lang="en-US" sz="2800" dirty="0" smtClean="0">
              <a:solidFill>
                <a:schemeClr val="bg1"/>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rgbClr val="FF0000"/>
                </a:solidFill>
                <a:latin typeface="Calibri" pitchFamily="34" charset="0"/>
                <a:cs typeface="Calibri" pitchFamily="34" charset="0"/>
              </a:rPr>
              <a:t>a</a:t>
            </a:r>
            <a:r>
              <a:rPr kumimoji="0" lang="en-US" sz="2400" b="0" u="none" strike="noStrike" cap="none" normalizeH="0" baseline="0" dirty="0" err="1" smtClean="0">
                <a:solidFill>
                  <a:schemeClr val="bg1"/>
                </a:solidFill>
                <a:latin typeface="Calibri" pitchFamily="34" charset="0"/>
                <a:cs typeface="Calibri" pitchFamily="34" charset="0"/>
              </a:rPr>
              <a:t>,</a:t>
            </a:r>
            <a:r>
              <a:rPr kumimoji="0" lang="en-US" sz="2400" b="0" u="none" strike="noStrike" cap="none" normalizeH="0" baseline="0" dirty="0" err="1" smtClean="0">
                <a:solidFill>
                  <a:srgbClr val="FF0000"/>
                </a:solidFill>
                <a:latin typeface="Calibri" pitchFamily="34" charset="0"/>
                <a:cs typeface="Calibri" pitchFamily="34" charset="0"/>
              </a:rPr>
              <a:t>b</a:t>
            </a:r>
            <a:r>
              <a:rPr kumimoji="0" lang="en-US" sz="2400" b="0" u="none" strike="noStrike" cap="none" normalizeH="0" baseline="0" dirty="0" err="1" smtClean="0">
                <a:solidFill>
                  <a:schemeClr val="bg1"/>
                </a:solidFill>
                <a:latin typeface="Calibri" pitchFamily="34" charset="0"/>
                <a:cs typeface="Calibri" pitchFamily="34" charset="0"/>
              </a:rPr>
              <a:t>,c,s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00B050"/>
                </a:solidFill>
                <a:cs typeface="Calibri" pitchFamily="34" charset="0"/>
                <a:sym typeface="Symbol"/>
              </a:rPr>
              <a:t>v</a:t>
            </a:r>
            <a:r>
              <a:rPr lang="en-US" sz="2400" baseline="-25000" dirty="0" smtClean="0">
                <a:solidFill>
                  <a:srgbClr val="00B050"/>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val="00B050"/>
                </a:solidFill>
                <a:cs typeface="Calibri" pitchFamily="34" charset="0"/>
                <a:sym typeface="Symbol"/>
              </a:rPr>
              <a:t>v</a:t>
            </a:r>
            <a:r>
              <a:rPr lang="en-US" sz="2400" baseline="-25000" dirty="0" smtClean="0">
                <a:solidFill>
                  <a:srgbClr val="00B050"/>
                </a:solidFill>
                <a:cs typeface="Calibri" pitchFamily="34" charset="0"/>
                <a:sym typeface="Symbol"/>
              </a:rPr>
              <a:t>2</a:t>
            </a:r>
            <a:endParaRPr kumimoji="0" lang="en-US" sz="2400" b="0" u="none" strike="noStrike" cap="none" normalizeH="0" baseline="0" dirty="0" smtClean="0">
              <a:solidFill>
                <a:srgbClr val="00B050"/>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0070C0"/>
                </a:solidFill>
                <a:cs typeface="Calibri" pitchFamily="34" charset="0"/>
                <a:sym typeface="Symbol"/>
              </a:rPr>
              <a:t>v</a:t>
            </a:r>
            <a:r>
              <a:rPr lang="en-US" sz="2400" baseline="-25000" dirty="0" smtClean="0">
                <a:solidFill>
                  <a:srgbClr val="0070C0"/>
                </a:solidFill>
                <a:cs typeface="Calibri" pitchFamily="34" charset="0"/>
                <a:sym typeface="Symbol"/>
              </a:rPr>
              <a:t>3</a:t>
            </a:r>
            <a:endParaRPr kumimoji="0" lang="en-US" sz="2400" b="0" u="none" strike="noStrike" cap="none" normalizeH="0" baseline="0" dirty="0" smtClean="0">
              <a:solidFill>
                <a:srgbClr val="0070C0"/>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0070C0"/>
                </a:solidFill>
                <a:cs typeface="Calibri" pitchFamily="34" charset="0"/>
                <a:sym typeface="Symbol"/>
              </a:rPr>
              <a:t>v</a:t>
            </a:r>
            <a:r>
              <a:rPr lang="en-US" sz="2400" baseline="-25000" dirty="0" smtClean="0">
                <a:solidFill>
                  <a:srgbClr val="0070C0"/>
                </a:solidFill>
                <a:cs typeface="Calibri" pitchFamily="34" charset="0"/>
                <a:sym typeface="Symbol"/>
              </a:rPr>
              <a:t>4</a:t>
            </a:r>
            <a:endParaRPr kumimoji="0" lang="en-US" sz="2400" b="0" u="none" strike="noStrike" cap="none" normalizeH="0" baseline="0" dirty="0" smtClean="0">
              <a:solidFill>
                <a:srgbClr val="0070C0"/>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val="0070C0"/>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3</a:t>
            </a:r>
            <a:r>
              <a:rPr lang="en-US" dirty="0" smtClean="0">
                <a:cs typeface="Calibri" pitchFamily="34" charset="0"/>
                <a:sym typeface="Symbol"/>
              </a:rPr>
              <a:t>  </a:t>
            </a:r>
            <a:r>
              <a:rPr lang="en-US" dirty="0" smtClean="0">
                <a:cs typeface="Calibri" pitchFamily="34" charset="0"/>
              </a:rPr>
              <a:t>f(</a:t>
            </a:r>
            <a:r>
              <a:rPr lang="en-US" dirty="0" smtClean="0">
                <a:solidFill>
                  <a:srgbClr val="FF0000"/>
                </a:solidFill>
                <a:cs typeface="Calibri" pitchFamily="34" charset="0"/>
              </a:rPr>
              <a:t>a</a:t>
            </a:r>
            <a:r>
              <a:rPr lang="en-US" dirty="0" smtClean="0">
                <a:cs typeface="Calibri" pitchFamily="34" charset="0"/>
              </a:rPr>
              <a:t>, </a:t>
            </a:r>
            <a:r>
              <a:rPr lang="en-US" dirty="0" smtClean="0">
                <a:solidFill>
                  <a:srgbClr val="00B050"/>
                </a:solidFill>
                <a:cs typeface="Calibri" pitchFamily="34" charset="0"/>
                <a:sym typeface="Symbol"/>
              </a:rPr>
              <a:t>v</a:t>
            </a:r>
            <a:r>
              <a:rPr lang="en-US" baseline="-25000" dirty="0" smtClean="0">
                <a:solidFill>
                  <a:srgbClr val="00B050"/>
                </a:solidFill>
                <a:cs typeface="Calibri" pitchFamily="34" charset="0"/>
                <a:sym typeface="Symbol"/>
              </a:rPr>
              <a:t>1</a:t>
            </a:r>
            <a:r>
              <a:rPr lang="en-US" dirty="0" smtClean="0">
                <a:cs typeface="Calibri" pitchFamily="34" charset="0"/>
              </a:rPr>
              <a:t>)</a:t>
            </a:r>
            <a:r>
              <a:rPr lang="en-US" dirty="0" smtClean="0">
                <a:cs typeface="Calibri" pitchFamily="34" charset="0"/>
                <a:sym typeface="Symbol"/>
              </a:rPr>
              <a:t> ,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4</a:t>
            </a:r>
            <a:r>
              <a:rPr lang="en-US" dirty="0" smtClean="0">
                <a:solidFill>
                  <a:srgbClr val="0070C0"/>
                </a:solidFill>
                <a:cs typeface="Calibri" pitchFamily="34" charset="0"/>
                <a:sym typeface="Symbol"/>
              </a:rPr>
              <a:t> </a:t>
            </a:r>
            <a:r>
              <a:rPr lang="en-US" dirty="0" smtClean="0">
                <a:cs typeface="Calibri" pitchFamily="34" charset="0"/>
                <a:sym typeface="Symbol"/>
              </a:rPr>
              <a:t> </a:t>
            </a:r>
            <a:r>
              <a:rPr lang="en-US" dirty="0" smtClean="0">
                <a:cs typeface="Calibri" pitchFamily="34" charset="0"/>
              </a:rPr>
              <a:t>f(</a:t>
            </a:r>
            <a:r>
              <a:rPr lang="en-US" dirty="0" smtClean="0">
                <a:solidFill>
                  <a:srgbClr val="FF0000"/>
                </a:solidFill>
                <a:cs typeface="Calibri" pitchFamily="34" charset="0"/>
              </a:rPr>
              <a:t>b</a:t>
            </a:r>
            <a:r>
              <a:rPr lang="en-US" dirty="0" smtClean="0">
                <a:cs typeface="Calibri" pitchFamily="34" charset="0"/>
              </a:rPr>
              <a:t>, </a:t>
            </a:r>
            <a:r>
              <a:rPr lang="en-US" dirty="0" smtClean="0">
                <a:solidFill>
                  <a:srgbClr val="00B050"/>
                </a:solidFill>
                <a:cs typeface="Calibri" pitchFamily="34" charset="0"/>
                <a:sym typeface="Symbol"/>
              </a:rPr>
              <a:t>v</a:t>
            </a:r>
            <a:r>
              <a:rPr lang="en-US" baseline="-25000" dirty="0" smtClean="0">
                <a:solidFill>
                  <a:srgbClr val="00B050"/>
                </a:solidFill>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lvl="0" indent="-384954" algn="ctr">
              <a:lnSpc>
                <a:spcPct val="90000"/>
              </a:lnSpc>
              <a:spcBef>
                <a:spcPct val="20000"/>
              </a:spcBef>
              <a:buSzPct val="90000"/>
            </a:pPr>
            <a:r>
              <a:rPr lang="en-US" sz="2800" dirty="0" smtClean="0">
                <a:solidFill>
                  <a:srgbClr val="FF0000"/>
                </a:solidFill>
                <a:latin typeface="Calibri" pitchFamily="34" charset="0"/>
                <a:cs typeface="Calibri" pitchFamily="34" charset="0"/>
              </a:rPr>
              <a:t>a</a:t>
            </a:r>
            <a:r>
              <a:rPr lang="en-US" sz="2800" dirty="0" smtClean="0">
                <a:solidFill>
                  <a:schemeClr val="bg1"/>
                </a:solidFill>
                <a:latin typeface="Calibri" pitchFamily="34" charset="0"/>
                <a:cs typeface="Calibri" pitchFamily="34" charset="0"/>
              </a:rPr>
              <a:t> = </a:t>
            </a:r>
            <a:r>
              <a:rPr lang="en-US" sz="2800" dirty="0" smtClean="0">
                <a:solidFill>
                  <a:srgbClr val="FF0000"/>
                </a:solidFill>
                <a:latin typeface="Calibri" pitchFamily="34" charset="0"/>
                <a:cs typeface="Calibri" pitchFamily="34" charset="0"/>
              </a:rPr>
              <a:t>b</a:t>
            </a:r>
            <a:r>
              <a:rPr lang="en-US" sz="2800" dirty="0" smtClean="0">
                <a:solidFill>
                  <a:schemeClr val="bg1"/>
                </a:solidFill>
                <a:latin typeface="Calibri" pitchFamily="34" charset="0"/>
                <a:cs typeface="Calibri" pitchFamily="34" charset="0"/>
              </a:rPr>
              <a:t>, </a:t>
            </a:r>
            <a:r>
              <a:rPr lang="en-US" sz="2800" dirty="0" smtClean="0">
                <a:solidFill>
                  <a:srgbClr val="00B050"/>
                </a:solidFill>
                <a:cs typeface="Calibri" pitchFamily="34" charset="0"/>
                <a:sym typeface="Symbol"/>
              </a:rPr>
              <a:t>v</a:t>
            </a:r>
            <a:r>
              <a:rPr lang="en-US" sz="2800" baseline="-25000" dirty="0" smtClean="0">
                <a:solidFill>
                  <a:srgbClr val="00B050"/>
                </a:solidFill>
                <a:cs typeface="Calibri" pitchFamily="34" charset="0"/>
                <a:sym typeface="Symbol"/>
              </a:rPr>
              <a:t>1</a:t>
            </a:r>
            <a:r>
              <a:rPr lang="en-US" sz="2800" dirty="0" smtClean="0">
                <a:solidFill>
                  <a:srgbClr val="00B050"/>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 </a:t>
            </a:r>
            <a:r>
              <a:rPr lang="en-US" sz="2800" dirty="0" smtClean="0">
                <a:solidFill>
                  <a:srgbClr val="00B050"/>
                </a:solidFill>
                <a:cs typeface="Calibri" pitchFamily="34" charset="0"/>
                <a:sym typeface="Symbol"/>
              </a:rPr>
              <a:t>v</a:t>
            </a:r>
            <a:r>
              <a:rPr lang="en-US" sz="2800" baseline="-25000" dirty="0" smtClean="0">
                <a:solidFill>
                  <a:srgbClr val="00B050"/>
                </a:solidFill>
                <a:cs typeface="Calibri" pitchFamily="34" charset="0"/>
                <a:sym typeface="Symbol"/>
              </a:rPr>
              <a:t>2</a:t>
            </a:r>
            <a:r>
              <a:rPr lang="en-US" sz="2800" dirty="0" smtClean="0">
                <a:solidFill>
                  <a:srgbClr val="00B050"/>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implies </a:t>
            </a:r>
            <a:r>
              <a:rPr lang="en-US" sz="2800" dirty="0" smtClean="0">
                <a:solidFill>
                  <a:srgbClr val="0070C0"/>
                </a:solidFill>
                <a:cs typeface="Calibri" pitchFamily="34" charset="0"/>
                <a:sym typeface="Symbol"/>
              </a:rPr>
              <a:t>v</a:t>
            </a:r>
            <a:r>
              <a:rPr lang="en-US" sz="2800" baseline="-25000" dirty="0" smtClean="0">
                <a:solidFill>
                  <a:srgbClr val="0070C0"/>
                </a:solidFill>
                <a:cs typeface="Calibri" pitchFamily="34" charset="0"/>
                <a:sym typeface="Symbol"/>
              </a:rPr>
              <a:t>3 </a:t>
            </a:r>
            <a:r>
              <a:rPr lang="en-US" sz="2800" dirty="0" smtClean="0">
                <a:solidFill>
                  <a:schemeClr val="bg1"/>
                </a:solidFill>
                <a:latin typeface="Calibri" pitchFamily="34" charset="0"/>
                <a:cs typeface="Calibri" pitchFamily="34" charset="0"/>
              </a:rPr>
              <a:t>= </a:t>
            </a:r>
            <a:r>
              <a:rPr lang="en-US" sz="2800" dirty="0" smtClean="0">
                <a:solidFill>
                  <a:srgbClr val="0070C0"/>
                </a:solidFill>
                <a:cs typeface="Calibri" pitchFamily="34" charset="0"/>
                <a:sym typeface="Symbol"/>
              </a:rPr>
              <a:t>v</a:t>
            </a:r>
            <a:r>
              <a:rPr lang="en-US" sz="2800" baseline="-25000" dirty="0" smtClean="0">
                <a:solidFill>
                  <a:srgbClr val="0070C0"/>
                </a:solidFill>
                <a:cs typeface="Calibri" pitchFamily="34" charset="0"/>
                <a:sym typeface="Symbol"/>
              </a:rPr>
              <a:t>4</a:t>
            </a:r>
            <a:endParaRPr lang="en-US" sz="2800" dirty="0" smtClean="0">
              <a:solidFill>
                <a:schemeClr val="bg1"/>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rgbClr val="FF0000"/>
                </a:solidFill>
                <a:latin typeface="Calibri" pitchFamily="34" charset="0"/>
                <a:cs typeface="Calibri" pitchFamily="34" charset="0"/>
              </a:rPr>
              <a:t>a</a:t>
            </a:r>
            <a:r>
              <a:rPr kumimoji="0" lang="en-US" sz="2400" b="0" u="none" strike="noStrike" cap="none" normalizeH="0" baseline="0" dirty="0" err="1" smtClean="0">
                <a:solidFill>
                  <a:schemeClr val="bg1"/>
                </a:solidFill>
                <a:latin typeface="Calibri" pitchFamily="34" charset="0"/>
                <a:cs typeface="Calibri" pitchFamily="34" charset="0"/>
              </a:rPr>
              <a:t>,</a:t>
            </a:r>
            <a:r>
              <a:rPr kumimoji="0" lang="en-US" sz="2400" b="0" u="none" strike="noStrike" cap="none" normalizeH="0" baseline="0" dirty="0" err="1" smtClean="0">
                <a:solidFill>
                  <a:srgbClr val="FF0000"/>
                </a:solidFill>
                <a:latin typeface="Calibri" pitchFamily="34" charset="0"/>
                <a:cs typeface="Calibri" pitchFamily="34" charset="0"/>
              </a:rPr>
              <a:t>b</a:t>
            </a:r>
            <a:r>
              <a:rPr kumimoji="0" lang="en-US" sz="2400" b="0" u="none" strike="noStrike" cap="none" normalizeH="0" baseline="0" dirty="0" err="1" smtClean="0">
                <a:solidFill>
                  <a:schemeClr val="bg1"/>
                </a:solidFill>
                <a:latin typeface="Calibri" pitchFamily="34" charset="0"/>
                <a:cs typeface="Calibri" pitchFamily="34" charset="0"/>
              </a:rPr>
              <a:t>,c,s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00B050"/>
                </a:solidFill>
                <a:cs typeface="Calibri" pitchFamily="34" charset="0"/>
                <a:sym typeface="Symbol"/>
              </a:rPr>
              <a:t>v</a:t>
            </a:r>
            <a:r>
              <a:rPr lang="en-US" sz="2400" baseline="-25000" dirty="0" smtClean="0">
                <a:solidFill>
                  <a:srgbClr val="00B050"/>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val="00B050"/>
                </a:solidFill>
                <a:cs typeface="Calibri" pitchFamily="34" charset="0"/>
                <a:sym typeface="Symbol"/>
              </a:rPr>
              <a:t>v</a:t>
            </a:r>
            <a:r>
              <a:rPr lang="en-US" sz="2400" baseline="-25000" dirty="0" smtClean="0">
                <a:solidFill>
                  <a:srgbClr val="00B050"/>
                </a:solidFill>
                <a:cs typeface="Calibri" pitchFamily="34" charset="0"/>
                <a:sym typeface="Symbol"/>
              </a:rPr>
              <a:t>2</a:t>
            </a:r>
            <a:endParaRPr kumimoji="0" lang="en-US" sz="2400" b="0" u="none" strike="noStrike" cap="none" normalizeH="0" baseline="0" dirty="0" smtClean="0">
              <a:solidFill>
                <a:srgbClr val="00B050"/>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0070C0"/>
                </a:solidFill>
                <a:cs typeface="Calibri" pitchFamily="34" charset="0"/>
                <a:sym typeface="Symbol"/>
              </a:rPr>
              <a:t>v</a:t>
            </a:r>
            <a:r>
              <a:rPr lang="en-US" sz="2400" baseline="-25000" dirty="0" smtClean="0">
                <a:solidFill>
                  <a:srgbClr val="0070C0"/>
                </a:solidFill>
                <a:cs typeface="Calibri" pitchFamily="34" charset="0"/>
                <a:sym typeface="Symbol"/>
              </a:rPr>
              <a:t>3</a:t>
            </a:r>
            <a:r>
              <a:rPr lang="en-US" sz="2400" baseline="-25000" dirty="0" smtClean="0">
                <a:solidFill>
                  <a:schemeClr val="bg1"/>
                </a:solidFill>
                <a:cs typeface="Calibri" pitchFamily="34" charset="0"/>
                <a:sym typeface="Symbol"/>
              </a:rPr>
              <a:t>,</a:t>
            </a:r>
            <a:r>
              <a:rPr lang="en-US" sz="2400" dirty="0" smtClean="0">
                <a:solidFill>
                  <a:srgbClr val="0070C0"/>
                </a:solidFill>
                <a:cs typeface="Calibri" pitchFamily="34" charset="0"/>
                <a:sym typeface="Symbol"/>
              </a:rPr>
              <a:t>v</a:t>
            </a:r>
            <a:r>
              <a:rPr lang="en-US" sz="2400" baseline="-25000" dirty="0" smtClean="0">
                <a:solidFill>
                  <a:srgbClr val="0070C0"/>
                </a:solidFill>
                <a:cs typeface="Calibri" pitchFamily="34" charset="0"/>
                <a:sym typeface="Symbol"/>
              </a:rPr>
              <a:t>4</a:t>
            </a:r>
            <a:endParaRPr kumimoji="0" lang="en-US" sz="2400" b="0" u="none" strike="noStrike" cap="none" normalizeH="0" baseline="0" dirty="0" smtClean="0">
              <a:solidFill>
                <a:srgbClr val="0070C0"/>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solidFill>
                  <a:srgbClr val="FF0000"/>
                </a:solidFill>
                <a:cs typeface="Calibri" pitchFamily="34" charset="0"/>
                <a:sym typeface="Symbol"/>
              </a:rPr>
              <a:t>v</a:t>
            </a:r>
            <a:r>
              <a:rPr lang="en-US" baseline="-25000" dirty="0" smtClean="0">
                <a:solidFill>
                  <a:srgbClr val="FF0000"/>
                </a:solidFill>
                <a:cs typeface="Calibri" pitchFamily="34" charset="0"/>
                <a:sym typeface="Symbol"/>
              </a:rPr>
              <a:t>3 </a:t>
            </a:r>
            <a:r>
              <a:rPr lang="en-US" dirty="0" smtClean="0">
                <a:solidFill>
                  <a:srgbClr val="FF0000"/>
                </a:solidFill>
                <a:cs typeface="Calibri" pitchFamily="34" charset="0"/>
                <a:sym typeface="Symbol"/>
              </a:rPr>
              <a:t> v</a:t>
            </a:r>
            <a:r>
              <a:rPr lang="en-US" baseline="-25000" dirty="0" smtClean="0">
                <a:solidFill>
                  <a:srgbClr val="FF0000"/>
                </a:solidFill>
                <a:cs typeface="Calibri" pitchFamily="34" charset="0"/>
                <a:sym typeface="Symbol"/>
              </a:rPr>
              <a:t>4</a:t>
            </a:r>
            <a:endParaRPr lang="en-US" dirty="0" smtClean="0">
              <a:solidFill>
                <a:srgbClr val="FF0000"/>
              </a:solidFill>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FF0000"/>
                </a:solidFill>
                <a:cs typeface="Calibri" pitchFamily="34" charset="0"/>
                <a:sym typeface="Symbol"/>
              </a:rPr>
              <a:t>v</a:t>
            </a:r>
            <a:r>
              <a:rPr lang="en-US" sz="2400" baseline="-25000" dirty="0" smtClean="0">
                <a:solidFill>
                  <a:srgbClr val="FF0000"/>
                </a:solidFill>
                <a:cs typeface="Calibri" pitchFamily="34" charset="0"/>
                <a:sym typeface="Symbol"/>
              </a:rPr>
              <a:t>3</a:t>
            </a:r>
            <a:r>
              <a:rPr lang="en-US" sz="2400" baseline="-25000" dirty="0" smtClean="0">
                <a:solidFill>
                  <a:schemeClr val="bg1"/>
                </a:solidFill>
                <a:cs typeface="Calibri" pitchFamily="34" charset="0"/>
                <a:sym typeface="Symbol"/>
              </a:rPr>
              <a:t>,</a:t>
            </a:r>
            <a:r>
              <a:rPr lang="en-US" sz="2400" dirty="0" smtClean="0">
                <a:solidFill>
                  <a:srgbClr val="FF0000"/>
                </a:solidFill>
                <a:cs typeface="Calibri" pitchFamily="34" charset="0"/>
                <a:sym typeface="Symbol"/>
              </a:rPr>
              <a:t>v</a:t>
            </a:r>
            <a:r>
              <a:rPr lang="en-US" sz="2400" baseline="-25000" dirty="0" smtClean="0">
                <a:solidFill>
                  <a:srgbClr val="FF0000"/>
                </a:solidFill>
                <a:cs typeface="Calibri" pitchFamily="34" charset="0"/>
                <a:sym typeface="Symbol"/>
              </a:rPr>
              <a:t>4</a:t>
            </a:r>
            <a:endParaRPr kumimoji="0" lang="en-US" sz="2400" b="0" u="none" strike="noStrike" cap="none" normalizeH="0" baseline="0" dirty="0" smtClean="0">
              <a:solidFill>
                <a:srgbClr val="FF0000"/>
              </a:solidFill>
              <a:latin typeface="Calibri" pitchFamily="34" charset="0"/>
              <a:cs typeface="Calibri" pitchFamily="34" charset="0"/>
            </a:endParaRPr>
          </a:p>
        </p:txBody>
      </p:sp>
      <p:sp>
        <p:nvSpPr>
          <p:cNvPr id="9" name="Rectangle 8"/>
          <p:cNvSpPr/>
          <p:nvPr/>
        </p:nvSpPr>
        <p:spPr bwMode="auto">
          <a:xfrm>
            <a:off x="6090920" y="4245187"/>
            <a:ext cx="2578947" cy="77554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Unsatisfiable</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solidFill>
                  <a:srgbClr val="FF0000"/>
                </a:solidFill>
                <a:cs typeface="Calibri" pitchFamily="34" charset="0"/>
                <a:sym typeface="Symbol"/>
              </a:rPr>
              <a:t>a</a:t>
            </a:r>
            <a:r>
              <a:rPr lang="en-US" baseline="-25000" dirty="0" smtClean="0">
                <a:solidFill>
                  <a:srgbClr val="FF0000"/>
                </a:solidFill>
                <a:cs typeface="Calibri" pitchFamily="34" charset="0"/>
                <a:sym typeface="Symbol"/>
              </a:rPr>
              <a:t> </a:t>
            </a:r>
            <a:r>
              <a:rPr lang="en-US" dirty="0" smtClean="0">
                <a:solidFill>
                  <a:srgbClr val="FF0000"/>
                </a:solidFill>
                <a:cs typeface="Calibri" pitchFamily="34" charset="0"/>
                <a:sym typeface="Symbol"/>
              </a:rPr>
              <a:t> v</a:t>
            </a:r>
            <a:r>
              <a:rPr lang="en-US" baseline="-25000" dirty="0" smtClean="0">
                <a:solidFill>
                  <a:srgbClr val="FF0000"/>
                </a:solidFill>
                <a:cs typeface="Calibri" pitchFamily="34" charset="0"/>
                <a:sym typeface="Symbol"/>
              </a:rPr>
              <a:t>4</a:t>
            </a:r>
            <a:r>
              <a:rPr lang="en-US" dirty="0" smtClean="0">
                <a:solidFill>
                  <a:srgbClr val="FF0000"/>
                </a:solidFill>
                <a:cs typeface="Calibri" pitchFamily="34" charset="0"/>
              </a:rPr>
              <a:t>, </a:t>
            </a:r>
            <a:r>
              <a:rPr lang="en-US" dirty="0" smtClean="0">
                <a:solidFill>
                  <a:srgbClr val="FF0000"/>
                </a:solidFill>
                <a:cs typeface="Calibri" pitchFamily="34" charset="0"/>
                <a:sym typeface="Symbol"/>
              </a:rPr>
              <a:t>v</a:t>
            </a:r>
            <a:r>
              <a:rPr lang="en-US" baseline="-25000" dirty="0" smtClean="0">
                <a:solidFill>
                  <a:srgbClr val="FF0000"/>
                </a:solidFill>
                <a:cs typeface="Calibri" pitchFamily="34" charset="0"/>
                <a:sym typeface="Symbol"/>
              </a:rPr>
              <a:t>2 </a:t>
            </a:r>
            <a:r>
              <a:rPr lang="en-US" dirty="0" smtClean="0">
                <a:solidFill>
                  <a:srgbClr val="FF0000"/>
                </a:solidFill>
                <a:cs typeface="Calibri" pitchFamily="34" charset="0"/>
                <a:sym typeface="Symbol"/>
              </a:rPr>
              <a:t> v</a:t>
            </a:r>
            <a:r>
              <a:rPr lang="en-US" baseline="-25000" dirty="0" smtClean="0">
                <a:solidFill>
                  <a:srgbClr val="FF0000"/>
                </a:solidFill>
                <a:cs typeface="Calibri" pitchFamily="34" charset="0"/>
                <a:sym typeface="Symbol"/>
              </a:rPr>
              <a:t>3</a:t>
            </a:r>
            <a:endParaRPr lang="en-US" dirty="0" smtClean="0">
              <a:solidFill>
                <a:srgbClr val="FF0000"/>
              </a:solidFill>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Content Placeholder 2"/>
          <p:cNvSpPr txBox="1">
            <a:spLocks/>
          </p:cNvSpPr>
          <p:nvPr/>
        </p:nvSpPr>
        <p:spPr>
          <a:xfrm>
            <a:off x="344715" y="2721385"/>
            <a:ext cx="8382000" cy="38779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b="1" dirty="0" smtClean="0">
                <a:solidFill>
                  <a:srgbClr val="FF0000"/>
                </a:solidFill>
                <a:latin typeface="Calibri" pitchFamily="34" charset="0"/>
                <a:cs typeface="Calibri" pitchFamily="34" charset="0"/>
              </a:rPr>
              <a:t>Changing the problem</a:t>
            </a:r>
          </a:p>
        </p:txBody>
      </p:sp>
    </p:spTree>
    <p:custDataLst>
      <p:tags r:id="rId1"/>
    </p:custData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solidFill>
                  <a:srgbClr val="FF0000"/>
                </a:solidFill>
                <a:cs typeface="Calibri" pitchFamily="34" charset="0"/>
                <a:sym typeface="Symbol"/>
              </a:rPr>
              <a:t>a</a:t>
            </a:r>
            <a:r>
              <a:rPr lang="en-US" baseline="-25000" dirty="0" smtClean="0">
                <a:solidFill>
                  <a:srgbClr val="FF0000"/>
                </a:solidFill>
                <a:cs typeface="Calibri" pitchFamily="34" charset="0"/>
                <a:sym typeface="Symbol"/>
              </a:rPr>
              <a:t> </a:t>
            </a:r>
            <a:r>
              <a:rPr lang="en-US" dirty="0" smtClean="0">
                <a:solidFill>
                  <a:srgbClr val="FF0000"/>
                </a:solidFill>
                <a:cs typeface="Calibri" pitchFamily="34" charset="0"/>
                <a:sym typeface="Symbol"/>
              </a:rPr>
              <a:t> v</a:t>
            </a:r>
            <a:r>
              <a:rPr lang="en-US" baseline="-25000" dirty="0" smtClean="0">
                <a:solidFill>
                  <a:srgbClr val="FF0000"/>
                </a:solidFill>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rgbClr val="FF0000"/>
                </a:solidFill>
                <a:latin typeface="Calibri" pitchFamily="34" charset="0"/>
                <a:cs typeface="Calibri" pitchFamily="34" charset="0"/>
              </a:rPr>
              <a:t>a</a:t>
            </a:r>
            <a:r>
              <a:rPr kumimoji="0" lang="en-US" sz="2400" b="0" u="none" strike="noStrike" cap="none" normalizeH="0" baseline="0" dirty="0" err="1" smtClean="0">
                <a:solidFill>
                  <a:schemeClr val="bg1"/>
                </a:solidFill>
                <a:latin typeface="Calibri" pitchFamily="34" charset="0"/>
                <a:cs typeface="Calibri" pitchFamily="34" charset="0"/>
              </a:rPr>
              <a:t>,b,c,s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rgbClr val="FF0000"/>
                </a:solidFill>
                <a:cs typeface="Calibri" pitchFamily="34" charset="0"/>
                <a:sym typeface="Symbol"/>
              </a:rPr>
              <a:t>v</a:t>
            </a:r>
            <a:r>
              <a:rPr lang="en-US" sz="2400" baseline="-25000" dirty="0" smtClean="0">
                <a:solidFill>
                  <a:srgbClr val="FF0000"/>
                </a:solidFill>
                <a:cs typeface="Calibri" pitchFamily="34" charset="0"/>
                <a:sym typeface="Symbol"/>
              </a:rPr>
              <a:t>4</a:t>
            </a:r>
            <a:endParaRPr kumimoji="0" lang="en-US" sz="2400" b="0" u="none" strike="noStrike" cap="none" normalizeH="0" baseline="0" dirty="0" smtClean="0">
              <a:solidFill>
                <a:srgbClr val="FF0000"/>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solidFill>
                  <a:srgbClr val="FF0000"/>
                </a:solidFill>
                <a:cs typeface="Calibri" pitchFamily="34" charset="0"/>
                <a:sym typeface="Symbol"/>
              </a:rPr>
              <a:t>v</a:t>
            </a:r>
            <a:r>
              <a:rPr lang="en-US" baseline="-25000" dirty="0" smtClean="0">
                <a:solidFill>
                  <a:srgbClr val="FF0000"/>
                </a:solidFill>
                <a:cs typeface="Calibri" pitchFamily="34" charset="0"/>
                <a:sym typeface="Symbol"/>
              </a:rPr>
              <a:t>2 </a:t>
            </a:r>
            <a:r>
              <a:rPr lang="en-US" dirty="0" smtClean="0">
                <a:solidFill>
                  <a:srgbClr val="FF0000"/>
                </a:solidFill>
                <a:cs typeface="Calibri" pitchFamily="34" charset="0"/>
                <a:sym typeface="Symbol"/>
              </a:rPr>
              <a:t> v</a:t>
            </a:r>
            <a:r>
              <a:rPr lang="en-US" baseline="-25000" dirty="0" smtClean="0">
                <a:solidFill>
                  <a:srgbClr val="FF0000"/>
                </a:solidFill>
                <a:cs typeface="Calibri" pitchFamily="34" charset="0"/>
                <a:sym typeface="Symbol"/>
              </a:rPr>
              <a:t>3</a:t>
            </a:r>
            <a:endParaRPr lang="en-US" dirty="0" smtClean="0">
              <a:solidFill>
                <a:srgbClr val="FF0000"/>
              </a:solidFill>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val="FF0000"/>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val="FF0000"/>
                </a:solidFill>
                <a:cs typeface="Calibri" pitchFamily="34" charset="0"/>
                <a:sym typeface="Symbol"/>
              </a:rPr>
              <a:t>v</a:t>
            </a:r>
            <a:r>
              <a:rPr lang="en-US" sz="2400" baseline="-25000" dirty="0" smtClean="0">
                <a:solidFill>
                  <a:srgbClr val="FF0000"/>
                </a:solidFill>
                <a:cs typeface="Calibri" pitchFamily="34" charset="0"/>
                <a:sym typeface="Symbol"/>
              </a:rPr>
              <a:t>2</a:t>
            </a:r>
            <a:endParaRPr kumimoji="0" lang="en-US" sz="2400" b="0" u="none" strike="noStrike" cap="none" normalizeH="0" baseline="0" dirty="0" smtClean="0">
              <a:solidFill>
                <a:srgbClr val="FF0000"/>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val="FF0000"/>
                </a:solidFill>
                <a:cs typeface="Calibri" pitchFamily="34" charset="0"/>
                <a:sym typeface="Symbol"/>
              </a:rPr>
              <a:t>v</a:t>
            </a:r>
            <a:r>
              <a:rPr lang="en-US" sz="2400" baseline="-25000" dirty="0" smtClean="0">
                <a:solidFill>
                  <a:srgbClr val="FF0000"/>
                </a:solidFill>
                <a:cs typeface="Calibri" pitchFamily="34" charset="0"/>
                <a:sym typeface="Symbol"/>
              </a:rPr>
              <a:t>3</a:t>
            </a:r>
            <a:r>
              <a:rPr lang="en-US" sz="2400" baseline="-25000" dirty="0" smtClean="0">
                <a:solidFill>
                  <a:schemeClr val="bg1"/>
                </a:solidFill>
                <a:cs typeface="Calibri" pitchFamily="34" charset="0"/>
                <a:sym typeface="Symbol"/>
              </a:rPr>
              <a:t>,</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val="FF0000"/>
                </a:solidFill>
                <a:latin typeface="Calibri" pitchFamily="34" charset="0"/>
                <a:cs typeface="Calibri" pitchFamily="34" charset="0"/>
                <a:sym typeface="Symbol"/>
              </a:rPr>
              <a:t>b+2-2</a:t>
            </a:r>
            <a:r>
              <a:rPr lang="en-US" sz="2800" dirty="0" smtClean="0">
                <a:solidFill>
                  <a:schemeClr val="bg1"/>
                </a:solidFill>
                <a:latin typeface="Calibri" pitchFamily="34" charset="0"/>
                <a:cs typeface="Calibri" pitchFamily="34" charset="0"/>
                <a:sym typeface="Symbol"/>
              </a:rPr>
              <a:t>)) ≠ f(</a:t>
            </a:r>
            <a:r>
              <a:rPr lang="en-US" sz="2800" dirty="0" smtClean="0">
                <a:solidFill>
                  <a:srgbClr val="FF0000"/>
                </a:solidFill>
                <a:latin typeface="Calibri" pitchFamily="34" charset="0"/>
                <a:cs typeface="Calibri" pitchFamily="34" charset="0"/>
                <a:sym typeface="Symbol"/>
              </a:rPr>
              <a:t>b+2-b+1</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Simplifying</a:t>
            </a:r>
          </a:p>
        </p:txBody>
      </p:sp>
    </p:spTree>
    <p:extLst>
      <p:ext uri="{BB962C8B-B14F-4D97-AF65-F5344CB8AC3E}">
        <p14:creationId xmlns:p14="http://schemas.microsoft.com/office/powerpoint/2010/main" val="2055472098"/>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177627"/>
            <a:ext cx="8382000" cy="437247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val="FF0000"/>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p>
          <a:p>
            <a:pPr marL="384954" indent="-384954" algn="ctr">
              <a:lnSpc>
                <a:spcPct val="90000"/>
              </a:lnSpc>
              <a:spcBef>
                <a:spcPct val="20000"/>
              </a:spcBef>
              <a:buSzPct val="90000"/>
              <a:defRPr/>
            </a:pPr>
            <a:endParaRPr lang="en-US" sz="24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p:txBody>
      </p:sp>
      <p:sp>
        <p:nvSpPr>
          <p:cNvPr id="5" name="Oval 4"/>
          <p:cNvSpPr/>
          <p:nvPr/>
        </p:nvSpPr>
        <p:spPr bwMode="auto">
          <a:xfrm>
            <a:off x="158206" y="2620130"/>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2836073"/>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2752979"/>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2774145"/>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TextBox 8"/>
          <p:cNvSpPr txBox="1"/>
          <p:nvPr/>
        </p:nvSpPr>
        <p:spPr>
          <a:xfrm>
            <a:off x="730552"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a:t>
            </a:r>
          </a:p>
        </p:txBody>
      </p:sp>
      <p:sp>
        <p:nvSpPr>
          <p:cNvPr id="10" name="TextBox 9"/>
          <p:cNvSpPr txBox="1"/>
          <p:nvPr/>
        </p:nvSpPr>
        <p:spPr>
          <a:xfrm>
            <a:off x="2390019"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p>
        </p:txBody>
      </p:sp>
      <p:sp>
        <p:nvSpPr>
          <p:cNvPr id="12" name="TextBox 11"/>
          <p:cNvSpPr txBox="1"/>
          <p:nvPr/>
        </p:nvSpPr>
        <p:spPr>
          <a:xfrm>
            <a:off x="4388155"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endParaRPr lang="en-US" sz="2400" b="1" baseline="-25000" dirty="0" smtClean="0">
              <a:solidFill>
                <a:srgbClr val="FF0000"/>
              </a:solidFill>
              <a:latin typeface="Calibri" pitchFamily="34" charset="0"/>
            </a:endParaRPr>
          </a:p>
        </p:txBody>
      </p:sp>
      <p:sp>
        <p:nvSpPr>
          <p:cNvPr id="13" name="TextBox 12"/>
          <p:cNvSpPr txBox="1"/>
          <p:nvPr/>
        </p:nvSpPr>
        <p:spPr>
          <a:xfrm>
            <a:off x="7055154"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endParaRPr lang="en-US" sz="2400" b="1" baseline="-25000" dirty="0" smtClean="0">
              <a:solidFill>
                <a:srgbClr val="FF0000"/>
              </a:solidFill>
              <a:latin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177627"/>
            <a:ext cx="8382000" cy="437247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val="FF0000"/>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p>
          <a:p>
            <a:pPr marL="384954" indent="-384954" algn="ctr">
              <a:lnSpc>
                <a:spcPct val="90000"/>
              </a:lnSpc>
              <a:spcBef>
                <a:spcPct val="20000"/>
              </a:spcBef>
              <a:buSzPct val="90000"/>
              <a:defRPr/>
            </a:pPr>
            <a:endParaRPr lang="en-US" sz="24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p:txBody>
      </p:sp>
      <p:sp>
        <p:nvSpPr>
          <p:cNvPr id="5" name="Oval 4"/>
          <p:cNvSpPr/>
          <p:nvPr/>
        </p:nvSpPr>
        <p:spPr bwMode="auto">
          <a:xfrm>
            <a:off x="158206" y="2620130"/>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2836073"/>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2752979"/>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2774145"/>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TextBox 8"/>
          <p:cNvSpPr txBox="1"/>
          <p:nvPr/>
        </p:nvSpPr>
        <p:spPr>
          <a:xfrm>
            <a:off x="730552"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a:t>
            </a:r>
          </a:p>
        </p:txBody>
      </p:sp>
      <p:sp>
        <p:nvSpPr>
          <p:cNvPr id="10" name="TextBox 9"/>
          <p:cNvSpPr txBox="1"/>
          <p:nvPr/>
        </p:nvSpPr>
        <p:spPr>
          <a:xfrm>
            <a:off x="2390019"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p>
        </p:txBody>
      </p:sp>
      <p:sp>
        <p:nvSpPr>
          <p:cNvPr id="12" name="TextBox 11"/>
          <p:cNvSpPr txBox="1"/>
          <p:nvPr/>
        </p:nvSpPr>
        <p:spPr>
          <a:xfrm>
            <a:off x="4388155"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endParaRPr lang="en-US" sz="2400" b="1" baseline="-25000" dirty="0" smtClean="0">
              <a:solidFill>
                <a:srgbClr val="FF0000"/>
              </a:solidFill>
              <a:latin typeface="Calibri" pitchFamily="34" charset="0"/>
            </a:endParaRPr>
          </a:p>
        </p:txBody>
      </p:sp>
      <p:sp>
        <p:nvSpPr>
          <p:cNvPr id="13" name="TextBox 12"/>
          <p:cNvSpPr txBox="1"/>
          <p:nvPr/>
        </p:nvSpPr>
        <p:spPr>
          <a:xfrm>
            <a:off x="7055154"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endParaRPr lang="en-US" sz="2400" b="1" baseline="-25000" dirty="0" smtClean="0">
              <a:solidFill>
                <a:srgbClr val="FF0000"/>
              </a:solidFill>
              <a:latin typeface="Calibri" pitchFamily="34" charset="0"/>
            </a:endParaRPr>
          </a:p>
        </p:txBody>
      </p:sp>
      <p:sp>
        <p:nvSpPr>
          <p:cNvPr id="14" name="Rectangular Callout 13"/>
          <p:cNvSpPr/>
          <p:nvPr/>
        </p:nvSpPr>
        <p:spPr bwMode="auto">
          <a:xfrm>
            <a:off x="6570134" y="4343400"/>
            <a:ext cx="2413000" cy="1659467"/>
          </a:xfrm>
          <a:prstGeom prst="wedgeRectCallout">
            <a:avLst>
              <a:gd name="adj1" fmla="val -70307"/>
              <a:gd name="adj2" fmla="val -4005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Missing:</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Interpretation for f and g.</a:t>
            </a:r>
            <a:endParaRPr kumimoji="0" lang="en-US" sz="2400" b="0" i="0" u="none" strike="noStrike" cap="none" normalizeH="0" baseline="0" dirty="0" smtClean="0">
              <a:solidFill>
                <a:schemeClr val="bg1"/>
              </a:solidFill>
              <a:latin typeface="Calibri" pitchFamily="34" charset="0"/>
            </a:endParaRPr>
          </a:p>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7" name="Content Placeholder 16"/>
          <p:cNvSpPr>
            <a:spLocks noGrp="1"/>
          </p:cNvSpPr>
          <p:nvPr>
            <p:ph idx="1"/>
          </p:nvPr>
        </p:nvSpPr>
        <p:spPr>
          <a:xfrm>
            <a:off x="381000" y="1531413"/>
            <a:ext cx="8382000" cy="2936188"/>
          </a:xfrm>
        </p:spPr>
        <p:txBody>
          <a:bodyPr/>
          <a:lstStyle/>
          <a:p>
            <a:r>
              <a:rPr lang="en-US" dirty="0" smtClean="0">
                <a:latin typeface="Segoe" pitchFamily="34" charset="0"/>
              </a:rPr>
              <a:t>Building the interpretation for function symbols</a:t>
            </a:r>
          </a:p>
          <a:p>
            <a:pPr lvl="1"/>
            <a:r>
              <a:rPr lang="en-US" dirty="0" smtClean="0">
                <a:latin typeface="Segoe" pitchFamily="34" charset="0"/>
              </a:rPr>
              <a:t>M(g) is a mapping from |M| to |M|</a:t>
            </a:r>
          </a:p>
          <a:p>
            <a:pPr lvl="1"/>
            <a:r>
              <a:rPr lang="en-US" dirty="0" smtClean="0">
                <a:latin typeface="Segoe" pitchFamily="34" charset="0"/>
              </a:rPr>
              <a:t>Defined as:</a:t>
            </a:r>
          </a:p>
          <a:p>
            <a:pPr lvl="1" defTabSz="1096963" fontAlgn="base">
              <a:spcBef>
                <a:spcPct val="0"/>
              </a:spcBef>
              <a:spcAft>
                <a:spcPct val="0"/>
              </a:spcAft>
              <a:buNone/>
            </a:pPr>
            <a:r>
              <a:rPr lang="en-US" dirty="0" smtClean="0">
                <a:latin typeface="Segoe" pitchFamily="34" charset="0"/>
              </a:rPr>
              <a:t>		M(g)(</a:t>
            </a:r>
            <a:r>
              <a:rPr lang="en-US" b="1" dirty="0" smtClean="0">
                <a:solidFill>
                  <a:srgbClr val="FF0000"/>
                </a:solidFill>
                <a:sym typeface="Symbol"/>
              </a:rPr>
              <a:t></a:t>
            </a:r>
            <a:r>
              <a:rPr lang="en-US" b="1" baseline="-25000" dirty="0" err="1" smtClean="0">
                <a:solidFill>
                  <a:srgbClr val="FF0000"/>
                </a:solidFill>
                <a:sym typeface="Symbol"/>
              </a:rPr>
              <a:t>i</a:t>
            </a:r>
            <a:r>
              <a:rPr lang="en-US" dirty="0" smtClean="0">
                <a:latin typeface="Segoe" pitchFamily="34" charset="0"/>
              </a:rPr>
              <a:t>) = </a:t>
            </a:r>
            <a:r>
              <a:rPr lang="en-US" b="1" dirty="0" smtClean="0">
                <a:solidFill>
                  <a:srgbClr val="FF0000"/>
                </a:solidFill>
                <a:sym typeface="Symbol"/>
              </a:rPr>
              <a:t></a:t>
            </a:r>
            <a:r>
              <a:rPr lang="en-US" b="1" baseline="-25000" dirty="0" smtClean="0">
                <a:solidFill>
                  <a:srgbClr val="FF0000"/>
                </a:solidFill>
                <a:sym typeface="Symbol"/>
              </a:rPr>
              <a:t>j </a:t>
            </a:r>
            <a:r>
              <a:rPr lang="en-US" dirty="0" smtClean="0">
                <a:latin typeface="Segoe" pitchFamily="34" charset="0"/>
                <a:sym typeface="Symbol"/>
              </a:rPr>
              <a:t> </a:t>
            </a:r>
            <a:r>
              <a:rPr lang="en-US" dirty="0" smtClean="0">
                <a:latin typeface="Segoe" pitchFamily="34" charset="0"/>
              </a:rPr>
              <a:t>if there is </a:t>
            </a:r>
            <a:r>
              <a:rPr lang="en-US" dirty="0" smtClean="0">
                <a:cs typeface="Calibri" pitchFamily="34" charset="0"/>
                <a:sym typeface="Symbol"/>
              </a:rPr>
              <a:t>v  g(a) </a:t>
            </a:r>
            <a:r>
              <a:rPr lang="en-US" dirty="0" err="1" smtClean="0">
                <a:cs typeface="Calibri" pitchFamily="34" charset="0"/>
                <a:sym typeface="Symbol"/>
              </a:rPr>
              <a:t>s.t</a:t>
            </a:r>
            <a:r>
              <a:rPr lang="en-US" dirty="0" smtClean="0">
                <a:cs typeface="Calibri" pitchFamily="34" charset="0"/>
                <a:sym typeface="Symbol"/>
              </a:rPr>
              <a:t>.</a:t>
            </a:r>
          </a:p>
          <a:p>
            <a:pPr lvl="1" defTabSz="1096963" fontAlgn="base">
              <a:spcBef>
                <a:spcPct val="0"/>
              </a:spcBef>
              <a:spcAft>
                <a:spcPct val="0"/>
              </a:spcAft>
              <a:buNone/>
            </a:pPr>
            <a:r>
              <a:rPr lang="en-US" dirty="0" smtClean="0">
                <a:latin typeface="Segoe" pitchFamily="34" charset="0"/>
                <a:sym typeface="Symbol"/>
              </a:rPr>
              <a:t>				M(a) = </a:t>
            </a:r>
            <a:r>
              <a:rPr lang="en-US" b="1" dirty="0" smtClean="0">
                <a:solidFill>
                  <a:srgbClr val="FF0000"/>
                </a:solidFill>
                <a:sym typeface="Symbol"/>
              </a:rPr>
              <a:t></a:t>
            </a:r>
            <a:r>
              <a:rPr lang="en-US" b="1" baseline="-25000" dirty="0" err="1" smtClean="0">
                <a:solidFill>
                  <a:srgbClr val="FF0000"/>
                </a:solidFill>
                <a:sym typeface="Symbol"/>
              </a:rPr>
              <a:t>i</a:t>
            </a:r>
            <a:endParaRPr lang="en-US" b="1" baseline="-25000" dirty="0" smtClean="0">
              <a:solidFill>
                <a:srgbClr val="FF0000"/>
              </a:solidFill>
              <a:sym typeface="Symbol"/>
            </a:endParaRPr>
          </a:p>
          <a:p>
            <a:pPr lvl="1" defTabSz="1096963" fontAlgn="base">
              <a:spcBef>
                <a:spcPct val="0"/>
              </a:spcBef>
              <a:spcAft>
                <a:spcPct val="0"/>
              </a:spcAft>
              <a:buNone/>
            </a:pPr>
            <a:r>
              <a:rPr lang="en-US" b="1" baseline="-25000" dirty="0" smtClean="0">
                <a:solidFill>
                  <a:srgbClr val="FF0000"/>
                </a:solidFill>
                <a:latin typeface="Segoe" pitchFamily="34" charset="0"/>
                <a:sym typeface="Symbol"/>
              </a:rPr>
              <a:t>				</a:t>
            </a:r>
            <a:r>
              <a:rPr lang="en-US" dirty="0" smtClean="0">
                <a:latin typeface="Segoe" pitchFamily="34" charset="0"/>
                <a:sym typeface="Symbol"/>
              </a:rPr>
              <a:t>M(v) = </a:t>
            </a:r>
            <a:r>
              <a:rPr lang="en-US" b="1" dirty="0" smtClean="0">
                <a:solidFill>
                  <a:srgbClr val="FF0000"/>
                </a:solidFill>
                <a:sym typeface="Symbol"/>
              </a:rPr>
              <a:t></a:t>
            </a:r>
            <a:r>
              <a:rPr lang="en-US" b="1" baseline="-25000" dirty="0" smtClean="0">
                <a:solidFill>
                  <a:srgbClr val="FF0000"/>
                </a:solidFill>
                <a:sym typeface="Symbol"/>
              </a:rPr>
              <a:t>j</a:t>
            </a:r>
          </a:p>
          <a:p>
            <a:pPr lvl="1" defTabSz="1096963" fontAlgn="base">
              <a:spcBef>
                <a:spcPct val="0"/>
              </a:spcBef>
              <a:spcAft>
                <a:spcPct val="0"/>
              </a:spcAft>
              <a:buNone/>
            </a:pPr>
            <a:r>
              <a:rPr lang="en-US" b="1" baseline="-25000" dirty="0" smtClean="0">
                <a:solidFill>
                  <a:srgbClr val="FF0000"/>
                </a:solidFill>
                <a:sym typeface="Symbol"/>
              </a:rPr>
              <a:t>			</a:t>
            </a:r>
            <a:r>
              <a:rPr lang="en-US" dirty="0" smtClean="0">
                <a:latin typeface="Segoe" pitchFamily="34" charset="0"/>
              </a:rPr>
              <a:t>= </a:t>
            </a:r>
            <a:r>
              <a:rPr lang="en-US" b="1" dirty="0" smtClean="0">
                <a:solidFill>
                  <a:srgbClr val="FF0000"/>
                </a:solidFill>
                <a:sym typeface="Symbol"/>
              </a:rPr>
              <a:t></a:t>
            </a:r>
            <a:r>
              <a:rPr lang="en-US" b="1" baseline="-25000" dirty="0" smtClean="0">
                <a:solidFill>
                  <a:srgbClr val="FF0000"/>
                </a:solidFill>
                <a:sym typeface="Symbol"/>
              </a:rPr>
              <a:t>k</a:t>
            </a:r>
            <a:r>
              <a:rPr lang="en-US" dirty="0" smtClean="0">
                <a:latin typeface="Segoe" pitchFamily="34" charset="0"/>
                <a:sym typeface="Symbol"/>
              </a:rPr>
              <a:t>, </a:t>
            </a:r>
            <a:r>
              <a:rPr lang="en-US" dirty="0" smtClean="0">
                <a:latin typeface="Segoe" pitchFamily="34" charset="0"/>
              </a:rPr>
              <a:t>otherwise (</a:t>
            </a:r>
            <a:r>
              <a:rPr lang="en-US" b="1" dirty="0" smtClean="0">
                <a:solidFill>
                  <a:srgbClr val="FF0000"/>
                </a:solidFill>
                <a:sym typeface="Symbol"/>
              </a:rPr>
              <a:t></a:t>
            </a:r>
            <a:r>
              <a:rPr lang="en-US" b="1" baseline="-25000" dirty="0" smtClean="0">
                <a:solidFill>
                  <a:srgbClr val="FF0000"/>
                </a:solidFill>
                <a:sym typeface="Symbol"/>
              </a:rPr>
              <a:t>k </a:t>
            </a:r>
            <a:r>
              <a:rPr lang="en-US" dirty="0" smtClean="0">
                <a:latin typeface="Segoe" pitchFamily="34" charset="0"/>
              </a:rPr>
              <a:t>is an arbitrary element)</a:t>
            </a:r>
          </a:p>
          <a:p>
            <a:pPr lvl="1"/>
            <a:r>
              <a:rPr lang="en-US" dirty="0" smtClean="0">
                <a:solidFill>
                  <a:srgbClr val="FF0000"/>
                </a:solidFill>
                <a:latin typeface="Segoe" pitchFamily="34" charset="0"/>
              </a:rPr>
              <a:t>Is M(g) well-defined?</a:t>
            </a:r>
            <a:endParaRPr lang="en-US" dirty="0">
              <a:solidFill>
                <a:srgbClr val="FF0000"/>
              </a:solidFill>
            </a:endParaRPr>
          </a:p>
        </p:txBody>
      </p:sp>
    </p:spTree>
    <p:custDataLst>
      <p:tags r:id="rId1"/>
    </p:custDataLst>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7" name="Content Placeholder 16"/>
          <p:cNvSpPr>
            <a:spLocks noGrp="1"/>
          </p:cNvSpPr>
          <p:nvPr>
            <p:ph idx="1"/>
          </p:nvPr>
        </p:nvSpPr>
        <p:spPr>
          <a:xfrm>
            <a:off x="381000" y="1531413"/>
            <a:ext cx="8382000" cy="4561249"/>
          </a:xfrm>
        </p:spPr>
        <p:txBody>
          <a:bodyPr/>
          <a:lstStyle/>
          <a:p>
            <a:r>
              <a:rPr lang="en-US" dirty="0" smtClean="0">
                <a:latin typeface="Segoe" pitchFamily="34" charset="0"/>
              </a:rPr>
              <a:t>Building the interpretation for function symbols</a:t>
            </a:r>
          </a:p>
          <a:p>
            <a:pPr lvl="1"/>
            <a:r>
              <a:rPr lang="en-US" dirty="0" smtClean="0">
                <a:latin typeface="Segoe" pitchFamily="34" charset="0"/>
              </a:rPr>
              <a:t>M(g) is a mapping from |M| to |M|</a:t>
            </a:r>
          </a:p>
          <a:p>
            <a:pPr lvl="1"/>
            <a:r>
              <a:rPr lang="en-US" dirty="0" smtClean="0">
                <a:latin typeface="Segoe" pitchFamily="34" charset="0"/>
              </a:rPr>
              <a:t>Defined as:</a:t>
            </a:r>
          </a:p>
          <a:p>
            <a:pPr lvl="1" defTabSz="1096963" fontAlgn="base">
              <a:spcBef>
                <a:spcPct val="0"/>
              </a:spcBef>
              <a:spcAft>
                <a:spcPct val="0"/>
              </a:spcAft>
              <a:buNone/>
            </a:pPr>
            <a:r>
              <a:rPr lang="en-US" dirty="0" smtClean="0">
                <a:latin typeface="Segoe" pitchFamily="34" charset="0"/>
              </a:rPr>
              <a:t>		M(g)(</a:t>
            </a:r>
            <a:r>
              <a:rPr lang="en-US" b="1" dirty="0" smtClean="0">
                <a:solidFill>
                  <a:srgbClr val="FF0000"/>
                </a:solidFill>
                <a:sym typeface="Symbol"/>
              </a:rPr>
              <a:t></a:t>
            </a:r>
            <a:r>
              <a:rPr lang="en-US" b="1" baseline="-25000" dirty="0" err="1" smtClean="0">
                <a:solidFill>
                  <a:srgbClr val="FF0000"/>
                </a:solidFill>
                <a:sym typeface="Symbol"/>
              </a:rPr>
              <a:t>i</a:t>
            </a:r>
            <a:r>
              <a:rPr lang="en-US" dirty="0" smtClean="0">
                <a:latin typeface="Segoe" pitchFamily="34" charset="0"/>
              </a:rPr>
              <a:t>) = </a:t>
            </a:r>
            <a:r>
              <a:rPr lang="en-US" b="1" dirty="0" smtClean="0">
                <a:solidFill>
                  <a:srgbClr val="FF0000"/>
                </a:solidFill>
                <a:sym typeface="Symbol"/>
              </a:rPr>
              <a:t></a:t>
            </a:r>
            <a:r>
              <a:rPr lang="en-US" b="1" baseline="-25000" dirty="0" smtClean="0">
                <a:solidFill>
                  <a:srgbClr val="FF0000"/>
                </a:solidFill>
                <a:sym typeface="Symbol"/>
              </a:rPr>
              <a:t>j </a:t>
            </a:r>
            <a:r>
              <a:rPr lang="en-US" dirty="0" smtClean="0">
                <a:latin typeface="Segoe" pitchFamily="34" charset="0"/>
                <a:sym typeface="Symbol"/>
              </a:rPr>
              <a:t> </a:t>
            </a:r>
            <a:r>
              <a:rPr lang="en-US" dirty="0" smtClean="0">
                <a:latin typeface="Segoe" pitchFamily="34" charset="0"/>
              </a:rPr>
              <a:t>if there is </a:t>
            </a:r>
            <a:r>
              <a:rPr lang="en-US" dirty="0" smtClean="0">
                <a:cs typeface="Calibri" pitchFamily="34" charset="0"/>
                <a:sym typeface="Symbol"/>
              </a:rPr>
              <a:t>v  g(a) </a:t>
            </a:r>
            <a:r>
              <a:rPr lang="en-US" dirty="0" err="1" smtClean="0">
                <a:cs typeface="Calibri" pitchFamily="34" charset="0"/>
                <a:sym typeface="Symbol"/>
              </a:rPr>
              <a:t>s.t</a:t>
            </a:r>
            <a:r>
              <a:rPr lang="en-US" dirty="0" smtClean="0">
                <a:cs typeface="Calibri" pitchFamily="34" charset="0"/>
                <a:sym typeface="Symbol"/>
              </a:rPr>
              <a:t>.</a:t>
            </a:r>
          </a:p>
          <a:p>
            <a:pPr lvl="1" defTabSz="1096963" fontAlgn="base">
              <a:spcBef>
                <a:spcPct val="0"/>
              </a:spcBef>
              <a:spcAft>
                <a:spcPct val="0"/>
              </a:spcAft>
              <a:buNone/>
            </a:pPr>
            <a:r>
              <a:rPr lang="en-US" dirty="0" smtClean="0">
                <a:latin typeface="Segoe" pitchFamily="34" charset="0"/>
                <a:sym typeface="Symbol"/>
              </a:rPr>
              <a:t>				M(a) = </a:t>
            </a:r>
            <a:r>
              <a:rPr lang="en-US" b="1" dirty="0" smtClean="0">
                <a:solidFill>
                  <a:srgbClr val="FF0000"/>
                </a:solidFill>
                <a:sym typeface="Symbol"/>
              </a:rPr>
              <a:t></a:t>
            </a:r>
            <a:r>
              <a:rPr lang="en-US" b="1" baseline="-25000" dirty="0" err="1" smtClean="0">
                <a:solidFill>
                  <a:srgbClr val="FF0000"/>
                </a:solidFill>
                <a:sym typeface="Symbol"/>
              </a:rPr>
              <a:t>i</a:t>
            </a:r>
            <a:endParaRPr lang="en-US" b="1" baseline="-25000" dirty="0" smtClean="0">
              <a:solidFill>
                <a:srgbClr val="FF0000"/>
              </a:solidFill>
              <a:sym typeface="Symbol"/>
            </a:endParaRPr>
          </a:p>
          <a:p>
            <a:pPr lvl="1" defTabSz="1096963" fontAlgn="base">
              <a:spcBef>
                <a:spcPct val="0"/>
              </a:spcBef>
              <a:spcAft>
                <a:spcPct val="0"/>
              </a:spcAft>
              <a:buNone/>
            </a:pPr>
            <a:r>
              <a:rPr lang="en-US" b="1" baseline="-25000" dirty="0" smtClean="0">
                <a:solidFill>
                  <a:srgbClr val="FF0000"/>
                </a:solidFill>
                <a:latin typeface="Segoe" pitchFamily="34" charset="0"/>
                <a:sym typeface="Symbol"/>
              </a:rPr>
              <a:t>				</a:t>
            </a:r>
            <a:r>
              <a:rPr lang="en-US" dirty="0" smtClean="0">
                <a:latin typeface="Segoe" pitchFamily="34" charset="0"/>
                <a:sym typeface="Symbol"/>
              </a:rPr>
              <a:t>M(v) = </a:t>
            </a:r>
            <a:r>
              <a:rPr lang="en-US" b="1" dirty="0" smtClean="0">
                <a:solidFill>
                  <a:srgbClr val="FF0000"/>
                </a:solidFill>
                <a:sym typeface="Symbol"/>
              </a:rPr>
              <a:t></a:t>
            </a:r>
            <a:r>
              <a:rPr lang="en-US" b="1" baseline="-25000" dirty="0" smtClean="0">
                <a:solidFill>
                  <a:srgbClr val="FF0000"/>
                </a:solidFill>
                <a:sym typeface="Symbol"/>
              </a:rPr>
              <a:t>j</a:t>
            </a:r>
          </a:p>
          <a:p>
            <a:pPr lvl="1" defTabSz="1096963" fontAlgn="base">
              <a:spcBef>
                <a:spcPct val="0"/>
              </a:spcBef>
              <a:spcAft>
                <a:spcPct val="0"/>
              </a:spcAft>
              <a:buNone/>
            </a:pPr>
            <a:r>
              <a:rPr lang="en-US" b="1" baseline="-25000" dirty="0" smtClean="0">
                <a:solidFill>
                  <a:srgbClr val="FF0000"/>
                </a:solidFill>
                <a:sym typeface="Symbol"/>
              </a:rPr>
              <a:t>			</a:t>
            </a:r>
            <a:r>
              <a:rPr lang="en-US" dirty="0" smtClean="0">
                <a:latin typeface="Segoe" pitchFamily="34" charset="0"/>
              </a:rPr>
              <a:t>= </a:t>
            </a:r>
            <a:r>
              <a:rPr lang="en-US" b="1" dirty="0" smtClean="0">
                <a:solidFill>
                  <a:srgbClr val="FF0000"/>
                </a:solidFill>
                <a:sym typeface="Symbol"/>
              </a:rPr>
              <a:t></a:t>
            </a:r>
            <a:r>
              <a:rPr lang="en-US" b="1" baseline="-25000" dirty="0" smtClean="0">
                <a:solidFill>
                  <a:srgbClr val="FF0000"/>
                </a:solidFill>
                <a:sym typeface="Symbol"/>
              </a:rPr>
              <a:t>k</a:t>
            </a:r>
            <a:r>
              <a:rPr lang="en-US" dirty="0" smtClean="0">
                <a:latin typeface="Segoe" pitchFamily="34" charset="0"/>
                <a:sym typeface="Symbol"/>
              </a:rPr>
              <a:t>, </a:t>
            </a:r>
            <a:r>
              <a:rPr lang="en-US" dirty="0" smtClean="0">
                <a:latin typeface="Segoe" pitchFamily="34" charset="0"/>
              </a:rPr>
              <a:t>otherwise (</a:t>
            </a:r>
            <a:r>
              <a:rPr lang="en-US" b="1" dirty="0" smtClean="0">
                <a:solidFill>
                  <a:srgbClr val="FF0000"/>
                </a:solidFill>
                <a:sym typeface="Symbol"/>
              </a:rPr>
              <a:t></a:t>
            </a:r>
            <a:r>
              <a:rPr lang="en-US" b="1" baseline="-25000" dirty="0" smtClean="0">
                <a:solidFill>
                  <a:srgbClr val="FF0000"/>
                </a:solidFill>
                <a:sym typeface="Symbol"/>
              </a:rPr>
              <a:t>k </a:t>
            </a:r>
            <a:r>
              <a:rPr lang="en-US" dirty="0" smtClean="0">
                <a:latin typeface="Segoe" pitchFamily="34" charset="0"/>
              </a:rPr>
              <a:t>is an arbitrary element)</a:t>
            </a:r>
          </a:p>
          <a:p>
            <a:pPr lvl="1"/>
            <a:r>
              <a:rPr lang="en-US" dirty="0" smtClean="0">
                <a:solidFill>
                  <a:srgbClr val="FF0000"/>
                </a:solidFill>
                <a:latin typeface="Segoe" pitchFamily="34" charset="0"/>
              </a:rPr>
              <a:t>Is M(g) well-defined?</a:t>
            </a:r>
          </a:p>
          <a:p>
            <a:pPr lvl="2"/>
            <a:r>
              <a:rPr lang="en-US" dirty="0" smtClean="0">
                <a:latin typeface="Segoe" pitchFamily="34" charset="0"/>
              </a:rPr>
              <a:t>Problem: we may have </a:t>
            </a:r>
          </a:p>
          <a:p>
            <a:pPr lvl="3">
              <a:buNone/>
            </a:pPr>
            <a:r>
              <a:rPr lang="en-US" dirty="0" smtClean="0">
                <a:cs typeface="Calibri" pitchFamily="34" charset="0"/>
                <a:sym typeface="Symbol"/>
              </a:rPr>
              <a:t>v  g(a) and w  g(b)  </a:t>
            </a:r>
            <a:r>
              <a:rPr lang="en-US" dirty="0" err="1" smtClean="0">
                <a:cs typeface="Calibri" pitchFamily="34" charset="0"/>
                <a:sym typeface="Symbol"/>
              </a:rPr>
              <a:t>s.t</a:t>
            </a:r>
            <a:r>
              <a:rPr lang="en-US" dirty="0" smtClean="0">
                <a:cs typeface="Calibri" pitchFamily="34" charset="0"/>
                <a:sym typeface="Symbol"/>
              </a:rPr>
              <a:t>.</a:t>
            </a:r>
          </a:p>
          <a:p>
            <a:pPr lvl="3">
              <a:buNone/>
            </a:pPr>
            <a:r>
              <a:rPr lang="en-US" dirty="0" smtClean="0">
                <a:sym typeface="Symbol"/>
              </a:rPr>
              <a:t>M(a) = M(b) = </a:t>
            </a:r>
            <a:r>
              <a:rPr lang="en-US" b="1" dirty="0" smtClean="0">
                <a:solidFill>
                  <a:srgbClr val="FF0000"/>
                </a:solidFill>
                <a:sym typeface="Symbol"/>
              </a:rPr>
              <a:t></a:t>
            </a:r>
            <a:r>
              <a:rPr lang="en-US" b="1" baseline="-25000" dirty="0" smtClean="0">
                <a:solidFill>
                  <a:srgbClr val="FF0000"/>
                </a:solidFill>
                <a:sym typeface="Symbol"/>
              </a:rPr>
              <a:t>1  </a:t>
            </a:r>
            <a:r>
              <a:rPr lang="en-US" dirty="0" smtClean="0">
                <a:sym typeface="Symbol"/>
              </a:rPr>
              <a:t>and M(v) = </a:t>
            </a:r>
            <a:r>
              <a:rPr lang="en-US" b="1" dirty="0" smtClean="0">
                <a:solidFill>
                  <a:srgbClr val="FF0000"/>
                </a:solidFill>
                <a:sym typeface="Symbol"/>
              </a:rPr>
              <a:t></a:t>
            </a:r>
            <a:r>
              <a:rPr lang="en-US" b="1" baseline="-25000" dirty="0" smtClean="0">
                <a:solidFill>
                  <a:srgbClr val="FF0000"/>
                </a:solidFill>
                <a:sym typeface="Symbol"/>
              </a:rPr>
              <a:t>2 </a:t>
            </a:r>
            <a:r>
              <a:rPr lang="en-US" dirty="0" smtClean="0">
                <a:sym typeface="Symbol"/>
              </a:rPr>
              <a:t>≠ </a:t>
            </a:r>
            <a:r>
              <a:rPr lang="en-US" b="1" dirty="0" smtClean="0">
                <a:solidFill>
                  <a:srgbClr val="FF0000"/>
                </a:solidFill>
                <a:sym typeface="Symbol"/>
              </a:rPr>
              <a:t></a:t>
            </a:r>
            <a:r>
              <a:rPr lang="en-US" b="1" baseline="-25000" dirty="0" smtClean="0">
                <a:solidFill>
                  <a:srgbClr val="FF0000"/>
                </a:solidFill>
                <a:sym typeface="Symbol"/>
              </a:rPr>
              <a:t>3</a:t>
            </a:r>
            <a:r>
              <a:rPr lang="en-US" dirty="0" smtClean="0">
                <a:sym typeface="Symbol"/>
              </a:rPr>
              <a:t> = M(w)</a:t>
            </a:r>
          </a:p>
          <a:p>
            <a:pPr lvl="3">
              <a:buNone/>
            </a:pPr>
            <a:r>
              <a:rPr lang="en-US" dirty="0" smtClean="0">
                <a:sym typeface="Symbol"/>
              </a:rPr>
              <a:t>So, is M(g)(</a:t>
            </a:r>
            <a:r>
              <a:rPr lang="en-US" b="1" dirty="0" smtClean="0">
                <a:solidFill>
                  <a:srgbClr val="FF0000"/>
                </a:solidFill>
                <a:sym typeface="Symbol"/>
              </a:rPr>
              <a:t></a:t>
            </a:r>
            <a:r>
              <a:rPr lang="en-US" b="1" baseline="-25000" dirty="0" smtClean="0">
                <a:solidFill>
                  <a:srgbClr val="FF0000"/>
                </a:solidFill>
                <a:sym typeface="Symbol"/>
              </a:rPr>
              <a:t>1</a:t>
            </a:r>
            <a:r>
              <a:rPr lang="en-US" dirty="0" smtClean="0">
                <a:sym typeface="Symbol"/>
              </a:rPr>
              <a:t>) = </a:t>
            </a:r>
            <a:r>
              <a:rPr lang="en-US" b="1" dirty="0" smtClean="0">
                <a:solidFill>
                  <a:srgbClr val="FF0000"/>
                </a:solidFill>
                <a:sym typeface="Symbol"/>
              </a:rPr>
              <a:t></a:t>
            </a:r>
            <a:r>
              <a:rPr lang="en-US" b="1" baseline="-25000" dirty="0" smtClean="0">
                <a:solidFill>
                  <a:srgbClr val="FF0000"/>
                </a:solidFill>
                <a:sym typeface="Symbol"/>
              </a:rPr>
              <a:t>2 </a:t>
            </a:r>
            <a:r>
              <a:rPr lang="en-US" dirty="0" smtClean="0">
                <a:sym typeface="Symbol"/>
              </a:rPr>
              <a:t> or M(g)(</a:t>
            </a:r>
            <a:r>
              <a:rPr lang="en-US" b="1" dirty="0" smtClean="0">
                <a:solidFill>
                  <a:srgbClr val="FF0000"/>
                </a:solidFill>
                <a:sym typeface="Symbol"/>
              </a:rPr>
              <a:t></a:t>
            </a:r>
            <a:r>
              <a:rPr lang="en-US" b="1" baseline="-25000" dirty="0" smtClean="0">
                <a:solidFill>
                  <a:srgbClr val="FF0000"/>
                </a:solidFill>
                <a:sym typeface="Symbol"/>
              </a:rPr>
              <a:t>1</a:t>
            </a:r>
            <a:r>
              <a:rPr lang="en-US" dirty="0" smtClean="0">
                <a:sym typeface="Symbol"/>
              </a:rPr>
              <a:t>) = </a:t>
            </a:r>
            <a:r>
              <a:rPr lang="en-US" b="1" dirty="0" smtClean="0">
                <a:solidFill>
                  <a:srgbClr val="FF0000"/>
                </a:solidFill>
                <a:sym typeface="Symbol"/>
              </a:rPr>
              <a:t></a:t>
            </a:r>
            <a:r>
              <a:rPr lang="en-US" b="1" baseline="-25000" dirty="0" smtClean="0">
                <a:solidFill>
                  <a:srgbClr val="FF0000"/>
                </a:solidFill>
                <a:sym typeface="Symbol"/>
              </a:rPr>
              <a:t>3</a:t>
            </a:r>
            <a:r>
              <a:rPr lang="en-US" dirty="0" smtClean="0">
                <a:sym typeface="Symbol"/>
              </a:rPr>
              <a:t>?</a:t>
            </a:r>
            <a:endParaRPr lang="en-US" dirty="0"/>
          </a:p>
        </p:txBody>
      </p:sp>
    </p:spTree>
    <p:custDataLst>
      <p:tags r:id="rId1"/>
    </p:custData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lang="en-US" sz="4800" dirty="0" smtClean="0"/>
              <a:t>Deciding Equality + </a:t>
            </a:r>
            <a:br>
              <a:rPr lang="en-US" sz="4800" dirty="0" smtClean="0"/>
            </a:br>
            <a:r>
              <a:rPr lang="en-US" sz="4800" dirty="0" smtClean="0"/>
              <a:t>(</a:t>
            </a:r>
            <a:r>
              <a:rPr lang="en-US" sz="4800" dirty="0" err="1" smtClean="0"/>
              <a:t>uninterpreted</a:t>
            </a:r>
            <a:r>
              <a:rPr lang="en-US" sz="4800" dirty="0" smtClean="0"/>
              <a:t>) Functions</a:t>
            </a:r>
            <a:endParaRPr lang="en-US" sz="4800" dirty="0"/>
          </a:p>
        </p:txBody>
      </p:sp>
      <p:sp>
        <p:nvSpPr>
          <p:cNvPr id="17" name="Content Placeholder 16"/>
          <p:cNvSpPr>
            <a:spLocks noGrp="1"/>
          </p:cNvSpPr>
          <p:nvPr>
            <p:ph idx="1"/>
          </p:nvPr>
        </p:nvSpPr>
        <p:spPr/>
        <p:txBody>
          <a:bodyPr/>
          <a:lstStyle/>
          <a:p>
            <a:r>
              <a:rPr lang="en-US" dirty="0" smtClean="0">
                <a:latin typeface="Segoe" pitchFamily="34" charset="0"/>
              </a:rPr>
              <a:t>Building the interpretation for function symbols</a:t>
            </a:r>
          </a:p>
          <a:p>
            <a:pPr lvl="1"/>
            <a:r>
              <a:rPr lang="en-US" dirty="0" smtClean="0">
                <a:latin typeface="Segoe" pitchFamily="34" charset="0"/>
              </a:rPr>
              <a:t>M(g) is a mapping from |M| to |M|</a:t>
            </a:r>
          </a:p>
          <a:p>
            <a:pPr lvl="1"/>
            <a:r>
              <a:rPr lang="en-US" dirty="0" smtClean="0">
                <a:latin typeface="Segoe" pitchFamily="34" charset="0"/>
              </a:rPr>
              <a:t>Defined as:</a:t>
            </a:r>
          </a:p>
          <a:p>
            <a:pPr lvl="1" defTabSz="1096963" fontAlgn="base">
              <a:spcBef>
                <a:spcPct val="0"/>
              </a:spcBef>
              <a:spcAft>
                <a:spcPct val="0"/>
              </a:spcAft>
              <a:buNone/>
            </a:pPr>
            <a:r>
              <a:rPr lang="en-US" dirty="0" smtClean="0">
                <a:latin typeface="Segoe" pitchFamily="34" charset="0"/>
              </a:rPr>
              <a:t>		M(g)(</a:t>
            </a:r>
            <a:r>
              <a:rPr lang="en-US" b="1" dirty="0" smtClean="0">
                <a:solidFill>
                  <a:srgbClr val="FF0000"/>
                </a:solidFill>
                <a:sym typeface="Symbol"/>
              </a:rPr>
              <a:t></a:t>
            </a:r>
            <a:r>
              <a:rPr lang="en-US" b="1" baseline="-25000" dirty="0" err="1" smtClean="0">
                <a:solidFill>
                  <a:srgbClr val="FF0000"/>
                </a:solidFill>
                <a:sym typeface="Symbol"/>
              </a:rPr>
              <a:t>i</a:t>
            </a:r>
            <a:r>
              <a:rPr lang="en-US" dirty="0" smtClean="0">
                <a:latin typeface="Segoe" pitchFamily="34" charset="0"/>
              </a:rPr>
              <a:t>) = </a:t>
            </a:r>
            <a:r>
              <a:rPr lang="en-US" b="1" dirty="0" smtClean="0">
                <a:solidFill>
                  <a:srgbClr val="FF0000"/>
                </a:solidFill>
                <a:sym typeface="Symbol"/>
              </a:rPr>
              <a:t></a:t>
            </a:r>
            <a:r>
              <a:rPr lang="en-US" b="1" baseline="-25000" dirty="0" smtClean="0">
                <a:solidFill>
                  <a:srgbClr val="FF0000"/>
                </a:solidFill>
                <a:sym typeface="Symbol"/>
              </a:rPr>
              <a:t>j </a:t>
            </a:r>
            <a:r>
              <a:rPr lang="en-US" dirty="0" smtClean="0">
                <a:latin typeface="Segoe" pitchFamily="34" charset="0"/>
                <a:sym typeface="Symbol"/>
              </a:rPr>
              <a:t> </a:t>
            </a:r>
            <a:r>
              <a:rPr lang="en-US" dirty="0" smtClean="0">
                <a:latin typeface="Segoe" pitchFamily="34" charset="0"/>
              </a:rPr>
              <a:t>if there is </a:t>
            </a:r>
            <a:r>
              <a:rPr lang="en-US" dirty="0" smtClean="0">
                <a:cs typeface="Calibri" pitchFamily="34" charset="0"/>
                <a:sym typeface="Symbol"/>
              </a:rPr>
              <a:t>v  g(a) </a:t>
            </a:r>
            <a:r>
              <a:rPr lang="en-US" dirty="0" err="1" smtClean="0">
                <a:cs typeface="Calibri" pitchFamily="34" charset="0"/>
                <a:sym typeface="Symbol"/>
              </a:rPr>
              <a:t>s.t</a:t>
            </a:r>
            <a:r>
              <a:rPr lang="en-US" dirty="0" smtClean="0">
                <a:cs typeface="Calibri" pitchFamily="34" charset="0"/>
                <a:sym typeface="Symbol"/>
              </a:rPr>
              <a:t>.</a:t>
            </a:r>
          </a:p>
          <a:p>
            <a:pPr lvl="1" defTabSz="1096963" fontAlgn="base">
              <a:spcBef>
                <a:spcPct val="0"/>
              </a:spcBef>
              <a:spcAft>
                <a:spcPct val="0"/>
              </a:spcAft>
              <a:buNone/>
            </a:pPr>
            <a:r>
              <a:rPr lang="en-US" dirty="0" smtClean="0">
                <a:latin typeface="Segoe" pitchFamily="34" charset="0"/>
                <a:sym typeface="Symbol"/>
              </a:rPr>
              <a:t>				M(a) = </a:t>
            </a:r>
            <a:r>
              <a:rPr lang="en-US" b="1" dirty="0" smtClean="0">
                <a:solidFill>
                  <a:srgbClr val="FF0000"/>
                </a:solidFill>
                <a:sym typeface="Symbol"/>
              </a:rPr>
              <a:t></a:t>
            </a:r>
            <a:r>
              <a:rPr lang="en-US" b="1" baseline="-25000" dirty="0" err="1" smtClean="0">
                <a:solidFill>
                  <a:srgbClr val="FF0000"/>
                </a:solidFill>
                <a:sym typeface="Symbol"/>
              </a:rPr>
              <a:t>i</a:t>
            </a:r>
            <a:endParaRPr lang="en-US" b="1" baseline="-25000" dirty="0" smtClean="0">
              <a:solidFill>
                <a:srgbClr val="FF0000"/>
              </a:solidFill>
              <a:sym typeface="Symbol"/>
            </a:endParaRPr>
          </a:p>
          <a:p>
            <a:pPr lvl="1" defTabSz="1096963" fontAlgn="base">
              <a:spcBef>
                <a:spcPct val="0"/>
              </a:spcBef>
              <a:spcAft>
                <a:spcPct val="0"/>
              </a:spcAft>
              <a:buNone/>
            </a:pPr>
            <a:r>
              <a:rPr lang="en-US" b="1" baseline="-25000" dirty="0" smtClean="0">
                <a:solidFill>
                  <a:srgbClr val="FF0000"/>
                </a:solidFill>
                <a:latin typeface="Segoe" pitchFamily="34" charset="0"/>
                <a:sym typeface="Symbol"/>
              </a:rPr>
              <a:t>				</a:t>
            </a:r>
            <a:r>
              <a:rPr lang="en-US" dirty="0" smtClean="0">
                <a:latin typeface="Segoe" pitchFamily="34" charset="0"/>
                <a:sym typeface="Symbol"/>
              </a:rPr>
              <a:t>M(v) = </a:t>
            </a:r>
            <a:r>
              <a:rPr lang="en-US" b="1" dirty="0" smtClean="0">
                <a:solidFill>
                  <a:srgbClr val="FF0000"/>
                </a:solidFill>
                <a:sym typeface="Symbol"/>
              </a:rPr>
              <a:t></a:t>
            </a:r>
            <a:r>
              <a:rPr lang="en-US" b="1" baseline="-25000" dirty="0" smtClean="0">
                <a:solidFill>
                  <a:srgbClr val="FF0000"/>
                </a:solidFill>
                <a:sym typeface="Symbol"/>
              </a:rPr>
              <a:t>j</a:t>
            </a:r>
          </a:p>
          <a:p>
            <a:pPr lvl="1" defTabSz="1096963" fontAlgn="base">
              <a:spcBef>
                <a:spcPct val="0"/>
              </a:spcBef>
              <a:spcAft>
                <a:spcPct val="0"/>
              </a:spcAft>
              <a:buNone/>
            </a:pPr>
            <a:r>
              <a:rPr lang="en-US" b="1" baseline="-25000" dirty="0" smtClean="0">
                <a:solidFill>
                  <a:srgbClr val="FF0000"/>
                </a:solidFill>
                <a:sym typeface="Symbol"/>
              </a:rPr>
              <a:t>			</a:t>
            </a:r>
            <a:r>
              <a:rPr lang="en-US" dirty="0" smtClean="0">
                <a:latin typeface="Segoe" pitchFamily="34" charset="0"/>
              </a:rPr>
              <a:t>= </a:t>
            </a:r>
            <a:r>
              <a:rPr lang="en-US" b="1" dirty="0" smtClean="0">
                <a:solidFill>
                  <a:srgbClr val="FF0000"/>
                </a:solidFill>
                <a:sym typeface="Symbol"/>
              </a:rPr>
              <a:t></a:t>
            </a:r>
            <a:r>
              <a:rPr lang="en-US" b="1" baseline="-25000" dirty="0" smtClean="0">
                <a:solidFill>
                  <a:srgbClr val="FF0000"/>
                </a:solidFill>
                <a:sym typeface="Symbol"/>
              </a:rPr>
              <a:t>k</a:t>
            </a:r>
            <a:r>
              <a:rPr lang="en-US" dirty="0" smtClean="0">
                <a:latin typeface="Segoe" pitchFamily="34" charset="0"/>
                <a:sym typeface="Symbol"/>
              </a:rPr>
              <a:t>, </a:t>
            </a:r>
            <a:r>
              <a:rPr lang="en-US" dirty="0" smtClean="0">
                <a:latin typeface="Segoe" pitchFamily="34" charset="0"/>
              </a:rPr>
              <a:t>otherwise (</a:t>
            </a:r>
            <a:r>
              <a:rPr lang="en-US" b="1" dirty="0" smtClean="0">
                <a:solidFill>
                  <a:srgbClr val="FF0000"/>
                </a:solidFill>
                <a:sym typeface="Symbol"/>
              </a:rPr>
              <a:t></a:t>
            </a:r>
            <a:r>
              <a:rPr lang="en-US" b="1" baseline="-25000" dirty="0" smtClean="0">
                <a:solidFill>
                  <a:srgbClr val="FF0000"/>
                </a:solidFill>
                <a:sym typeface="Symbol"/>
              </a:rPr>
              <a:t>k </a:t>
            </a:r>
            <a:r>
              <a:rPr lang="en-US" dirty="0" smtClean="0">
                <a:latin typeface="Segoe" pitchFamily="34" charset="0"/>
              </a:rPr>
              <a:t>is an arbitrary element)</a:t>
            </a:r>
          </a:p>
          <a:p>
            <a:pPr lvl="1"/>
            <a:r>
              <a:rPr lang="en-US" dirty="0" smtClean="0">
                <a:solidFill>
                  <a:srgbClr val="FF0000"/>
                </a:solidFill>
                <a:latin typeface="Segoe" pitchFamily="34" charset="0"/>
              </a:rPr>
              <a:t>Is M(g) well-defined?</a:t>
            </a:r>
          </a:p>
          <a:p>
            <a:pPr lvl="2"/>
            <a:r>
              <a:rPr lang="en-US" dirty="0" smtClean="0">
                <a:latin typeface="Segoe" pitchFamily="34" charset="0"/>
              </a:rPr>
              <a:t>Problem: we may have </a:t>
            </a:r>
          </a:p>
          <a:p>
            <a:pPr lvl="3">
              <a:buNone/>
            </a:pPr>
            <a:r>
              <a:rPr lang="en-US" dirty="0" smtClean="0">
                <a:cs typeface="Calibri" pitchFamily="34" charset="0"/>
                <a:sym typeface="Symbol"/>
              </a:rPr>
              <a:t>v  g(a) and w  g(b)  </a:t>
            </a:r>
            <a:r>
              <a:rPr lang="en-US" dirty="0" err="1" smtClean="0">
                <a:cs typeface="Calibri" pitchFamily="34" charset="0"/>
                <a:sym typeface="Symbol"/>
              </a:rPr>
              <a:t>s.t</a:t>
            </a:r>
            <a:r>
              <a:rPr lang="en-US" dirty="0" smtClean="0">
                <a:cs typeface="Calibri" pitchFamily="34" charset="0"/>
                <a:sym typeface="Symbol"/>
              </a:rPr>
              <a:t>.</a:t>
            </a:r>
          </a:p>
          <a:p>
            <a:pPr lvl="3">
              <a:buNone/>
            </a:pPr>
            <a:r>
              <a:rPr lang="en-US" dirty="0" smtClean="0">
                <a:sym typeface="Symbol"/>
              </a:rPr>
              <a:t>M(a) = M(b) = </a:t>
            </a:r>
            <a:r>
              <a:rPr lang="en-US" b="1" dirty="0" smtClean="0">
                <a:solidFill>
                  <a:srgbClr val="FF0000"/>
                </a:solidFill>
                <a:sym typeface="Symbol"/>
              </a:rPr>
              <a:t></a:t>
            </a:r>
            <a:r>
              <a:rPr lang="en-US" b="1" baseline="-25000" dirty="0" smtClean="0">
                <a:solidFill>
                  <a:srgbClr val="FF0000"/>
                </a:solidFill>
                <a:sym typeface="Symbol"/>
              </a:rPr>
              <a:t>1  </a:t>
            </a:r>
            <a:r>
              <a:rPr lang="en-US" dirty="0" smtClean="0">
                <a:sym typeface="Symbol"/>
              </a:rPr>
              <a:t>and M(v) = </a:t>
            </a:r>
            <a:r>
              <a:rPr lang="en-US" b="1" dirty="0" smtClean="0">
                <a:solidFill>
                  <a:srgbClr val="FF0000"/>
                </a:solidFill>
                <a:sym typeface="Symbol"/>
              </a:rPr>
              <a:t></a:t>
            </a:r>
            <a:r>
              <a:rPr lang="en-US" b="1" baseline="-25000" dirty="0" smtClean="0">
                <a:solidFill>
                  <a:srgbClr val="FF0000"/>
                </a:solidFill>
                <a:sym typeface="Symbol"/>
              </a:rPr>
              <a:t>2 </a:t>
            </a:r>
            <a:r>
              <a:rPr lang="en-US" dirty="0" smtClean="0">
                <a:sym typeface="Symbol"/>
              </a:rPr>
              <a:t>≠ </a:t>
            </a:r>
            <a:r>
              <a:rPr lang="en-US" b="1" dirty="0" smtClean="0">
                <a:solidFill>
                  <a:srgbClr val="FF0000"/>
                </a:solidFill>
                <a:sym typeface="Symbol"/>
              </a:rPr>
              <a:t></a:t>
            </a:r>
            <a:r>
              <a:rPr lang="en-US" b="1" baseline="-25000" dirty="0" smtClean="0">
                <a:solidFill>
                  <a:srgbClr val="FF0000"/>
                </a:solidFill>
                <a:sym typeface="Symbol"/>
              </a:rPr>
              <a:t>3</a:t>
            </a:r>
            <a:r>
              <a:rPr lang="en-US" dirty="0" smtClean="0">
                <a:sym typeface="Symbol"/>
              </a:rPr>
              <a:t> = M(w)</a:t>
            </a:r>
          </a:p>
          <a:p>
            <a:pPr lvl="3">
              <a:buNone/>
            </a:pPr>
            <a:r>
              <a:rPr lang="en-US" dirty="0" smtClean="0">
                <a:sym typeface="Symbol"/>
              </a:rPr>
              <a:t>So, is M(g)(</a:t>
            </a:r>
            <a:r>
              <a:rPr lang="en-US" b="1" dirty="0" smtClean="0">
                <a:solidFill>
                  <a:srgbClr val="FF0000"/>
                </a:solidFill>
                <a:sym typeface="Symbol"/>
              </a:rPr>
              <a:t></a:t>
            </a:r>
            <a:r>
              <a:rPr lang="en-US" b="1" baseline="-25000" dirty="0" smtClean="0">
                <a:solidFill>
                  <a:srgbClr val="FF0000"/>
                </a:solidFill>
                <a:sym typeface="Symbol"/>
              </a:rPr>
              <a:t>1</a:t>
            </a:r>
            <a:r>
              <a:rPr lang="en-US" dirty="0" smtClean="0">
                <a:sym typeface="Symbol"/>
              </a:rPr>
              <a:t>) = </a:t>
            </a:r>
            <a:r>
              <a:rPr lang="en-US" b="1" dirty="0" smtClean="0">
                <a:solidFill>
                  <a:srgbClr val="FF0000"/>
                </a:solidFill>
                <a:sym typeface="Symbol"/>
              </a:rPr>
              <a:t></a:t>
            </a:r>
            <a:r>
              <a:rPr lang="en-US" b="1" baseline="-25000" dirty="0" smtClean="0">
                <a:solidFill>
                  <a:srgbClr val="FF0000"/>
                </a:solidFill>
                <a:sym typeface="Symbol"/>
              </a:rPr>
              <a:t>2 </a:t>
            </a:r>
            <a:r>
              <a:rPr lang="en-US" dirty="0" smtClean="0">
                <a:sym typeface="Symbol"/>
              </a:rPr>
              <a:t> or M(g)(</a:t>
            </a:r>
            <a:r>
              <a:rPr lang="en-US" b="1" dirty="0" smtClean="0">
                <a:solidFill>
                  <a:srgbClr val="FF0000"/>
                </a:solidFill>
                <a:sym typeface="Symbol"/>
              </a:rPr>
              <a:t></a:t>
            </a:r>
            <a:r>
              <a:rPr lang="en-US" b="1" baseline="-25000" dirty="0" smtClean="0">
                <a:solidFill>
                  <a:srgbClr val="FF0000"/>
                </a:solidFill>
                <a:sym typeface="Symbol"/>
              </a:rPr>
              <a:t>1</a:t>
            </a:r>
            <a:r>
              <a:rPr lang="en-US" dirty="0" smtClean="0">
                <a:sym typeface="Symbol"/>
              </a:rPr>
              <a:t>) = </a:t>
            </a:r>
            <a:r>
              <a:rPr lang="en-US" b="1" dirty="0" smtClean="0">
                <a:solidFill>
                  <a:srgbClr val="FF0000"/>
                </a:solidFill>
                <a:sym typeface="Symbol"/>
              </a:rPr>
              <a:t></a:t>
            </a:r>
            <a:r>
              <a:rPr lang="en-US" b="1" baseline="-25000" dirty="0" smtClean="0">
                <a:solidFill>
                  <a:srgbClr val="FF0000"/>
                </a:solidFill>
                <a:sym typeface="Symbol"/>
              </a:rPr>
              <a:t>3</a:t>
            </a:r>
            <a:r>
              <a:rPr lang="en-US" dirty="0" smtClean="0">
                <a:sym typeface="Symbol"/>
              </a:rPr>
              <a:t>?</a:t>
            </a:r>
            <a:endParaRPr lang="en-US" dirty="0"/>
          </a:p>
        </p:txBody>
      </p:sp>
      <p:sp>
        <p:nvSpPr>
          <p:cNvPr id="4" name="Rectangular Callout 3"/>
          <p:cNvSpPr/>
          <p:nvPr/>
        </p:nvSpPr>
        <p:spPr bwMode="auto">
          <a:xfrm>
            <a:off x="5240867" y="2142067"/>
            <a:ext cx="3539067" cy="1786466"/>
          </a:xfrm>
          <a:prstGeom prst="wedgeRectCallout">
            <a:avLst>
              <a:gd name="adj1" fmla="val -77314"/>
              <a:gd name="adj2" fmla="val 8012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lvl="3">
              <a:buNone/>
            </a:pPr>
            <a:r>
              <a:rPr lang="en-US" sz="2000" b="1" dirty="0" smtClean="0">
                <a:solidFill>
                  <a:srgbClr val="FF0000"/>
                </a:solidFill>
                <a:latin typeface="Calibri" pitchFamily="34" charset="0"/>
                <a:cs typeface="Calibri" pitchFamily="34" charset="0"/>
              </a:rPr>
              <a:t>This is impossible because of the congruence rule!</a:t>
            </a:r>
          </a:p>
          <a:p>
            <a:pPr marL="0" lvl="3">
              <a:buNone/>
            </a:pPr>
            <a:r>
              <a:rPr lang="en-US" sz="2000" dirty="0" smtClean="0">
                <a:solidFill>
                  <a:srgbClr val="FF0000"/>
                </a:solidFill>
                <a:latin typeface="Calibri" pitchFamily="34" charset="0"/>
                <a:cs typeface="Calibri" pitchFamily="34" charset="0"/>
              </a:rPr>
              <a:t>a </a:t>
            </a:r>
            <a:r>
              <a:rPr lang="en-US" sz="2000" dirty="0" smtClean="0">
                <a:latin typeface="Calibri" pitchFamily="34" charset="0"/>
                <a:cs typeface="Calibri" pitchFamily="34" charset="0"/>
              </a:rPr>
              <a:t>and</a:t>
            </a:r>
            <a:r>
              <a:rPr lang="en-US" sz="2000" dirty="0" smtClean="0">
                <a:solidFill>
                  <a:srgbClr val="FF0000"/>
                </a:solidFill>
                <a:latin typeface="Calibri" pitchFamily="34" charset="0"/>
                <a:cs typeface="Calibri" pitchFamily="34" charset="0"/>
              </a:rPr>
              <a:t> b </a:t>
            </a:r>
            <a:r>
              <a:rPr lang="en-US" sz="2000" dirty="0" smtClean="0">
                <a:latin typeface="Calibri" pitchFamily="34" charset="0"/>
                <a:cs typeface="Calibri" pitchFamily="34" charset="0"/>
              </a:rPr>
              <a:t>are in the same </a:t>
            </a:r>
            <a:r>
              <a:rPr lang="en-US" sz="2000" dirty="0" smtClean="0">
                <a:solidFill>
                  <a:srgbClr val="0070C0"/>
                </a:solidFill>
                <a:latin typeface="Calibri" pitchFamily="34" charset="0"/>
                <a:cs typeface="Calibri" pitchFamily="34" charset="0"/>
              </a:rPr>
              <a:t>“ball”</a:t>
            </a:r>
            <a:r>
              <a:rPr lang="en-US" sz="2000" dirty="0" smtClean="0">
                <a:latin typeface="Calibri" pitchFamily="34" charset="0"/>
                <a:cs typeface="Calibri" pitchFamily="34" charset="0"/>
              </a:rPr>
              <a:t>, then so are </a:t>
            </a:r>
            <a:r>
              <a:rPr lang="en-US" sz="2000" dirty="0" smtClean="0">
                <a:solidFill>
                  <a:srgbClr val="FF0000"/>
                </a:solidFill>
                <a:latin typeface="Calibri" pitchFamily="34" charset="0"/>
                <a:cs typeface="Calibri" pitchFamily="34" charset="0"/>
              </a:rPr>
              <a:t>v</a:t>
            </a:r>
            <a:r>
              <a:rPr lang="en-US" sz="2000" dirty="0" smtClean="0">
                <a:latin typeface="Calibri" pitchFamily="34" charset="0"/>
                <a:cs typeface="Calibri" pitchFamily="34" charset="0"/>
              </a:rPr>
              <a:t> and </a:t>
            </a:r>
            <a:r>
              <a:rPr lang="en-US" sz="2000" dirty="0" smtClean="0">
                <a:solidFill>
                  <a:srgbClr val="FF0000"/>
                </a:solidFill>
                <a:latin typeface="Calibri" pitchFamily="34" charset="0"/>
                <a:cs typeface="Calibri" pitchFamily="34" charset="0"/>
              </a:rPr>
              <a:t>w</a:t>
            </a:r>
            <a:endParaRPr kumimoji="0" lang="en-US" sz="2000" b="0" i="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lang="en-US" sz="4800" dirty="0" smtClean="0"/>
              <a:t>Deciding Equality + </a:t>
            </a:r>
            <a:br>
              <a:rPr lang="en-US" sz="4800" dirty="0" smtClean="0"/>
            </a:br>
            <a:r>
              <a:rPr lang="en-US" sz="4800" dirty="0" smtClean="0"/>
              <a:t>(</a:t>
            </a:r>
            <a:r>
              <a:rPr lang="en-US" sz="4800" dirty="0" err="1" smtClean="0"/>
              <a:t>uninterpreted</a:t>
            </a:r>
            <a:r>
              <a:rPr lang="en-US" sz="4800" dirty="0" smtClean="0"/>
              <a:t>) Functions</a:t>
            </a:r>
            <a:endParaRPr lang="en-US" sz="4800"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177627"/>
            <a:ext cx="8382000" cy="437247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val="FF0000"/>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p>
          <a:p>
            <a:pPr marL="384954" indent="-384954" algn="ctr">
              <a:lnSpc>
                <a:spcPct val="90000"/>
              </a:lnSpc>
              <a:spcBef>
                <a:spcPct val="20000"/>
              </a:spcBef>
              <a:buSzPct val="90000"/>
              <a:defRPr/>
            </a:pPr>
            <a:endParaRPr lang="en-US" sz="24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p:txBody>
      </p:sp>
      <p:sp>
        <p:nvSpPr>
          <p:cNvPr id="5" name="Oval 4"/>
          <p:cNvSpPr/>
          <p:nvPr/>
        </p:nvSpPr>
        <p:spPr bwMode="auto">
          <a:xfrm>
            <a:off x="158206" y="2620130"/>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2836073"/>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2752979"/>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2774145"/>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TextBox 8"/>
          <p:cNvSpPr txBox="1"/>
          <p:nvPr/>
        </p:nvSpPr>
        <p:spPr>
          <a:xfrm>
            <a:off x="730552"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a:t>
            </a:r>
          </a:p>
        </p:txBody>
      </p:sp>
      <p:sp>
        <p:nvSpPr>
          <p:cNvPr id="10" name="TextBox 9"/>
          <p:cNvSpPr txBox="1"/>
          <p:nvPr/>
        </p:nvSpPr>
        <p:spPr>
          <a:xfrm>
            <a:off x="2390019"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p>
        </p:txBody>
      </p:sp>
      <p:sp>
        <p:nvSpPr>
          <p:cNvPr id="12" name="TextBox 11"/>
          <p:cNvSpPr txBox="1"/>
          <p:nvPr/>
        </p:nvSpPr>
        <p:spPr>
          <a:xfrm>
            <a:off x="4388155"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endParaRPr lang="en-US" sz="2400" b="1" baseline="-25000" dirty="0" smtClean="0">
              <a:solidFill>
                <a:srgbClr val="FF0000"/>
              </a:solidFill>
              <a:latin typeface="Calibri" pitchFamily="34" charset="0"/>
            </a:endParaRPr>
          </a:p>
        </p:txBody>
      </p:sp>
      <p:sp>
        <p:nvSpPr>
          <p:cNvPr id="13" name="TextBox 12"/>
          <p:cNvSpPr txBox="1"/>
          <p:nvPr/>
        </p:nvSpPr>
        <p:spPr>
          <a:xfrm>
            <a:off x="7055154" y="2765214"/>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endParaRPr lang="en-US" sz="2400" b="1" baseline="-25000" dirty="0" smtClean="0">
              <a:solidFill>
                <a:srgbClr val="FF0000"/>
              </a:solidFill>
              <a:latin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lang="en-US" sz="4800" dirty="0" smtClean="0"/>
              <a:t>Deciding Equality + </a:t>
            </a:r>
            <a:br>
              <a:rPr lang="en-US" sz="4800" dirty="0" smtClean="0"/>
            </a:br>
            <a:r>
              <a:rPr lang="en-US" sz="4800" dirty="0" smtClean="0"/>
              <a:t>(</a:t>
            </a:r>
            <a:r>
              <a:rPr lang="en-US" sz="4800" dirty="0" err="1" smtClean="0"/>
              <a:t>uninterpreted</a:t>
            </a:r>
            <a:r>
              <a:rPr lang="en-US" sz="4800" dirty="0" smtClean="0"/>
              <a:t>) Functions</a:t>
            </a:r>
            <a:endParaRPr lang="en-US" sz="4800"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4372479"/>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val="FF0000"/>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p>
          <a:p>
            <a:pPr marL="384954" indent="-384954" algn="ctr">
              <a:lnSpc>
                <a:spcPct val="90000"/>
              </a:lnSpc>
              <a:spcBef>
                <a:spcPct val="20000"/>
              </a:spcBef>
              <a:buSzPct val="90000"/>
              <a:defRPr/>
            </a:pPr>
            <a:endParaRPr lang="en-US" sz="24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lang="en-US" sz="4800" dirty="0" smtClean="0"/>
              <a:t>Deciding Equality + </a:t>
            </a:r>
            <a:br>
              <a:rPr lang="en-US" sz="4800" dirty="0" smtClean="0"/>
            </a:br>
            <a:r>
              <a:rPr lang="en-US" sz="4800" dirty="0" smtClean="0"/>
              <a:t>(</a:t>
            </a:r>
            <a:r>
              <a:rPr lang="en-US" sz="4800" dirty="0" err="1" smtClean="0"/>
              <a:t>uninterpreted</a:t>
            </a:r>
            <a:r>
              <a:rPr lang="en-US" sz="4800" dirty="0" smtClean="0"/>
              <a:t>) Functions</a:t>
            </a:r>
            <a:endParaRPr lang="en-US" sz="4800"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1</a:t>
            </a:r>
            <a:r>
              <a:rPr lang="en-US" dirty="0" smtClean="0">
                <a:cs typeface="Calibri" pitchFamily="34" charset="0"/>
                <a:sym typeface="Symbol"/>
              </a:rPr>
              <a:t>  g(</a:t>
            </a:r>
            <a:r>
              <a:rPr lang="en-US" dirty="0" smtClean="0">
                <a:solidFill>
                  <a:srgbClr val="FF0000"/>
                </a:solidFill>
                <a:cs typeface="Calibri" pitchFamily="34" charset="0"/>
                <a:sym typeface="Symbol"/>
              </a:rPr>
              <a:t>d</a:t>
            </a:r>
            <a:r>
              <a:rPr lang="en-US" dirty="0" smtClean="0">
                <a:cs typeface="Calibri" pitchFamily="34" charset="0"/>
                <a:sym typeface="Symbol"/>
              </a:rPr>
              <a:t>),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4507901"/>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val="FF0000"/>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rgbClr val="FF0000"/>
                </a:solidFill>
                <a:latin typeface="Calibri" pitchFamily="34" charset="0"/>
                <a:cs typeface="Calibri" pitchFamily="34" charset="0"/>
              </a:rPr>
              <a:t>d</a:t>
            </a:r>
            <a:r>
              <a:rPr lang="en-US" sz="2400" dirty="0" smtClean="0">
                <a:solidFill>
                  <a:schemeClr val="bg1"/>
                </a:solidFill>
                <a:latin typeface="Calibri" pitchFamily="34" charset="0"/>
                <a:cs typeface="Calibri" pitchFamily="34" charset="0"/>
              </a:rPr>
              <a:t>) = M(e) = M(t)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rgbClr val="0070C0"/>
                </a:solidFill>
                <a:latin typeface="Calibri" pitchFamily="34" charset="0"/>
                <a:cs typeface="Calibri" pitchFamily="34" charset="0"/>
              </a:rPr>
              <a:t>v</a:t>
            </a:r>
            <a:r>
              <a:rPr lang="en-US" sz="2400" baseline="-25000" dirty="0" smtClean="0">
                <a:solidFill>
                  <a:srgbClr val="0070C0"/>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M(g)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 </a:t>
            </a:r>
            <a:r>
              <a:rPr lang="en-US" sz="2400" dirty="0" smtClean="0">
                <a:solidFill>
                  <a:schemeClr val="bg1"/>
                </a:solidFill>
                <a:latin typeface="Calibri" pitchFamily="34" charset="0"/>
                <a:cs typeface="Calibri" pitchFamily="34" charset="0"/>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dirty="0" smtClean="0">
                <a:solidFill>
                  <a:schemeClr val="bg1"/>
                </a:solidFill>
                <a:latin typeface="Calibri" pitchFamily="34" charset="0"/>
                <a:cs typeface="Calibri" pitchFamily="34" charset="0"/>
              </a:rPr>
              <a:t>}</a:t>
            </a:r>
            <a:endParaRPr lang="en-US" sz="24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lang="en-US" sz="4800" dirty="0" smtClean="0"/>
              <a:t>Deciding Equality + </a:t>
            </a:r>
            <a:br>
              <a:rPr lang="en-US" sz="4800" dirty="0" smtClean="0"/>
            </a:br>
            <a:r>
              <a:rPr lang="en-US" sz="4800" dirty="0" smtClean="0"/>
              <a:t>(</a:t>
            </a:r>
            <a:r>
              <a:rPr lang="en-US" sz="4800" dirty="0" err="1" smtClean="0"/>
              <a:t>uninterpreted</a:t>
            </a:r>
            <a:r>
              <a:rPr lang="en-US" sz="4800" dirty="0" smtClean="0"/>
              <a:t>) Functions</a:t>
            </a:r>
            <a:endParaRPr lang="en-US" sz="4800"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2</a:t>
            </a:r>
            <a:r>
              <a:rPr lang="en-US" dirty="0" smtClean="0">
                <a:cs typeface="Calibri" pitchFamily="34" charset="0"/>
                <a:sym typeface="Symbol"/>
              </a:rPr>
              <a:t>  g(</a:t>
            </a:r>
            <a:r>
              <a:rPr lang="en-US" dirty="0" smtClean="0">
                <a:solidFill>
                  <a:srgbClr val="FF0000"/>
                </a:solidFill>
                <a:cs typeface="Calibri" pitchFamily="34" charset="0"/>
                <a:sym typeface="Symbol"/>
              </a:rPr>
              <a:t>e</a:t>
            </a:r>
            <a:r>
              <a:rPr lang="en-US" dirty="0" smtClean="0">
                <a:cs typeface="Calibri" pitchFamily="34" charset="0"/>
                <a:sym typeface="Symbol"/>
              </a:rPr>
              <a:t>),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4507901"/>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val="FF0000"/>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a:t>
            </a:r>
            <a:r>
              <a:rPr lang="en-US" sz="2400" dirty="0" smtClean="0">
                <a:solidFill>
                  <a:srgbClr val="FF0000"/>
                </a:solidFill>
                <a:latin typeface="Calibri" pitchFamily="34" charset="0"/>
                <a:cs typeface="Calibri" pitchFamily="34" charset="0"/>
              </a:rPr>
              <a:t>e</a:t>
            </a:r>
            <a:r>
              <a:rPr lang="en-US" sz="2400" dirty="0" smtClean="0">
                <a:solidFill>
                  <a:schemeClr val="bg1"/>
                </a:solidFill>
                <a:latin typeface="Calibri" pitchFamily="34" charset="0"/>
                <a:cs typeface="Calibri" pitchFamily="34" charset="0"/>
              </a:rPr>
              <a:t>) = M(t)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a:t>
            </a:r>
            <a:r>
              <a:rPr lang="en-US" sz="2400" dirty="0" smtClean="0">
                <a:solidFill>
                  <a:srgbClr val="0070C0"/>
                </a:solidFill>
                <a:latin typeface="Calibri" pitchFamily="34" charset="0"/>
                <a:cs typeface="Calibri" pitchFamily="34" charset="0"/>
              </a:rPr>
              <a:t>v</a:t>
            </a:r>
            <a:r>
              <a:rPr lang="en-US" sz="2400" baseline="-25000" dirty="0" smtClean="0">
                <a:solidFill>
                  <a:srgbClr val="0070C0"/>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M(g)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 </a:t>
            </a:r>
            <a:r>
              <a:rPr lang="en-US" sz="2400" dirty="0" smtClean="0">
                <a:solidFill>
                  <a:schemeClr val="bg1"/>
                </a:solidFill>
                <a:latin typeface="Calibri" pitchFamily="34" charset="0"/>
                <a:cs typeface="Calibri" pitchFamily="34" charset="0"/>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dirty="0" smtClean="0">
                <a:solidFill>
                  <a:schemeClr val="bg1"/>
                </a:solidFill>
                <a:latin typeface="Calibri" pitchFamily="34" charset="0"/>
                <a:cs typeface="Calibri" pitchFamily="34" charset="0"/>
              </a:rPr>
              <a:t>}</a:t>
            </a:r>
            <a:endParaRPr lang="en-US" sz="24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lang="en-US" sz="4800" dirty="0" smtClean="0"/>
              <a:t>Deciding Equality + </a:t>
            </a:r>
            <a:br>
              <a:rPr lang="en-US" sz="4800" dirty="0" smtClean="0"/>
            </a:br>
            <a:r>
              <a:rPr lang="en-US" sz="4800" dirty="0" smtClean="0"/>
              <a:t>(</a:t>
            </a:r>
            <a:r>
              <a:rPr lang="en-US" sz="4800" dirty="0" err="1" smtClean="0"/>
              <a:t>uninterpreted</a:t>
            </a:r>
            <a:r>
              <a:rPr lang="en-US" sz="4800" dirty="0" smtClean="0"/>
              <a:t>) Functions</a:t>
            </a:r>
            <a:endParaRPr lang="en-US" sz="4800"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4507901"/>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val="FF0000"/>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M(g)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 </a:t>
            </a:r>
            <a:r>
              <a:rPr lang="en-US" sz="2400" dirty="0" smtClean="0">
                <a:solidFill>
                  <a:schemeClr val="bg1"/>
                </a:solidFill>
                <a:latin typeface="Calibri" pitchFamily="34" charset="0"/>
                <a:cs typeface="Calibri" pitchFamily="34" charset="0"/>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dirty="0" smtClean="0">
                <a:solidFill>
                  <a:schemeClr val="bg1"/>
                </a:solidFill>
                <a:latin typeface="Calibri" pitchFamily="34" charset="0"/>
                <a:cs typeface="Calibri" pitchFamily="34" charset="0"/>
              </a:rPr>
              <a:t>, else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cs typeface="Calibri" pitchFamily="34" charset="0"/>
              </a:rPr>
              <a:t>}</a:t>
            </a:r>
            <a:endParaRPr lang="en-US" sz="24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861774"/>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val="FF0000"/>
                </a:solidFill>
                <a:latin typeface="Calibri" pitchFamily="34" charset="0"/>
                <a:cs typeface="Calibri" pitchFamily="34" charset="0"/>
                <a:sym typeface="Symbol"/>
              </a:rPr>
              <a:t>b</a:t>
            </a:r>
            <a:r>
              <a:rPr lang="en-US" sz="2800" dirty="0" smtClean="0">
                <a:solidFill>
                  <a:schemeClr val="bg1"/>
                </a:solidFill>
                <a:latin typeface="Calibri" pitchFamily="34" charset="0"/>
                <a:cs typeface="Calibri" pitchFamily="34" charset="0"/>
                <a:sym typeface="Symbol"/>
              </a:rPr>
              <a:t>)) ≠ f(</a:t>
            </a:r>
            <a:r>
              <a:rPr lang="en-US" sz="2800" dirty="0" smtClean="0">
                <a:solidFill>
                  <a:srgbClr val="FF0000"/>
                </a:solidFill>
                <a:latin typeface="Calibri" pitchFamily="34" charset="0"/>
                <a:cs typeface="Calibri" pitchFamily="34" charset="0"/>
                <a:sym typeface="Symbol"/>
              </a:rPr>
              <a:t>3</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3312642813"/>
      </p:ext>
    </p:extLst>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218795"/>
          </a:xfrm>
        </p:spPr>
        <p:txBody>
          <a:bodyPr/>
          <a:lstStyle/>
          <a:p>
            <a:r>
              <a:rPr lang="en-US" sz="4400" dirty="0" smtClean="0"/>
              <a:t>Deciding Equality + </a:t>
            </a:r>
            <a:br>
              <a:rPr lang="en-US" sz="4400" dirty="0" smtClean="0"/>
            </a:br>
            <a:r>
              <a:rPr lang="en-US" sz="4400" dirty="0" smtClean="0"/>
              <a:t>(</a:t>
            </a:r>
            <a:r>
              <a:rPr lang="en-US" sz="4400" dirty="0" err="1" smtClean="0"/>
              <a:t>uninterpreted</a:t>
            </a:r>
            <a:r>
              <a:rPr lang="en-US" sz="4400" dirty="0" smtClean="0"/>
              <a:t>) Functions</a:t>
            </a:r>
            <a:endParaRPr lang="en-US" sz="4400"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3</a:t>
            </a:r>
            <a:r>
              <a:rPr lang="en-US" dirty="0" smtClean="0">
                <a:cs typeface="Calibri" pitchFamily="34" charset="0"/>
                <a:sym typeface="Symbol"/>
              </a:rPr>
              <a:t>  </a:t>
            </a:r>
            <a:r>
              <a:rPr lang="en-US" dirty="0" smtClean="0">
                <a:cs typeface="Calibri" pitchFamily="34" charset="0"/>
              </a:rPr>
              <a:t>f(</a:t>
            </a:r>
            <a:r>
              <a:rPr lang="en-US" dirty="0" smtClean="0">
                <a:solidFill>
                  <a:srgbClr val="FF0000"/>
                </a:solidFill>
                <a:cs typeface="Calibri" pitchFamily="34" charset="0"/>
              </a:rPr>
              <a:t>a</a:t>
            </a:r>
            <a:r>
              <a:rPr lang="en-US" dirty="0" smtClean="0">
                <a:cs typeface="Calibri" pitchFamily="34" charset="0"/>
              </a:rPr>
              <a:t>, </a:t>
            </a:r>
            <a:r>
              <a:rPr lang="en-US" dirty="0" smtClean="0">
                <a:solidFill>
                  <a:schemeClr val="accent4">
                    <a:lumMod val="50000"/>
                  </a:schemeClr>
                </a:solidFill>
                <a:cs typeface="Calibri" pitchFamily="34" charset="0"/>
                <a:sym typeface="Symbol"/>
              </a:rPr>
              <a:t>v</a:t>
            </a:r>
            <a:r>
              <a:rPr lang="en-US" baseline="-25000" dirty="0" smtClean="0">
                <a:solidFill>
                  <a:schemeClr val="accent4">
                    <a:lumMod val="50000"/>
                  </a:schemeClr>
                </a:solidFill>
                <a:cs typeface="Calibri" pitchFamily="34" charset="0"/>
                <a:sym typeface="Symbol"/>
              </a:rPr>
              <a:t>1</a:t>
            </a:r>
            <a:r>
              <a:rPr lang="en-US" dirty="0" smtClean="0">
                <a:cs typeface="Calibri" pitchFamily="34" charset="0"/>
              </a:rPr>
              <a:t>)</a:t>
            </a:r>
            <a:r>
              <a:rPr lang="en-US" dirty="0" smtClean="0">
                <a:cs typeface="Calibri" pitchFamily="34" charset="0"/>
                <a:sym typeface="Symbol"/>
              </a:rPr>
              <a:t> , </a:t>
            </a:r>
            <a:r>
              <a:rPr lang="en-US" dirty="0" smtClean="0">
                <a:solidFill>
                  <a:srgbClr val="0070C0"/>
                </a:solidFill>
                <a:cs typeface="Calibri" pitchFamily="34" charset="0"/>
                <a:sym typeface="Symbol"/>
              </a:rPr>
              <a:t>v</a:t>
            </a:r>
            <a:r>
              <a:rPr lang="en-US" baseline="-25000" dirty="0" smtClean="0">
                <a:solidFill>
                  <a:srgbClr val="0070C0"/>
                </a:solidFill>
                <a:cs typeface="Calibri" pitchFamily="34" charset="0"/>
                <a:sym typeface="Symbol"/>
              </a:rPr>
              <a:t>4</a:t>
            </a:r>
            <a:r>
              <a:rPr lang="en-US" dirty="0" smtClean="0">
                <a:cs typeface="Calibri" pitchFamily="34" charset="0"/>
                <a:sym typeface="Symbol"/>
              </a:rPr>
              <a:t>  </a:t>
            </a:r>
            <a:r>
              <a:rPr lang="en-US" dirty="0" smtClean="0">
                <a:cs typeface="Calibri" pitchFamily="34" charset="0"/>
              </a:rPr>
              <a:t>f(</a:t>
            </a:r>
            <a:r>
              <a:rPr lang="en-US" dirty="0" smtClean="0">
                <a:solidFill>
                  <a:srgbClr val="FF0000"/>
                </a:solidFill>
                <a:cs typeface="Calibri" pitchFamily="34" charset="0"/>
              </a:rPr>
              <a:t>b</a:t>
            </a:r>
            <a:r>
              <a:rPr lang="en-US" dirty="0" smtClean="0">
                <a:cs typeface="Calibri" pitchFamily="34" charset="0"/>
              </a:rPr>
              <a:t>, </a:t>
            </a:r>
            <a:r>
              <a:rPr lang="en-US" dirty="0" smtClean="0">
                <a:solidFill>
                  <a:schemeClr val="accent4">
                    <a:lumMod val="50000"/>
                  </a:schemeClr>
                </a:solidFill>
                <a:cs typeface="Calibri" pitchFamily="34" charset="0"/>
                <a:sym typeface="Symbol"/>
              </a:rPr>
              <a:t>v</a:t>
            </a:r>
            <a:r>
              <a:rPr lang="en-US" baseline="-25000" dirty="0" smtClean="0">
                <a:solidFill>
                  <a:schemeClr val="accent4">
                    <a:lumMod val="50000"/>
                  </a:schemeClr>
                </a:solidFill>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5185009"/>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val="FF0000"/>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rgbClr val="FF0000"/>
                </a:solidFill>
                <a:latin typeface="Calibri" pitchFamily="34" charset="0"/>
                <a:cs typeface="Calibri" pitchFamily="34" charset="0"/>
              </a:rPr>
              <a:t>a</a:t>
            </a:r>
            <a:r>
              <a:rPr lang="en-US" sz="2400" dirty="0" smtClean="0">
                <a:solidFill>
                  <a:schemeClr val="bg1"/>
                </a:solidFill>
                <a:latin typeface="Calibri" pitchFamily="34" charset="0"/>
                <a:cs typeface="Calibri" pitchFamily="34" charset="0"/>
              </a:rPr>
              <a:t>) = M(</a:t>
            </a:r>
            <a:r>
              <a:rPr lang="en-US" sz="2400" dirty="0" smtClean="0">
                <a:solidFill>
                  <a:srgbClr val="FF0000"/>
                </a:solidFill>
                <a:latin typeface="Calibri" pitchFamily="34" charset="0"/>
                <a:cs typeface="Calibri" pitchFamily="34" charset="0"/>
              </a:rPr>
              <a:t>b</a:t>
            </a:r>
            <a:r>
              <a:rPr lang="en-US" sz="2400" dirty="0" smtClean="0">
                <a:solidFill>
                  <a:schemeClr val="bg1"/>
                </a:solidFill>
                <a:latin typeface="Calibri" pitchFamily="34" charset="0"/>
                <a:cs typeface="Calibri" pitchFamily="34" charset="0"/>
              </a:rPr>
              <a:t>) = M(c) = M(s)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chemeClr val="accent4">
                    <a:lumMod val="50000"/>
                  </a:schemeClr>
                </a:solidFill>
                <a:latin typeface="Calibri" pitchFamily="34" charset="0"/>
                <a:cs typeface="Calibri" pitchFamily="34" charset="0"/>
              </a:rPr>
              <a:t>v</a:t>
            </a:r>
            <a:r>
              <a:rPr lang="en-US" sz="2400" baseline="-25000" dirty="0" smtClean="0">
                <a:solidFill>
                  <a:schemeClr val="accent4">
                    <a:lumMod val="50000"/>
                  </a:schemeClr>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a:t>
            </a:r>
            <a:r>
              <a:rPr lang="en-US" sz="2400" dirty="0" smtClean="0">
                <a:solidFill>
                  <a:schemeClr val="accent4">
                    <a:lumMod val="50000"/>
                  </a:schemeClr>
                </a:solidFill>
                <a:latin typeface="Calibri" pitchFamily="34" charset="0"/>
                <a:cs typeface="Calibri" pitchFamily="34" charset="0"/>
              </a:rPr>
              <a:t>v</a:t>
            </a:r>
            <a:r>
              <a:rPr lang="en-US" sz="2400" baseline="-25000" dirty="0" smtClean="0">
                <a:solidFill>
                  <a:schemeClr val="accent4">
                    <a:lumMod val="50000"/>
                  </a:schemeClr>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rgbClr val="0070C0"/>
                </a:solidFill>
                <a:latin typeface="Calibri" pitchFamily="34" charset="0"/>
                <a:cs typeface="Calibri" pitchFamily="34" charset="0"/>
              </a:rPr>
              <a:t>v</a:t>
            </a:r>
            <a:r>
              <a:rPr lang="en-US" sz="2400" baseline="-25000" dirty="0" smtClean="0">
                <a:solidFill>
                  <a:srgbClr val="0070C0"/>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a:t>
            </a:r>
            <a:r>
              <a:rPr lang="en-US" sz="2400" dirty="0" smtClean="0">
                <a:solidFill>
                  <a:srgbClr val="0070C0"/>
                </a:solidFill>
                <a:latin typeface="Calibri" pitchFamily="34" charset="0"/>
                <a:cs typeface="Calibri" pitchFamily="34" charset="0"/>
              </a:rPr>
              <a:t>v</a:t>
            </a:r>
            <a:r>
              <a:rPr lang="en-US" sz="2400" baseline="-25000" dirty="0" smtClean="0">
                <a:solidFill>
                  <a:srgbClr val="0070C0"/>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M(g)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2 </a:t>
            </a:r>
            <a:r>
              <a:rPr lang="en-US" sz="2400" dirty="0" smtClean="0">
                <a:solidFill>
                  <a:schemeClr val="bg1"/>
                </a:solidFill>
                <a:latin typeface="Calibri" pitchFamily="34" charset="0"/>
                <a:cs typeface="Calibri" pitchFamily="34" charset="0"/>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3</a:t>
            </a:r>
            <a:r>
              <a:rPr lang="en-US" sz="2400" dirty="0" smtClean="0">
                <a:solidFill>
                  <a:schemeClr val="bg1"/>
                </a:solidFill>
                <a:latin typeface="Calibri" pitchFamily="34" charset="0"/>
                <a:cs typeface="Calibri" pitchFamily="34" charset="0"/>
              </a:rPr>
              <a:t>, else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cs typeface="Calibri" pitchFamily="34" charset="0"/>
              </a:rPr>
              <a:t>}</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M(f) =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1</a:t>
            </a:r>
            <a:r>
              <a:rPr lang="en-US" sz="2400" b="1" dirty="0" smtClean="0">
                <a:solidFill>
                  <a:srgbClr val="FF0000"/>
                </a:solidFill>
                <a:latin typeface="Calibri" pitchFamily="34" charset="0"/>
                <a:sym typeface="Symbol"/>
              </a:rPr>
              <a:t> ,</a:t>
            </a:r>
            <a:r>
              <a:rPr lang="en-US" sz="2400" b="1" baseline="-25000" dirty="0" smtClean="0">
                <a:solidFill>
                  <a:srgbClr val="FF0000"/>
                </a:solidFill>
                <a:latin typeface="Calibri" pitchFamily="34" charset="0"/>
                <a:sym typeface="Symbol"/>
              </a:rPr>
              <a:t>3</a:t>
            </a:r>
            <a:r>
              <a:rPr lang="en-US" sz="2400" dirty="0" smtClean="0">
                <a:solidFill>
                  <a:schemeClr val="bg1"/>
                </a:solidFill>
                <a:latin typeface="Calibri" pitchFamily="34" charset="0"/>
                <a:cs typeface="Calibri" pitchFamily="34" charset="0"/>
              </a:rPr>
              <a:t>)</a:t>
            </a:r>
            <a:r>
              <a:rPr lang="en-US" sz="2400" b="1" baseline="-25000" dirty="0" smtClean="0">
                <a:solidFill>
                  <a:srgbClr val="FF0000"/>
                </a:solidFill>
                <a:latin typeface="Calibri" pitchFamily="34" charset="0"/>
                <a:sym typeface="Symbol"/>
              </a:rPr>
              <a:t> </a:t>
            </a:r>
            <a:r>
              <a:rPr lang="en-US" sz="2400" dirty="0" smtClean="0">
                <a:solidFill>
                  <a:schemeClr val="bg1"/>
                </a:solidFill>
                <a:latin typeface="Calibri" pitchFamily="34" charset="0"/>
                <a:cs typeface="Calibri" pitchFamily="34" charset="0"/>
              </a:rPr>
              <a:t>→</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cs typeface="Calibri" pitchFamily="34" charset="0"/>
              </a:rPr>
              <a:t>, else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cs typeface="Calibri" pitchFamily="34" charset="0"/>
              </a:rPr>
              <a:t>}</a:t>
            </a:r>
          </a:p>
          <a:p>
            <a:pPr marL="384954" indent="-384954" algn="ctr">
              <a:lnSpc>
                <a:spcPct val="90000"/>
              </a:lnSpc>
              <a:spcBef>
                <a:spcPct val="20000"/>
              </a:spcBef>
              <a:buSzPct val="90000"/>
              <a:defRPr/>
            </a:pPr>
            <a:endParaRPr lang="en-US" sz="24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val="FF0000"/>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val="FF0000"/>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val="FF0000"/>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val="FF0000"/>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val="FF0000"/>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218795"/>
          </a:xfrm>
        </p:spPr>
        <p:txBody>
          <a:bodyPr/>
          <a:lstStyle/>
          <a:p>
            <a:r>
              <a:rPr lang="en-US" sz="4400" dirty="0" smtClean="0"/>
              <a:t>Deciding Equality + </a:t>
            </a:r>
            <a:br>
              <a:rPr lang="en-US" sz="4400" dirty="0" smtClean="0"/>
            </a:br>
            <a:r>
              <a:rPr lang="en-US" sz="4400" dirty="0" smtClean="0"/>
              <a:t>(</a:t>
            </a:r>
            <a:r>
              <a:rPr lang="en-US" sz="4400" dirty="0" err="1" smtClean="0"/>
              <a:t>uninterpreted</a:t>
            </a:r>
            <a:r>
              <a:rPr lang="en-US" sz="4400" dirty="0" smtClean="0"/>
              <a:t>) Functions</a:t>
            </a:r>
            <a:endParaRPr lang="en-US" sz="4400" dirty="0"/>
          </a:p>
        </p:txBody>
      </p:sp>
      <p:sp>
        <p:nvSpPr>
          <p:cNvPr id="3" name="Content Placeholder 2"/>
          <p:cNvSpPr>
            <a:spLocks noGrp="1"/>
          </p:cNvSpPr>
          <p:nvPr>
            <p:ph idx="1"/>
          </p:nvPr>
        </p:nvSpPr>
        <p:spPr>
          <a:xfrm>
            <a:off x="363072" y="2587578"/>
            <a:ext cx="8382000" cy="2210862"/>
          </a:xfrm>
        </p:spPr>
        <p:txBody>
          <a:bodyPr/>
          <a:lstStyle/>
          <a:p>
            <a:pPr algn="ctr">
              <a:buNone/>
            </a:pPr>
            <a:r>
              <a:rPr lang="en-US" dirty="0" smtClean="0">
                <a:solidFill>
                  <a:srgbClr val="FF0000"/>
                </a:solidFill>
              </a:rPr>
              <a:t>What about predicates?</a:t>
            </a:r>
          </a:p>
        </p:txBody>
      </p:sp>
      <p:sp>
        <p:nvSpPr>
          <p:cNvPr id="4" name="Content Placeholder 2"/>
          <p:cNvSpPr txBox="1">
            <a:spLocks/>
          </p:cNvSpPr>
          <p:nvPr/>
        </p:nvSpPr>
        <p:spPr>
          <a:xfrm>
            <a:off x="363072" y="3693009"/>
            <a:ext cx="8382000" cy="38779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chemeClr val="bg1"/>
                </a:solidFill>
                <a:latin typeface="Calibri" pitchFamily="34" charset="0"/>
              </a:rPr>
              <a:t>p(a, b),   </a:t>
            </a:r>
            <a:r>
              <a:rPr lang="en-US" sz="2800" dirty="0" smtClean="0">
                <a:solidFill>
                  <a:schemeClr val="bg1"/>
                </a:solidFill>
                <a:latin typeface="Calibri" pitchFamily="34" charset="0"/>
                <a:sym typeface="Symbol"/>
              </a:rPr>
              <a:t>p(c, b)</a:t>
            </a:r>
            <a:endPar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218795"/>
          </a:xfrm>
        </p:spPr>
        <p:txBody>
          <a:bodyPr/>
          <a:lstStyle/>
          <a:p>
            <a:r>
              <a:rPr lang="en-US" sz="4400" dirty="0" smtClean="0"/>
              <a:t>Deciding Equality + </a:t>
            </a:r>
            <a:br>
              <a:rPr lang="en-US" sz="4400" dirty="0" smtClean="0"/>
            </a:br>
            <a:r>
              <a:rPr lang="en-US" sz="4400" dirty="0" smtClean="0"/>
              <a:t>(</a:t>
            </a:r>
            <a:r>
              <a:rPr lang="en-US" sz="4400" dirty="0" err="1" smtClean="0"/>
              <a:t>uninterpreted</a:t>
            </a:r>
            <a:r>
              <a:rPr lang="en-US" sz="4400" dirty="0" smtClean="0"/>
              <a:t>) Functions</a:t>
            </a:r>
            <a:endParaRPr lang="en-US" sz="4400" dirty="0"/>
          </a:p>
        </p:txBody>
      </p:sp>
      <p:sp>
        <p:nvSpPr>
          <p:cNvPr id="3" name="Content Placeholder 2"/>
          <p:cNvSpPr>
            <a:spLocks noGrp="1"/>
          </p:cNvSpPr>
          <p:nvPr>
            <p:ph idx="1"/>
          </p:nvPr>
        </p:nvSpPr>
        <p:spPr>
          <a:xfrm>
            <a:off x="363072" y="1840603"/>
            <a:ext cx="8382000" cy="2210862"/>
          </a:xfrm>
        </p:spPr>
        <p:txBody>
          <a:bodyPr/>
          <a:lstStyle/>
          <a:p>
            <a:pPr algn="ctr">
              <a:buNone/>
            </a:pPr>
            <a:r>
              <a:rPr lang="en-US" dirty="0" smtClean="0">
                <a:solidFill>
                  <a:srgbClr val="FF0000"/>
                </a:solidFill>
              </a:rPr>
              <a:t>What about predicates?</a:t>
            </a:r>
          </a:p>
        </p:txBody>
      </p:sp>
      <p:sp>
        <p:nvSpPr>
          <p:cNvPr id="4" name="Content Placeholder 2"/>
          <p:cNvSpPr txBox="1">
            <a:spLocks/>
          </p:cNvSpPr>
          <p:nvPr/>
        </p:nvSpPr>
        <p:spPr>
          <a:xfrm>
            <a:off x="363072" y="2946034"/>
            <a:ext cx="8382000" cy="38779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chemeClr val="bg1"/>
                </a:solidFill>
                <a:latin typeface="Calibri" pitchFamily="34" charset="0"/>
              </a:rPr>
              <a:t>p(a, b),   </a:t>
            </a:r>
            <a:r>
              <a:rPr lang="en-US" sz="2800" dirty="0" smtClean="0">
                <a:solidFill>
                  <a:schemeClr val="bg1"/>
                </a:solidFill>
                <a:latin typeface="Calibri" pitchFamily="34" charset="0"/>
                <a:sym typeface="Symbol"/>
              </a:rPr>
              <a:t>p(c, b)</a:t>
            </a:r>
            <a:endPar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5" name="Down Arrow 4"/>
          <p:cNvSpPr/>
          <p:nvPr/>
        </p:nvSpPr>
        <p:spPr bwMode="auto">
          <a:xfrm>
            <a:off x="4231341" y="3541047"/>
            <a:ext cx="484632" cy="63649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2"/>
          <p:cNvSpPr txBox="1">
            <a:spLocks/>
          </p:cNvSpPr>
          <p:nvPr/>
        </p:nvSpPr>
        <p:spPr>
          <a:xfrm>
            <a:off x="416857" y="4299744"/>
            <a:ext cx="8382000" cy="387798"/>
          </a:xfrm>
          <a:prstGeom prst="rect">
            <a:avLst/>
          </a:prstGeom>
        </p:spPr>
        <p:txBody>
          <a:bodyPr vert="horz" lIns="0" tIns="0" rIns="0" bIns="0" rtlCol="0">
            <a:spAutoFit/>
          </a:bodyPr>
          <a:lstStyle/>
          <a:p>
            <a:pPr marL="384954" lvl="0" indent="-384954" algn="ctr">
              <a:lnSpc>
                <a:spcPct val="90000"/>
              </a:lnSpc>
              <a:spcBef>
                <a:spcPct val="20000"/>
              </a:spcBef>
              <a:buSzPct val="90000"/>
            </a:pPr>
            <a:r>
              <a:rPr lang="en-US" sz="2800" dirty="0" err="1" smtClean="0">
                <a:solidFill>
                  <a:srgbClr val="FF0000"/>
                </a:solidFill>
                <a:latin typeface="Calibri" pitchFamily="34" charset="0"/>
              </a:rPr>
              <a:t>f</a:t>
            </a:r>
            <a:r>
              <a:rPr lang="en-US" sz="2800" baseline="-25000" dirty="0" err="1" smtClean="0">
                <a:solidFill>
                  <a:srgbClr val="FF0000"/>
                </a:solidFill>
                <a:latin typeface="Calibri" pitchFamily="34" charset="0"/>
              </a:rPr>
              <a:t>p</a:t>
            </a:r>
            <a:r>
              <a:rPr lang="en-US" sz="2800" dirty="0" smtClean="0">
                <a:solidFill>
                  <a:schemeClr val="bg1"/>
                </a:solidFill>
                <a:latin typeface="Calibri" pitchFamily="34" charset="0"/>
              </a:rPr>
              <a:t>(a, b) = </a:t>
            </a:r>
            <a:r>
              <a:rPr lang="en-US" sz="2800" dirty="0" smtClean="0">
                <a:solidFill>
                  <a:srgbClr val="FF0000"/>
                </a:solidFill>
                <a:latin typeface="Calibri" pitchFamily="34" charset="0"/>
              </a:rPr>
              <a:t>T</a:t>
            </a:r>
            <a:r>
              <a:rPr lang="en-US" sz="2800" dirty="0" smtClean="0">
                <a:solidFill>
                  <a:schemeClr val="bg1"/>
                </a:solidFill>
                <a:latin typeface="Calibri" pitchFamily="34" charset="0"/>
              </a:rPr>
              <a:t>,    </a:t>
            </a:r>
            <a:r>
              <a:rPr lang="en-US" sz="2800" dirty="0" err="1" smtClean="0">
                <a:solidFill>
                  <a:srgbClr val="FF0000"/>
                </a:solidFill>
                <a:latin typeface="Calibri" pitchFamily="34" charset="0"/>
              </a:rPr>
              <a:t>f</a:t>
            </a:r>
            <a:r>
              <a:rPr lang="en-US" sz="2800" baseline="-25000" dirty="0" err="1" smtClean="0">
                <a:solidFill>
                  <a:srgbClr val="FF0000"/>
                </a:solidFill>
                <a:latin typeface="Calibri" pitchFamily="34" charset="0"/>
              </a:rPr>
              <a:t>p</a:t>
            </a:r>
            <a:r>
              <a:rPr lang="en-US" sz="2800" baseline="-25000" dirty="0" smtClean="0">
                <a:solidFill>
                  <a:srgbClr val="FF0000"/>
                </a:solidFill>
                <a:latin typeface="Calibri" pitchFamily="34" charset="0"/>
              </a:rPr>
              <a:t> </a:t>
            </a:r>
            <a:r>
              <a:rPr lang="en-US" sz="2800" dirty="0" smtClean="0">
                <a:solidFill>
                  <a:schemeClr val="bg1"/>
                </a:solidFill>
                <a:latin typeface="Calibri" pitchFamily="34" charset="0"/>
                <a:sym typeface="Symbol"/>
              </a:rPr>
              <a:t>(c, b) ≠ </a:t>
            </a:r>
            <a:r>
              <a:rPr lang="en-US" sz="2800" dirty="0" smtClean="0">
                <a:solidFill>
                  <a:srgbClr val="FF0000"/>
                </a:solidFill>
                <a:latin typeface="Calibri" pitchFamily="34" charset="0"/>
              </a:rPr>
              <a:t>T</a:t>
            </a:r>
            <a:endPar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218795"/>
          </a:xfrm>
        </p:spPr>
        <p:txBody>
          <a:bodyPr/>
          <a:lstStyle/>
          <a:p>
            <a:r>
              <a:rPr lang="en-US" sz="4400" dirty="0" smtClean="0"/>
              <a:t>Deciding Equality + </a:t>
            </a:r>
            <a:br>
              <a:rPr lang="en-US" sz="4400" dirty="0" smtClean="0"/>
            </a:br>
            <a:r>
              <a:rPr lang="en-US" sz="4400" dirty="0" smtClean="0"/>
              <a:t>(</a:t>
            </a:r>
            <a:r>
              <a:rPr lang="en-US" sz="4400" dirty="0" err="1" smtClean="0"/>
              <a:t>uninterpreted</a:t>
            </a:r>
            <a:r>
              <a:rPr lang="en-US" sz="4400" dirty="0" smtClean="0"/>
              <a:t>) Functions</a:t>
            </a:r>
            <a:endParaRPr lang="en-US" sz="4400" dirty="0"/>
          </a:p>
        </p:txBody>
      </p:sp>
      <p:sp>
        <p:nvSpPr>
          <p:cNvPr id="3" name="Content Placeholder 2"/>
          <p:cNvSpPr>
            <a:spLocks noGrp="1"/>
          </p:cNvSpPr>
          <p:nvPr>
            <p:ph idx="1"/>
          </p:nvPr>
        </p:nvSpPr>
        <p:spPr>
          <a:xfrm>
            <a:off x="432516" y="2430306"/>
            <a:ext cx="8382000" cy="2210862"/>
          </a:xfrm>
        </p:spPr>
        <p:txBody>
          <a:bodyPr/>
          <a:lstStyle/>
          <a:p>
            <a:pPr algn="ctr">
              <a:buNone/>
            </a:pPr>
            <a:r>
              <a:rPr lang="en-US" dirty="0" smtClean="0"/>
              <a:t>It is possible to implement our procedure in</a:t>
            </a:r>
          </a:p>
          <a:p>
            <a:pPr algn="ctr">
              <a:buNone/>
            </a:pPr>
            <a:r>
              <a:rPr lang="en-US" dirty="0" smtClean="0"/>
              <a:t>O(n log n)</a:t>
            </a:r>
            <a:endParaRPr lang="en-US" dirty="0"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563270" y="1599226"/>
            <a:ext cx="7958939" cy="1077218"/>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Many verification/analysis problems require: </a:t>
            </a:r>
            <a:r>
              <a:rPr lang="en-US" sz="3200" dirty="0" smtClean="0">
                <a:solidFill>
                  <a:srgbClr val="FF0000"/>
                </a:solidFill>
                <a:latin typeface="Calibri" pitchFamily="34" charset="0"/>
                <a:cs typeface="Calibri" pitchFamily="34" charset="0"/>
                <a:sym typeface="Symbol"/>
              </a:rPr>
              <a:t>case-analysis</a:t>
            </a:r>
            <a:endParaRPr lang="en-US" sz="3200" dirty="0">
              <a:solidFill>
                <a:srgbClr val="FF0000"/>
              </a:solidFill>
              <a:latin typeface="Calibri" pitchFamily="34" charset="0"/>
              <a:cs typeface="Calibri" pitchFamily="34" charset="0"/>
            </a:endParaRPr>
          </a:p>
        </p:txBody>
      </p:sp>
      <p:sp>
        <p:nvSpPr>
          <p:cNvPr id="5" name="Rectangle 4"/>
          <p:cNvSpPr/>
          <p:nvPr/>
        </p:nvSpPr>
        <p:spPr>
          <a:xfrm>
            <a:off x="2654856" y="2709544"/>
            <a:ext cx="3834704" cy="424732"/>
          </a:xfrm>
          <a:prstGeom prst="rect">
            <a:avLst/>
          </a:prstGeom>
        </p:spPr>
        <p:txBody>
          <a:bodyPr wrap="non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y &lt; 1) </a:t>
            </a:r>
            <a:endParaRPr lang="en-US" sz="2400" dirty="0" smtClean="0">
              <a:solidFill>
                <a:schemeClr val="bg1"/>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563270" y="1599226"/>
            <a:ext cx="7958939" cy="1077218"/>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Many verification/analysis problems require: </a:t>
            </a:r>
            <a:r>
              <a:rPr lang="en-US" sz="3200" dirty="0" smtClean="0">
                <a:solidFill>
                  <a:srgbClr val="FF0000"/>
                </a:solidFill>
                <a:latin typeface="Calibri" pitchFamily="34" charset="0"/>
                <a:cs typeface="Calibri" pitchFamily="34" charset="0"/>
                <a:sym typeface="Symbol"/>
              </a:rPr>
              <a:t>case-analysis</a:t>
            </a:r>
            <a:endParaRPr lang="en-US" sz="3200" dirty="0">
              <a:solidFill>
                <a:srgbClr val="FF0000"/>
              </a:solidFill>
              <a:latin typeface="Calibri" pitchFamily="34" charset="0"/>
              <a:cs typeface="Calibri" pitchFamily="34" charset="0"/>
            </a:endParaRPr>
          </a:p>
        </p:txBody>
      </p:sp>
      <p:sp>
        <p:nvSpPr>
          <p:cNvPr id="5" name="Rectangle 4"/>
          <p:cNvSpPr/>
          <p:nvPr/>
        </p:nvSpPr>
        <p:spPr>
          <a:xfrm>
            <a:off x="2654856" y="2709544"/>
            <a:ext cx="3834704" cy="424732"/>
          </a:xfrm>
          <a:prstGeom prst="rect">
            <a:avLst/>
          </a:prstGeom>
        </p:spPr>
        <p:txBody>
          <a:bodyPr wrap="non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y &lt; 1) </a:t>
            </a:r>
            <a:endParaRPr lang="en-US" sz="2400" dirty="0" smtClean="0">
              <a:solidFill>
                <a:schemeClr val="bg1"/>
              </a:solidFill>
              <a:latin typeface="Calibri" pitchFamily="34" charset="0"/>
            </a:endParaRPr>
          </a:p>
        </p:txBody>
      </p:sp>
      <p:sp>
        <p:nvSpPr>
          <p:cNvPr id="6" name="Rectangle 5"/>
          <p:cNvSpPr/>
          <p:nvPr/>
        </p:nvSpPr>
        <p:spPr>
          <a:xfrm>
            <a:off x="627888" y="3521905"/>
            <a:ext cx="7958939" cy="584775"/>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Naïve Solution: Convert to DNF</a:t>
            </a:r>
            <a:endParaRPr lang="en-US" sz="3200" dirty="0">
              <a:solidFill>
                <a:srgbClr val="FF0000"/>
              </a:solidFill>
              <a:latin typeface="Calibri" pitchFamily="34" charset="0"/>
              <a:cs typeface="Calibri" pitchFamily="34" charset="0"/>
            </a:endParaRPr>
          </a:p>
        </p:txBody>
      </p:sp>
      <p:sp>
        <p:nvSpPr>
          <p:cNvPr id="7" name="Rectangle 6"/>
          <p:cNvSpPr/>
          <p:nvPr/>
        </p:nvSpPr>
        <p:spPr>
          <a:xfrm>
            <a:off x="402336" y="4105528"/>
            <a:ext cx="8390534" cy="424732"/>
          </a:xfrm>
          <a:prstGeom prst="rect">
            <a:avLst/>
          </a:prstGeom>
        </p:spPr>
        <p:txBody>
          <a:bodyPr wrap="squar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&lt; 1) </a:t>
            </a:r>
            <a:endParaRPr lang="en-US" sz="2400" dirty="0" smtClean="0">
              <a:solidFill>
                <a:schemeClr val="bg1"/>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563270" y="1599226"/>
            <a:ext cx="7958939" cy="1077218"/>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Many verification/analysis problems require: </a:t>
            </a:r>
            <a:r>
              <a:rPr lang="en-US" sz="3200" dirty="0" smtClean="0">
                <a:solidFill>
                  <a:srgbClr val="FF0000"/>
                </a:solidFill>
                <a:latin typeface="Calibri" pitchFamily="34" charset="0"/>
                <a:cs typeface="Calibri" pitchFamily="34" charset="0"/>
                <a:sym typeface="Symbol"/>
              </a:rPr>
              <a:t>case-analysis</a:t>
            </a:r>
            <a:endParaRPr lang="en-US" sz="3200" dirty="0">
              <a:solidFill>
                <a:srgbClr val="FF0000"/>
              </a:solidFill>
              <a:latin typeface="Calibri" pitchFamily="34" charset="0"/>
              <a:cs typeface="Calibri" pitchFamily="34" charset="0"/>
            </a:endParaRPr>
          </a:p>
        </p:txBody>
      </p:sp>
      <p:sp>
        <p:nvSpPr>
          <p:cNvPr id="5" name="Rectangle 4"/>
          <p:cNvSpPr/>
          <p:nvPr/>
        </p:nvSpPr>
        <p:spPr>
          <a:xfrm>
            <a:off x="2654856" y="2709544"/>
            <a:ext cx="3834704" cy="424732"/>
          </a:xfrm>
          <a:prstGeom prst="rect">
            <a:avLst/>
          </a:prstGeom>
        </p:spPr>
        <p:txBody>
          <a:bodyPr wrap="non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y &lt; 1) </a:t>
            </a:r>
            <a:endParaRPr lang="en-US" sz="2400" dirty="0" smtClean="0">
              <a:solidFill>
                <a:schemeClr val="bg1"/>
              </a:solidFill>
              <a:latin typeface="Calibri" pitchFamily="34" charset="0"/>
            </a:endParaRPr>
          </a:p>
        </p:txBody>
      </p:sp>
      <p:sp>
        <p:nvSpPr>
          <p:cNvPr id="6" name="Rectangle 5"/>
          <p:cNvSpPr/>
          <p:nvPr/>
        </p:nvSpPr>
        <p:spPr>
          <a:xfrm>
            <a:off x="627888" y="3521905"/>
            <a:ext cx="7958939" cy="584775"/>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Naïve Solution: Convert to DNF</a:t>
            </a:r>
            <a:endParaRPr lang="en-US" sz="3200" dirty="0">
              <a:solidFill>
                <a:srgbClr val="FF0000"/>
              </a:solidFill>
              <a:latin typeface="Calibri" pitchFamily="34" charset="0"/>
              <a:cs typeface="Calibri" pitchFamily="34" charset="0"/>
            </a:endParaRPr>
          </a:p>
        </p:txBody>
      </p:sp>
      <p:sp>
        <p:nvSpPr>
          <p:cNvPr id="7" name="Rectangle 6"/>
          <p:cNvSpPr/>
          <p:nvPr/>
        </p:nvSpPr>
        <p:spPr>
          <a:xfrm>
            <a:off x="402336" y="4105528"/>
            <a:ext cx="8390534" cy="424732"/>
          </a:xfrm>
          <a:prstGeom prst="rect">
            <a:avLst/>
          </a:prstGeom>
        </p:spPr>
        <p:txBody>
          <a:bodyPr wrap="squar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&lt; 1) </a:t>
            </a:r>
            <a:endParaRPr lang="en-US" sz="2400" dirty="0" smtClean="0">
              <a:solidFill>
                <a:schemeClr val="bg1"/>
              </a:solidFill>
              <a:latin typeface="Calibri" pitchFamily="34" charset="0"/>
            </a:endParaRPr>
          </a:p>
        </p:txBody>
      </p:sp>
      <p:sp>
        <p:nvSpPr>
          <p:cNvPr id="8" name="Rectangular Callout 7"/>
          <p:cNvSpPr/>
          <p:nvPr/>
        </p:nvSpPr>
        <p:spPr bwMode="auto">
          <a:xfrm>
            <a:off x="4513477" y="4886554"/>
            <a:ext cx="3503982" cy="1250899"/>
          </a:xfrm>
          <a:prstGeom prst="wedgeRectCallout">
            <a:avLst>
              <a:gd name="adj1" fmla="val -33800"/>
              <a:gd name="adj2" fmla="val -8348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2"/>
                </a:solidFill>
                <a:latin typeface="Calibri" pitchFamily="34" charset="0"/>
              </a:rPr>
              <a:t>Too</a:t>
            </a:r>
            <a:r>
              <a:rPr kumimoji="0" lang="en-US" sz="2400" b="0" i="0" u="none" strike="noStrike" cap="none" normalizeH="0" dirty="0" smtClean="0">
                <a:solidFill>
                  <a:schemeClr val="bg2"/>
                </a:solidFill>
                <a:latin typeface="Calibri" pitchFamily="34" charset="0"/>
              </a:rPr>
              <a:t> Inefficient!</a:t>
            </a:r>
          </a:p>
          <a:p>
            <a:pPr marL="0" marR="0" indent="0" algn="ctr" defTabSz="1096963" rtl="0" eaLnBrk="1" fontAlgn="base" latinLnBrk="0" hangingPunct="1">
              <a:lnSpc>
                <a:spcPct val="100000"/>
              </a:lnSpc>
              <a:spcBef>
                <a:spcPct val="0"/>
              </a:spcBef>
              <a:spcAft>
                <a:spcPct val="0"/>
              </a:spcAft>
              <a:buClrTx/>
              <a:buSzTx/>
              <a:buFontTx/>
              <a:buNone/>
              <a:tabLst/>
            </a:pPr>
            <a:r>
              <a:rPr lang="en-US" sz="2400" baseline="0" dirty="0" smtClean="0">
                <a:solidFill>
                  <a:schemeClr val="bg2"/>
                </a:solidFill>
                <a:latin typeface="Calibri" pitchFamily="34" charset="0"/>
              </a:rPr>
              <a:t>(exponential blowup)</a:t>
            </a:r>
            <a:endParaRPr kumimoji="0" lang="en-US" sz="2400" b="0" i="0" u="none" strike="noStrike" cap="none" normalizeH="0" baseline="0" dirty="0" smtClean="0">
              <a:solidFill>
                <a:schemeClr val="bg2"/>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64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sz="4800" smtClean="0">
                <a:latin typeface="Calibri" pitchFamily="34" charset="0"/>
                <a:sym typeface="Symbol"/>
              </a:rPr>
              <a:t>SMT : Basic Architecture</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3407397" y="4088701"/>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lang="en-US" sz="3100" dirty="0" smtClean="0">
                <a:solidFill>
                  <a:schemeClr val="bg1"/>
                </a:solidFill>
                <a:latin typeface="Calibri" pitchFamily="34" charset="0"/>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lang="en-US" sz="3100" dirty="0" smtClean="0">
                <a:solidFill>
                  <a:schemeClr val="bg1"/>
                </a:solidFill>
                <a:latin typeface="Calibri" pitchFamily="34" charset="0"/>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dirty="0" smtClean="0">
                <a:ln>
                  <a:noFill/>
                </a:ln>
                <a:solidFill>
                  <a:schemeClr val="bg1"/>
                </a:solidFill>
                <a:effectLst/>
                <a:uLnTx/>
                <a:uFillTx/>
                <a:latin typeface="Calibri" pitchFamily="34" charset="0"/>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dirty="0" smtClean="0">
                <a:ln>
                  <a:noFill/>
                </a:ln>
                <a:solidFill>
                  <a:schemeClr val="bg1"/>
                </a:solidFill>
                <a:effectLst/>
                <a:uLnTx/>
                <a:uFillTx/>
                <a:latin typeface="Calibri" pitchFamily="34" charset="0"/>
                <a:ea typeface="+mn-ea"/>
                <a:cs typeface="+mn-cs"/>
                <a:sym typeface="Symbol"/>
              </a:rPr>
              <a:t>…</a:t>
            </a:r>
            <a:endParaRPr kumimoji="0" lang="en-US" sz="3300" b="0"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6" name="Rectangular Callout 5"/>
          <p:cNvSpPr/>
          <p:nvPr/>
        </p:nvSpPr>
        <p:spPr bwMode="auto">
          <a:xfrm>
            <a:off x="302341"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Case Analysis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lgn="ctr">
              <a:buNone/>
            </a:pPr>
            <a:r>
              <a:rPr lang="en-US" sz="3200" dirty="0" smtClean="0">
                <a:latin typeface="Calibri" pitchFamily="34" charset="0"/>
                <a:sym typeface="Symbol"/>
              </a:rPr>
              <a:t>M | F</a:t>
            </a:r>
          </a:p>
          <a:p>
            <a:pPr algn="ctr">
              <a:buNone/>
            </a:pPr>
            <a:endParaRPr lang="en-US" sz="2800" dirty="0" smtClean="0">
              <a:latin typeface="Calibri" pitchFamily="34" charset="0"/>
              <a:sym typeface="Symbol"/>
            </a:endParaRPr>
          </a:p>
        </p:txBody>
      </p:sp>
      <p:sp>
        <p:nvSpPr>
          <p:cNvPr id="5" name="Rounded Rectangular Callout 4"/>
          <p:cNvSpPr/>
          <p:nvPr/>
        </p:nvSpPr>
        <p:spPr bwMode="auto">
          <a:xfrm>
            <a:off x="1625600" y="2357120"/>
            <a:ext cx="2479040" cy="843280"/>
          </a:xfrm>
          <a:prstGeom prst="wedgeRoundRectCallout">
            <a:avLst>
              <a:gd name="adj1" fmla="val 49411"/>
              <a:gd name="adj2" fmla="val -90227"/>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P</a:t>
            </a:r>
            <a:r>
              <a:rPr kumimoji="0" lang="en-US" sz="2800" b="0" i="0" u="none" strike="noStrike" cap="none" normalizeH="0" baseline="0" dirty="0" smtClean="0">
                <a:solidFill>
                  <a:schemeClr val="bg1"/>
                </a:solidFill>
                <a:latin typeface="Segoe" pitchFamily="34" charset="0"/>
              </a:rPr>
              <a:t>artial model</a:t>
            </a:r>
          </a:p>
        </p:txBody>
      </p:sp>
      <p:sp>
        <p:nvSpPr>
          <p:cNvPr id="6" name="Rounded Rectangular Callout 5"/>
          <p:cNvSpPr/>
          <p:nvPr/>
        </p:nvSpPr>
        <p:spPr bwMode="auto">
          <a:xfrm>
            <a:off x="4856480" y="2570480"/>
            <a:ext cx="3037840" cy="843280"/>
          </a:xfrm>
          <a:prstGeom prst="wedgeRoundRectCallout">
            <a:avLst>
              <a:gd name="adj1" fmla="val -46491"/>
              <a:gd name="adj2" fmla="val -120347"/>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Set of clauses</a:t>
            </a:r>
            <a:endParaRPr kumimoji="0" lang="en-US" sz="2800" b="0" i="0" u="none" strike="noStrike" cap="none" normalizeH="0" baseline="0" dirty="0" smtClean="0">
              <a:solidFill>
                <a:schemeClr val="bg1"/>
              </a:solidFill>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buNone/>
            </a:pPr>
            <a:r>
              <a:rPr lang="en-US" sz="3100" dirty="0" smtClean="0">
                <a:solidFill>
                  <a:srgbClr val="FF0000"/>
                </a:solidFill>
                <a:latin typeface="Calibri" pitchFamily="34" charset="0"/>
                <a:sym typeface="Symbol"/>
              </a:rPr>
              <a:t>Guessing</a:t>
            </a:r>
          </a:p>
        </p:txBody>
      </p:sp>
      <p:sp>
        <p:nvSpPr>
          <p:cNvPr id="5" name="Rectangle 4"/>
          <p:cNvSpPr/>
          <p:nvPr/>
        </p:nvSpPr>
        <p:spPr>
          <a:xfrm>
            <a:off x="0" y="3764747"/>
            <a:ext cx="4094480" cy="523220"/>
          </a:xfrm>
          <a:prstGeom prst="rect">
            <a:avLst/>
          </a:prstGeom>
        </p:spPr>
        <p:txBody>
          <a:bodyPr wrap="square">
            <a:spAutoFit/>
          </a:bodyPr>
          <a:lstStyle/>
          <a:p>
            <a:pPr lvl="1">
              <a:buNone/>
            </a:pPr>
            <a:r>
              <a:rPr lang="en-US" sz="2800" dirty="0" smtClean="0">
                <a:solidFill>
                  <a:schemeClr val="bg1"/>
                </a:solidFill>
                <a:latin typeface="Calibri" pitchFamily="34" charset="0"/>
                <a:sym typeface="Symbol"/>
              </a:rPr>
              <a:t> p, </a:t>
            </a:r>
            <a:r>
              <a:rPr lang="en-US" sz="2800" dirty="0" smtClean="0">
                <a:solidFill>
                  <a:srgbClr val="FF0000"/>
                </a:solidFill>
                <a:latin typeface="Calibri" pitchFamily="34" charset="0"/>
                <a:sym typeface="Symbol"/>
              </a:rPr>
              <a:t>q </a:t>
            </a:r>
            <a:r>
              <a:rPr lang="en-US" sz="2800" dirty="0" smtClean="0">
                <a:solidFill>
                  <a:schemeClr val="bg1"/>
                </a:solidFill>
                <a:latin typeface="Calibri" pitchFamily="34" charset="0"/>
                <a:sym typeface="Symbol"/>
              </a:rPr>
              <a:t>| p  q, q  r</a:t>
            </a:r>
          </a:p>
        </p:txBody>
      </p:sp>
      <p:sp>
        <p:nvSpPr>
          <p:cNvPr id="7" name="Down Arrow 6"/>
          <p:cNvSpPr/>
          <p:nvPr/>
        </p:nvSpPr>
        <p:spPr bwMode="auto">
          <a:xfrm>
            <a:off x="2082800" y="2763520"/>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ectangle 7"/>
          <p:cNvSpPr/>
          <p:nvPr/>
        </p:nvSpPr>
        <p:spPr>
          <a:xfrm>
            <a:off x="539322" y="2181870"/>
            <a:ext cx="3289683" cy="954107"/>
          </a:xfrm>
          <a:prstGeom prst="rect">
            <a:avLst/>
          </a:prstGeom>
        </p:spPr>
        <p:txBody>
          <a:bodyPr wrap="none">
            <a:spAutoFit/>
          </a:bodyPr>
          <a:lstStyle/>
          <a:p>
            <a:pPr lvl="1"/>
            <a:r>
              <a:rPr lang="en-US" sz="2800" dirty="0" smtClean="0">
                <a:solidFill>
                  <a:schemeClr val="bg1"/>
                </a:solidFill>
                <a:latin typeface="Calibri" pitchFamily="34" charset="0"/>
                <a:sym typeface="Symbol"/>
              </a:rPr>
              <a:t> p  |  p  q, q  r</a:t>
            </a:r>
          </a:p>
          <a:p>
            <a:pPr lvl="1">
              <a:buNone/>
            </a:pPr>
            <a:endParaRPr lang="en-US" sz="2800" dirty="0" smtClean="0">
              <a:solidFill>
                <a:schemeClr val="bg1"/>
              </a:solidFill>
              <a:latin typeface="Calibri" pitchFamily="34" charset="0"/>
              <a:sym typeface="Symbo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2283702"/>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a:t>
            </a:r>
            <a:r>
              <a:rPr lang="en-US" sz="2800" dirty="0" smtClean="0">
                <a:solidFill>
                  <a:srgbClr val="FF0000"/>
                </a:solidFill>
                <a:latin typeface="Calibri" pitchFamily="34" charset="0"/>
                <a:cs typeface="Calibri" pitchFamily="34" charset="0"/>
                <a:sym typeface="Symbol"/>
              </a:rPr>
              <a:t>read(write(a,b,3), b)</a:t>
            </a:r>
            <a:r>
              <a:rPr lang="en-US" sz="2800" dirty="0" smtClean="0">
                <a:solidFill>
                  <a:schemeClr val="bg1"/>
                </a:solidFill>
                <a:latin typeface="Calibri" pitchFamily="34" charset="0"/>
                <a:cs typeface="Calibri" pitchFamily="34" charset="0"/>
                <a:sym typeface="Symbol"/>
              </a:rPr>
              <a:t>)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Applying array theory axiom</a:t>
            </a: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forall</a:t>
            </a: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read(write(</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i) = v</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4161732592"/>
      </p:ext>
    </p:extLst>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buNone/>
            </a:pPr>
            <a:r>
              <a:rPr lang="en-US" sz="3100" dirty="0" smtClean="0">
                <a:solidFill>
                  <a:srgbClr val="FF0000"/>
                </a:solidFill>
                <a:latin typeface="Calibri" pitchFamily="34" charset="0"/>
                <a:sym typeface="Symbol"/>
              </a:rPr>
              <a:t>Deducing</a:t>
            </a:r>
          </a:p>
        </p:txBody>
      </p:sp>
      <p:sp>
        <p:nvSpPr>
          <p:cNvPr id="5" name="Rectangle 4"/>
          <p:cNvSpPr/>
          <p:nvPr/>
        </p:nvSpPr>
        <p:spPr>
          <a:xfrm>
            <a:off x="335280" y="3734267"/>
            <a:ext cx="4094480" cy="523220"/>
          </a:xfrm>
          <a:prstGeom prst="rect">
            <a:avLst/>
          </a:prstGeom>
        </p:spPr>
        <p:txBody>
          <a:bodyPr wrap="square">
            <a:spAutoFit/>
          </a:bodyPr>
          <a:lstStyle/>
          <a:p>
            <a:pPr lvl="1">
              <a:buNone/>
            </a:pPr>
            <a:r>
              <a:rPr lang="en-US" sz="2800" dirty="0" smtClean="0">
                <a:solidFill>
                  <a:schemeClr val="bg1"/>
                </a:solidFill>
                <a:latin typeface="Calibri" pitchFamily="34" charset="0"/>
                <a:sym typeface="Symbol"/>
              </a:rPr>
              <a:t> p, </a:t>
            </a:r>
            <a:r>
              <a:rPr lang="en-US" sz="2800" dirty="0" smtClean="0">
                <a:solidFill>
                  <a:srgbClr val="FF0000"/>
                </a:solidFill>
                <a:latin typeface="Calibri" pitchFamily="34" charset="0"/>
                <a:sym typeface="Symbol"/>
              </a:rPr>
              <a:t>s</a:t>
            </a:r>
            <a:r>
              <a:rPr lang="en-US" sz="2800" dirty="0" smtClean="0">
                <a:solidFill>
                  <a:schemeClr val="bg1"/>
                </a:solidFill>
                <a:latin typeface="Calibri" pitchFamily="34" charset="0"/>
                <a:sym typeface="Symbol"/>
              </a:rPr>
              <a:t>| p  q, p  s</a:t>
            </a:r>
          </a:p>
        </p:txBody>
      </p:sp>
      <p:sp>
        <p:nvSpPr>
          <p:cNvPr id="7" name="Down Arrow 6"/>
          <p:cNvSpPr/>
          <p:nvPr/>
        </p:nvSpPr>
        <p:spPr bwMode="auto">
          <a:xfrm>
            <a:off x="2082800" y="2763520"/>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ectangle 7"/>
          <p:cNvSpPr/>
          <p:nvPr/>
        </p:nvSpPr>
        <p:spPr>
          <a:xfrm>
            <a:off x="539322" y="2181870"/>
            <a:ext cx="3289683" cy="954107"/>
          </a:xfrm>
          <a:prstGeom prst="rect">
            <a:avLst/>
          </a:prstGeom>
        </p:spPr>
        <p:txBody>
          <a:bodyPr wrap="none">
            <a:spAutoFit/>
          </a:bodyPr>
          <a:lstStyle/>
          <a:p>
            <a:pPr lvl="1"/>
            <a:r>
              <a:rPr lang="en-US" sz="2800" dirty="0" smtClean="0">
                <a:solidFill>
                  <a:schemeClr val="bg1"/>
                </a:solidFill>
                <a:latin typeface="Calibri" pitchFamily="34" charset="0"/>
                <a:sym typeface="Symbol"/>
              </a:rPr>
              <a:t> </a:t>
            </a:r>
            <a:r>
              <a:rPr lang="en-US" sz="2800" dirty="0" smtClean="0">
                <a:solidFill>
                  <a:srgbClr val="FF0000"/>
                </a:solidFill>
                <a:latin typeface="Calibri" pitchFamily="34" charset="0"/>
                <a:sym typeface="Symbol"/>
              </a:rPr>
              <a:t>p </a:t>
            </a:r>
            <a:r>
              <a:rPr lang="en-US" sz="2800" dirty="0" smtClean="0">
                <a:solidFill>
                  <a:schemeClr val="bg1"/>
                </a:solidFill>
                <a:latin typeface="Calibri" pitchFamily="34" charset="0"/>
                <a:sym typeface="Symbol"/>
              </a:rPr>
              <a:t> |  p  q, </a:t>
            </a:r>
            <a:r>
              <a:rPr lang="en-US" sz="2800" dirty="0" smtClean="0">
                <a:solidFill>
                  <a:srgbClr val="FF0000"/>
                </a:solidFill>
                <a:latin typeface="Calibri" pitchFamily="34" charset="0"/>
                <a:sym typeface="Symbol"/>
              </a:rPr>
              <a:t>p</a:t>
            </a:r>
            <a:r>
              <a:rPr lang="en-US" sz="2800" dirty="0" smtClean="0">
                <a:solidFill>
                  <a:schemeClr val="bg1"/>
                </a:solidFill>
                <a:latin typeface="Calibri" pitchFamily="34" charset="0"/>
                <a:sym typeface="Symbol"/>
              </a:rPr>
              <a:t>  s</a:t>
            </a:r>
          </a:p>
          <a:p>
            <a:pPr lvl="1">
              <a:buNone/>
            </a:pPr>
            <a:endParaRPr lang="en-US" sz="2800" dirty="0" smtClean="0">
              <a:solidFill>
                <a:schemeClr val="bg1"/>
              </a:solidFill>
              <a:latin typeface="Calibri" pitchFamily="34" charset="0"/>
              <a:sym typeface="Symbo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buNone/>
            </a:pPr>
            <a:r>
              <a:rPr lang="en-US" sz="3100" dirty="0" smtClean="0">
                <a:solidFill>
                  <a:srgbClr val="FF0000"/>
                </a:solidFill>
                <a:latin typeface="Calibri" pitchFamily="34" charset="0"/>
                <a:sym typeface="Symbol"/>
              </a:rPr>
              <a:t>Backtracking</a:t>
            </a:r>
          </a:p>
        </p:txBody>
      </p:sp>
      <p:sp>
        <p:nvSpPr>
          <p:cNvPr id="5" name="Rectangle 4"/>
          <p:cNvSpPr/>
          <p:nvPr/>
        </p:nvSpPr>
        <p:spPr>
          <a:xfrm>
            <a:off x="934719" y="3785067"/>
            <a:ext cx="4823529" cy="523220"/>
          </a:xfrm>
          <a:prstGeom prst="rect">
            <a:avLst/>
          </a:prstGeom>
        </p:spPr>
        <p:txBody>
          <a:bodyPr wrap="square">
            <a:spAutoFit/>
          </a:bodyPr>
          <a:lstStyle/>
          <a:p>
            <a:pPr lvl="1">
              <a:buNone/>
            </a:pPr>
            <a:r>
              <a:rPr lang="en-US" sz="2800" dirty="0" smtClean="0">
                <a:solidFill>
                  <a:schemeClr val="bg1"/>
                </a:solidFill>
                <a:latin typeface="Calibri" pitchFamily="34" charset="0"/>
                <a:sym typeface="Symbol"/>
              </a:rPr>
              <a:t> p, </a:t>
            </a:r>
            <a:r>
              <a:rPr lang="en-US" sz="2800" dirty="0" smtClean="0">
                <a:solidFill>
                  <a:srgbClr val="FF0000"/>
                </a:solidFill>
                <a:latin typeface="Calibri" pitchFamily="34" charset="0"/>
                <a:sym typeface="Symbol"/>
              </a:rPr>
              <a:t>s</a:t>
            </a:r>
            <a:r>
              <a:rPr lang="en-US" sz="2800" dirty="0" smtClean="0">
                <a:solidFill>
                  <a:schemeClr val="bg1"/>
                </a:solidFill>
                <a:latin typeface="Calibri" pitchFamily="34" charset="0"/>
                <a:sym typeface="Symbol"/>
              </a:rPr>
              <a:t>| p  q, s  q, </a:t>
            </a:r>
            <a:r>
              <a:rPr lang="en-US" sz="2800" dirty="0" smtClean="0">
                <a:solidFill>
                  <a:srgbClr val="FF0000"/>
                </a:solidFill>
                <a:latin typeface="Calibri" pitchFamily="34" charset="0"/>
                <a:sym typeface="Symbol"/>
              </a:rPr>
              <a:t>p q</a:t>
            </a:r>
            <a:endParaRPr lang="en-US" sz="2800" dirty="0" smtClean="0">
              <a:solidFill>
                <a:schemeClr val="bg1"/>
              </a:solidFill>
              <a:latin typeface="Calibri" pitchFamily="34" charset="0"/>
              <a:sym typeface="Symbol"/>
            </a:endParaRPr>
          </a:p>
        </p:txBody>
      </p:sp>
      <p:sp>
        <p:nvSpPr>
          <p:cNvPr id="7" name="Down Arrow 6"/>
          <p:cNvSpPr/>
          <p:nvPr/>
        </p:nvSpPr>
        <p:spPr bwMode="auto">
          <a:xfrm>
            <a:off x="2082800" y="2763520"/>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ectangle 7"/>
          <p:cNvSpPr/>
          <p:nvPr/>
        </p:nvSpPr>
        <p:spPr>
          <a:xfrm>
            <a:off x="539322" y="2181870"/>
            <a:ext cx="5440528" cy="954107"/>
          </a:xfrm>
          <a:prstGeom prst="rect">
            <a:avLst/>
          </a:prstGeom>
        </p:spPr>
        <p:txBody>
          <a:bodyPr wrap="none">
            <a:spAutoFit/>
          </a:bodyPr>
          <a:lstStyle/>
          <a:p>
            <a:pPr lvl="1"/>
            <a:r>
              <a:rPr lang="en-US" sz="2800" dirty="0" smtClean="0">
                <a:solidFill>
                  <a:schemeClr val="bg1"/>
                </a:solidFill>
                <a:latin typeface="Calibri" pitchFamily="34" charset="0"/>
                <a:sym typeface="Symbol"/>
              </a:rPr>
              <a:t> </a:t>
            </a:r>
            <a:r>
              <a:rPr lang="en-US" sz="2800" dirty="0" smtClean="0">
                <a:solidFill>
                  <a:srgbClr val="FF0000"/>
                </a:solidFill>
                <a:latin typeface="Calibri" pitchFamily="34" charset="0"/>
                <a:sym typeface="Symbol"/>
              </a:rPr>
              <a:t>p</a:t>
            </a:r>
            <a:r>
              <a:rPr lang="en-US" sz="2800" dirty="0" smtClean="0">
                <a:solidFill>
                  <a:schemeClr val="bg1"/>
                </a:solidFill>
                <a:latin typeface="Calibri" pitchFamily="34" charset="0"/>
                <a:sym typeface="Symbol"/>
              </a:rPr>
              <a:t>, s,</a:t>
            </a:r>
            <a:r>
              <a:rPr lang="en-US" sz="2800" dirty="0" smtClean="0">
                <a:solidFill>
                  <a:srgbClr val="FF0000"/>
                </a:solidFill>
                <a:latin typeface="Calibri" pitchFamily="34" charset="0"/>
                <a:sym typeface="Symbol"/>
              </a:rPr>
              <a:t>  q </a:t>
            </a:r>
            <a:r>
              <a:rPr lang="en-US" sz="2800" dirty="0" smtClean="0">
                <a:solidFill>
                  <a:schemeClr val="bg1"/>
                </a:solidFill>
                <a:latin typeface="Calibri" pitchFamily="34" charset="0"/>
                <a:sym typeface="Symbol"/>
              </a:rPr>
              <a:t> |  p  q, s  q, </a:t>
            </a:r>
            <a:r>
              <a:rPr lang="en-US" sz="2800" dirty="0" smtClean="0">
                <a:solidFill>
                  <a:srgbClr val="FF0000"/>
                </a:solidFill>
                <a:latin typeface="Calibri" pitchFamily="34" charset="0"/>
                <a:sym typeface="Symbol"/>
              </a:rPr>
              <a:t>p q</a:t>
            </a:r>
          </a:p>
          <a:p>
            <a:pPr lvl="1">
              <a:buNone/>
            </a:pPr>
            <a:endParaRPr lang="en-US" sz="2800" dirty="0" smtClean="0">
              <a:solidFill>
                <a:schemeClr val="bg1"/>
              </a:solidFill>
              <a:latin typeface="Calibri" pitchFamily="34" charset="0"/>
              <a:sym typeface="Symbo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sym typeface="Symbol"/>
              </a:rPr>
              <a:t>Modern </a:t>
            </a:r>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r>
              <a:rPr lang="en-US" sz="3100" dirty="0" smtClean="0">
                <a:latin typeface="Calibri" pitchFamily="34" charset="0"/>
                <a:sym typeface="Symbol"/>
              </a:rPr>
              <a:t>Efficien</a:t>
            </a:r>
            <a:r>
              <a:rPr lang="en-US" sz="3100" dirty="0" smtClean="0">
                <a:sym typeface="Symbol"/>
              </a:rPr>
              <a:t>t indexing (two-watch literal)</a:t>
            </a:r>
          </a:p>
          <a:p>
            <a:r>
              <a:rPr lang="en-US" sz="3100" dirty="0" smtClean="0">
                <a:latin typeface="Calibri" pitchFamily="34" charset="0"/>
                <a:sym typeface="Symbol"/>
              </a:rPr>
              <a:t>Non-chronological backtracking (</a:t>
            </a:r>
            <a:r>
              <a:rPr lang="en-US" sz="3100" dirty="0" err="1" smtClean="0">
                <a:latin typeface="Calibri" pitchFamily="34" charset="0"/>
                <a:sym typeface="Symbol"/>
              </a:rPr>
              <a:t>backjumping</a:t>
            </a:r>
            <a:r>
              <a:rPr lang="en-US" sz="3100" dirty="0" smtClean="0">
                <a:latin typeface="Calibri" pitchFamily="34" charset="0"/>
                <a:sym typeface="Symbol"/>
              </a:rPr>
              <a:t>)</a:t>
            </a:r>
          </a:p>
          <a:p>
            <a:r>
              <a:rPr lang="en-US" sz="3100" dirty="0" smtClean="0">
                <a:sym typeface="Symbol"/>
              </a:rPr>
              <a:t>L</a:t>
            </a:r>
            <a:r>
              <a:rPr lang="en-US" sz="3100" dirty="0" smtClean="0">
                <a:latin typeface="Calibri" pitchFamily="34" charset="0"/>
                <a:sym typeface="Symbol"/>
              </a:rPr>
              <a:t>emma learning</a:t>
            </a:r>
          </a:p>
          <a:p>
            <a:pPr marL="0" indent="0">
              <a:buNone/>
            </a:pPr>
            <a:endParaRPr lang="en-US" sz="3100" dirty="0">
              <a:sym typeface="Symbol"/>
            </a:endParaRPr>
          </a:p>
        </p:txBody>
      </p:sp>
    </p:spTree>
    <p:extLst/>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5" y="2389892"/>
            <a:ext cx="4044440"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extLst/>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3</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3</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1</a:t>
            </a:r>
            <a:r>
              <a:rPr kumimoji="0" lang="en-US" sz="2400" i="0" u="none" strike="noStrike" kern="1200" cap="none" spc="0" normalizeH="0" noProof="0" dirty="0" smtClean="0">
                <a:ln>
                  <a:noFill/>
                </a:ln>
                <a:solidFill>
                  <a:srgbClr val="0070C0"/>
                </a:solidFill>
                <a:effectLst/>
                <a:uLnTx/>
                <a:uFillTx/>
                <a:latin typeface="Calibri" pitchFamily="34" charset="0"/>
                <a:ea typeface="+mn-ea"/>
                <a:cs typeface="+mn-cs"/>
                <a:sym typeface="Symbol"/>
              </a:rPr>
              <a:t>,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2</a:t>
            </a:r>
            <a:r>
              <a:rPr kumimoji="0" lang="en-US" sz="2400" i="0" u="none" strike="noStrike" kern="1200" cap="none" spc="0" normalizeH="0" noProof="0" dirty="0" smtClean="0">
                <a:ln>
                  <a:noFill/>
                </a:ln>
                <a:solidFill>
                  <a:srgbClr val="0070C0"/>
                </a:solidFill>
                <a:effectLst/>
                <a:uLnTx/>
                <a:uFillTx/>
                <a:latin typeface="Calibri" pitchFamily="34" charset="0"/>
                <a:ea typeface="+mn-ea"/>
                <a:cs typeface="+mn-cs"/>
                <a:sym typeface="Symbol"/>
              </a:rPr>
              <a:t>,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3</a:t>
            </a:r>
            <a:r>
              <a:rPr kumimoji="0" lang="en-US" sz="2400" i="0" u="none" strike="noStrike" kern="1200" cap="none" spc="0" normalizeH="0" noProof="0" dirty="0" smtClean="0">
                <a:ln>
                  <a:noFill/>
                </a:ln>
                <a:solidFill>
                  <a:srgbClr val="0070C0"/>
                </a:solidFill>
                <a:effectLst/>
                <a:uLnTx/>
                <a:uFillTx/>
                <a:latin typeface="Calibri" pitchFamily="34" charset="0"/>
                <a:ea typeface="+mn-ea"/>
                <a:cs typeface="+mn-cs"/>
                <a:sym typeface="Symbol"/>
              </a:rPr>
              <a:t>,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endParaRPr kumimoji="0" lang="en-US" sz="2400" i="0" u="none" strike="noStrike" kern="1200" cap="none" spc="0" normalizeH="0" noProof="0" dirty="0" smtClean="0">
              <a:ln>
                <a:noFill/>
              </a:ln>
              <a:solidFill>
                <a:srgbClr val="0070C0"/>
              </a:solidFill>
              <a:effectLst/>
              <a:uLnTx/>
              <a:uFillTx/>
              <a:latin typeface="Calibri" pitchFamily="34" charset="0"/>
              <a:ea typeface="+mn-ea"/>
              <a:cs typeface="+mn-cs"/>
              <a:sym typeface="Symbol"/>
            </a:endParaRPr>
          </a:p>
        </p:txBody>
      </p:sp>
    </p:spTree>
    <p:extLst/>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5" y="2389892"/>
            <a:ext cx="4103434"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 </a:t>
            </a:r>
            <a:r>
              <a:rPr lang="en-US" sz="2400" dirty="0" smtClean="0">
                <a:solidFill>
                  <a:srgbClr val="FF0000"/>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 p</a:t>
            </a:r>
            <a:r>
              <a:rPr lang="en-US" sz="2400" baseline="-25000" dirty="0" smtClean="0">
                <a:solidFill>
                  <a:srgbClr val="FF0000"/>
                </a:solidFill>
                <a:latin typeface="Calibri" pitchFamily="34" charset="0"/>
                <a:sym typeface="Symbol"/>
              </a:rPr>
              <a:t>2 </a:t>
            </a:r>
            <a:r>
              <a:rPr lang="en-US" sz="2400" dirty="0" smtClean="0">
                <a:solidFill>
                  <a:srgbClr val="FF0000"/>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3 </a:t>
            </a:r>
            <a:r>
              <a:rPr lang="en-US" sz="2400" dirty="0" smtClean="0">
                <a:solidFill>
                  <a:srgbClr val="FF0000"/>
                </a:solidFill>
                <a:latin typeface="Calibri" pitchFamily="34" charset="0"/>
                <a:sym typeface="Symbol"/>
              </a:rPr>
              <a:t> (y</a:t>
            </a:r>
            <a:r>
              <a:rPr lang="en-US" sz="2400" dirty="0" smtClean="0">
                <a:solidFill>
                  <a:srgbClr val="FF0000"/>
                </a:solidFill>
                <a:latin typeface="Calibri" pitchFamily="34" charset="0"/>
              </a:rPr>
              <a:t> </a:t>
            </a:r>
            <a:r>
              <a:rPr lang="en-US" sz="2400" dirty="0" smtClean="0">
                <a:solidFill>
                  <a:srgbClr val="FF0000"/>
                </a:solidFill>
                <a:latin typeface="Calibri" pitchFamily="34" charset="0"/>
                <a:sym typeface="Symbol"/>
              </a:rPr>
              <a:t>&gt; 2), p</a:t>
            </a:r>
            <a:r>
              <a:rPr lang="en-US" sz="2400" baseline="-25000" dirty="0" smtClean="0">
                <a:solidFill>
                  <a:srgbClr val="FF0000"/>
                </a:solidFill>
                <a:latin typeface="Calibri" pitchFamily="34" charset="0"/>
                <a:sym typeface="Symbol"/>
              </a:rPr>
              <a:t>4 </a:t>
            </a:r>
            <a:r>
              <a:rPr lang="en-US" sz="2400" dirty="0" smtClean="0">
                <a:solidFill>
                  <a:srgbClr val="FF0000"/>
                </a:solidFill>
                <a:latin typeface="Calibri" pitchFamily="34" charset="0"/>
                <a:sym typeface="Symbol"/>
              </a:rPr>
              <a:t> (y</a:t>
            </a:r>
            <a:r>
              <a:rPr lang="en-US" sz="2400" dirty="0" smtClean="0">
                <a:solidFill>
                  <a:srgbClr val="FF0000"/>
                </a:solidFill>
                <a:latin typeface="Calibri" pitchFamily="34" charset="0"/>
              </a:rPr>
              <a:t> &lt; 1</a:t>
            </a:r>
            <a:r>
              <a:rPr lang="en-US" sz="2400" dirty="0" smtClean="0">
                <a:solidFill>
                  <a:srgbClr val="FF0000"/>
                </a:solidFill>
                <a:latin typeface="Calibri" pitchFamily="34" charset="0"/>
                <a:sym typeface="Symbol"/>
              </a:rPr>
              <a:t>)</a:t>
            </a:r>
            <a:endPar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3</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endPar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9" y="4411948"/>
            <a:ext cx="198438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0070C0"/>
                </a:solidFill>
                <a:latin typeface="Calibri" pitchFamily="34" charset="0"/>
              </a:rPr>
              <a:t>x </a:t>
            </a:r>
            <a:r>
              <a:rPr lang="en-US" sz="2400" dirty="0" smtClean="0">
                <a:solidFill>
                  <a:srgbClr val="0070C0"/>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rgbClr val="0070C0"/>
                </a:solidFill>
                <a:latin typeface="Calibri" pitchFamily="34" charset="0"/>
                <a:sym typeface="Symbol"/>
              </a:rPr>
              <a:t>(y</a:t>
            </a:r>
            <a:r>
              <a:rPr lang="en-US" sz="2400" dirty="0" smtClean="0">
                <a:solidFill>
                  <a:srgbClr val="0070C0"/>
                </a:solidFill>
                <a:latin typeface="Calibri" pitchFamily="34" charset="0"/>
              </a:rPr>
              <a:t> </a:t>
            </a:r>
            <a:r>
              <a:rPr lang="en-US" sz="2400" dirty="0" smtClean="0">
                <a:solidFill>
                  <a:srgbClr val="0070C0"/>
                </a:solidFill>
                <a:latin typeface="Calibri" pitchFamily="34" charset="0"/>
                <a:sym typeface="Symbol"/>
              </a:rPr>
              <a:t>&gt; 2), y</a:t>
            </a:r>
            <a:r>
              <a:rPr lang="en-US" sz="2400" dirty="0" smtClean="0">
                <a:solidFill>
                  <a:srgbClr val="0070C0"/>
                </a:solidFill>
                <a:latin typeface="Calibri" pitchFamily="34" charset="0"/>
              </a:rPr>
              <a:t> &lt; 1</a:t>
            </a:r>
            <a:endParaRPr kumimoji="0" lang="en-US" sz="2400" i="0" u="none" strike="noStrike" kern="1200" cap="none" spc="0" normalizeH="0" baseline="0" noProof="0" dirty="0" smtClean="0">
              <a:ln>
                <a:noFill/>
              </a:ln>
              <a:solidFill>
                <a:srgbClr val="0070C0"/>
              </a:solidFill>
              <a:effectLst/>
              <a:uLnTx/>
              <a:uFillTx/>
              <a:latin typeface="Calibri" pitchFamily="34" charset="0"/>
              <a:ea typeface="+mn-ea"/>
              <a:cs typeface="+mn-cs"/>
            </a:endParaRPr>
          </a:p>
        </p:txBody>
      </p:sp>
    </p:spTree>
    <p:extLst/>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5" y="2389892"/>
            <a:ext cx="4037066"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9" y="4411948"/>
            <a:ext cx="198438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(y</a:t>
            </a:r>
            <a:r>
              <a:rPr lang="en-US" sz="2400" dirty="0" smtClean="0">
                <a:solidFill>
                  <a:srgbClr val="FF0000"/>
                </a:solidFill>
                <a:latin typeface="Calibri" pitchFamily="34" charset="0"/>
              </a:rPr>
              <a:t> </a:t>
            </a:r>
            <a:r>
              <a:rPr lang="en-US" sz="2400" dirty="0" smtClean="0">
                <a:solidFill>
                  <a:srgbClr val="FF0000"/>
                </a:solidFill>
                <a:latin typeface="Calibri" pitchFamily="34" charset="0"/>
                <a:sym typeface="Symbol"/>
              </a:rPr>
              <a:t>&gt; 2), y</a:t>
            </a:r>
            <a:r>
              <a:rPr lang="en-US" sz="2400" dirty="0" smtClean="0">
                <a:solidFill>
                  <a:srgbClr val="FF0000"/>
                </a:solidFill>
                <a:latin typeface="Calibri" pitchFamily="34" charset="0"/>
              </a:rPr>
              <a:t> &lt; 1</a:t>
            </a:r>
            <a:endPar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5549305"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2492471" y="5803213"/>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rgbClr val="0070C0"/>
                </a:solidFill>
                <a:latin typeface="Calibri" pitchFamily="34" charset="0"/>
              </a:rPr>
              <a:t>x </a:t>
            </a:r>
            <a:r>
              <a:rPr lang="en-US" sz="2400" dirty="0" smtClean="0">
                <a:solidFill>
                  <a:srgbClr val="0070C0"/>
                </a:solidFill>
                <a:latin typeface="Calibri" pitchFamily="34" charset="0"/>
                <a:sym typeface="Symbol"/>
              </a:rPr>
              <a:t> 0, y = x + 1, y</a:t>
            </a:r>
            <a:r>
              <a:rPr lang="en-US" sz="2400" dirty="0" smtClean="0">
                <a:solidFill>
                  <a:srgbClr val="0070C0"/>
                </a:solidFill>
                <a:latin typeface="Calibri" pitchFamily="34" charset="0"/>
              </a:rPr>
              <a:t> &lt; 1</a:t>
            </a:r>
            <a:endParaRPr kumimoji="0" lang="en-US" sz="2400" i="0" u="none" strike="noStrike" kern="1200" cap="none" spc="0" normalizeH="0" baseline="0" noProof="0" dirty="0" smtClean="0">
              <a:ln>
                <a:noFill/>
              </a:ln>
              <a:solidFill>
                <a:srgbClr val="0070C0"/>
              </a:solidFill>
              <a:effectLst/>
              <a:uLnTx/>
              <a:uFillTx/>
              <a:latin typeface="Calibri" pitchFamily="34" charset="0"/>
              <a:ea typeface="+mn-ea"/>
              <a:cs typeface="+mn-cs"/>
            </a:endParaRPr>
          </a:p>
        </p:txBody>
      </p:sp>
    </p:spTree>
    <p:extLst/>
  </p:cSld>
  <p:clrMapOvr>
    <a:masterClrMapping/>
  </p:clrMapOvr>
  <p:transition>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9" y="4411948"/>
            <a:ext cx="198438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y</a:t>
            </a:r>
            <a:r>
              <a:rPr lang="en-US" sz="2400" dirty="0" smtClean="0">
                <a:solidFill>
                  <a:schemeClr val="bg1"/>
                </a:solidFill>
                <a:latin typeface="Calibri" pitchFamily="34" charset="0"/>
              </a:rPr>
              <a:t> &lt; 1</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5549305"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2492471" y="5803213"/>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 y = x + 1, y</a:t>
            </a:r>
            <a:r>
              <a:rPr lang="en-US" sz="2400" dirty="0" smtClean="0">
                <a:solidFill>
                  <a:srgbClr val="FF0000"/>
                </a:solidFill>
                <a:latin typeface="Calibri" pitchFamily="34" charset="0"/>
              </a:rPr>
              <a:t> &lt; 1</a:t>
            </a:r>
            <a:endPar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22" name="Left Arrow 21"/>
          <p:cNvSpPr/>
          <p:nvPr/>
        </p:nvSpPr>
        <p:spPr bwMode="auto">
          <a:xfrm>
            <a:off x="1988568"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Content Placeholder 2"/>
          <p:cNvSpPr txBox="1">
            <a:spLocks/>
          </p:cNvSpPr>
          <p:nvPr/>
        </p:nvSpPr>
        <p:spPr>
          <a:xfrm>
            <a:off x="100774" y="5803213"/>
            <a:ext cx="2497393" cy="155119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rPr>
              <a:t>New Lemma</a:t>
            </a:r>
          </a:p>
          <a:p>
            <a:pPr marL="384954" indent="-384954">
              <a:lnSpc>
                <a:spcPct val="90000"/>
              </a:lnSpc>
              <a:spcBef>
                <a:spcPct val="20000"/>
              </a:spcBef>
              <a:buSzPct val="90000"/>
            </a:pP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1</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2</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endParaRPr lang="en-US" sz="2400" dirty="0" smtClean="0">
              <a:solidFill>
                <a:srgbClr val="0070C0"/>
              </a:solidFill>
              <a:latin typeface="Calibri" pitchFamily="34" charset="0"/>
              <a:sym typeface="Symbol"/>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p:txBody>
      </p:sp>
    </p:spTree>
    <p:extLst/>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9" name="Rounded Rectangle 18"/>
          <p:cNvSpPr/>
          <p:nvPr/>
        </p:nvSpPr>
        <p:spPr bwMode="auto">
          <a:xfrm>
            <a:off x="6552195" y="2271964"/>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5987841" y="2521974"/>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3495361" y="2388961"/>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 y = x + 1, y</a:t>
            </a:r>
            <a:r>
              <a:rPr lang="en-US" sz="2400" dirty="0" smtClean="0">
                <a:solidFill>
                  <a:srgbClr val="FF0000"/>
                </a:solidFill>
                <a:latin typeface="Calibri" pitchFamily="34" charset="0"/>
              </a:rPr>
              <a:t> &lt; 1</a:t>
            </a:r>
            <a:endPar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22" name="Left Arrow 21"/>
          <p:cNvSpPr/>
          <p:nvPr/>
        </p:nvSpPr>
        <p:spPr bwMode="auto">
          <a:xfrm>
            <a:off x="2991458" y="2512141"/>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Content Placeholder 2"/>
          <p:cNvSpPr txBox="1">
            <a:spLocks/>
          </p:cNvSpPr>
          <p:nvPr/>
        </p:nvSpPr>
        <p:spPr>
          <a:xfrm>
            <a:off x="1103664" y="2388961"/>
            <a:ext cx="2497393" cy="155119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rPr>
              <a:t>New Lemma</a:t>
            </a:r>
          </a:p>
          <a:p>
            <a:pPr marL="384954" indent="-384954">
              <a:lnSpc>
                <a:spcPct val="90000"/>
              </a:lnSpc>
              <a:spcBef>
                <a:spcPct val="20000"/>
              </a:spcBef>
              <a:buSzPct val="90000"/>
            </a:pP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1</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2</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endParaRPr lang="en-US" sz="2400" dirty="0" smtClean="0">
              <a:solidFill>
                <a:srgbClr val="0070C0"/>
              </a:solidFill>
              <a:latin typeface="Calibri" pitchFamily="34" charset="0"/>
              <a:sym typeface="Symbol"/>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p:txBody>
      </p:sp>
      <p:sp>
        <p:nvSpPr>
          <p:cNvPr id="25" name="Rectangular Callout 24"/>
          <p:cNvSpPr/>
          <p:nvPr/>
        </p:nvSpPr>
        <p:spPr bwMode="auto">
          <a:xfrm>
            <a:off x="2168013" y="3554361"/>
            <a:ext cx="2521974" cy="1260987"/>
          </a:xfrm>
          <a:prstGeom prst="wedgeRectCallout">
            <a:avLst>
              <a:gd name="adj1" fmla="val -42827"/>
              <a:gd name="adj2" fmla="val -7870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Calibri" pitchFamily="34" charset="0"/>
              </a:rPr>
              <a:t>AKA</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Calibri" pitchFamily="34" charset="0"/>
              </a:rPr>
              <a:t>Theory conflict</a:t>
            </a:r>
          </a:p>
        </p:txBody>
      </p:sp>
    </p:spTree>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809726"/>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a:t>
            </a:r>
            <a:r>
              <a:rPr lang="en-US" sz="2800" dirty="0" smtClean="0">
                <a:solidFill>
                  <a:srgbClr val="FF0000"/>
                </a:solidFill>
                <a:latin typeface="Calibri" pitchFamily="34" charset="0"/>
                <a:cs typeface="Calibri" pitchFamily="34" charset="0"/>
                <a:sym typeface="Symbol"/>
              </a:rPr>
              <a:t>f(3)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b="1" dirty="0" smtClean="0">
                <a:solidFill>
                  <a:srgbClr val="FF0000"/>
                </a:solidFill>
                <a:latin typeface="Calibri" pitchFamily="34" charset="0"/>
                <a:cs typeface="Calibri" pitchFamily="34" charset="0"/>
                <a:sym typeface="Symbol"/>
              </a:rPr>
              <a:t>Inconsistent/</a:t>
            </a:r>
            <a:r>
              <a:rPr lang="en-US" sz="2800" b="1" dirty="0" err="1" smtClean="0">
                <a:solidFill>
                  <a:srgbClr val="FF0000"/>
                </a:solidFill>
                <a:latin typeface="Calibri" pitchFamily="34" charset="0"/>
                <a:cs typeface="Calibri" pitchFamily="34" charset="0"/>
                <a:sym typeface="Symbol"/>
              </a:rPr>
              <a:t>Unsatisfiable</a:t>
            </a:r>
            <a:endParaRPr lang="en-US" sz="2800" b="1" dirty="0" smtClean="0">
              <a:solidFill>
                <a:srgbClr val="FF0000"/>
              </a:solidFill>
              <a:latin typeface="Calibri" pitchFamily="34" charset="0"/>
              <a:cs typeface="Calibri" pitchFamily="34" charset="0"/>
              <a:sym typeface="Symbol"/>
            </a:endParaRP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extLst>
      <p:ext uri="{BB962C8B-B14F-4D97-AF65-F5344CB8AC3E}">
        <p14:creationId xmlns:p14="http://schemas.microsoft.com/office/powerpoint/2010/main" val="733545206"/>
      </p:ext>
    </p:extLst>
  </p:cSld>
  <p:clrMapOvr>
    <a:masterClrMapping/>
  </p:clrMapOvr>
  <p:transition>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sym typeface="Symbol"/>
              </a:rPr>
              <a:t>SAT + Theory solvers: Main loop</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9" name="Content Placeholder 2"/>
          <p:cNvSpPr txBox="1">
            <a:spLocks/>
          </p:cNvSpPr>
          <p:nvPr/>
        </p:nvSpPr>
        <p:spPr>
          <a:xfrm>
            <a:off x="2713329" y="1987556"/>
            <a:ext cx="5165141" cy="398878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400" b="1" dirty="0" smtClean="0">
                <a:solidFill>
                  <a:schemeClr val="bg1"/>
                </a:solidFill>
                <a:latin typeface="Calibri" pitchFamily="34" charset="0"/>
              </a:rPr>
              <a:t>p</a:t>
            </a:r>
            <a:r>
              <a:rPr kumimoji="0" lang="en-US" sz="2400" b="1" i="0" u="none" strike="noStrike" kern="1200" cap="none" spc="0" normalizeH="0" baseline="0" noProof="0" dirty="0" err="1" smtClean="0">
                <a:ln>
                  <a:noFill/>
                </a:ln>
                <a:solidFill>
                  <a:schemeClr val="bg1"/>
                </a:solidFill>
                <a:effectLst/>
                <a:uLnTx/>
                <a:uFillTx/>
                <a:latin typeface="Calibri" pitchFamily="34" charset="0"/>
                <a:ea typeface="+mn-ea"/>
                <a:cs typeface="+mn-cs"/>
              </a:rPr>
              <a:t>rocedure</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rPr>
              <a:t>S</a:t>
            </a:r>
            <a:r>
              <a:rPr kumimoji="0" lang="en-US" sz="2400" i="0" u="none" strike="noStrike" kern="1200" cap="none" spc="0" normalizeH="0" noProof="0" dirty="0" err="1" smtClean="0">
                <a:ln>
                  <a:noFill/>
                </a:ln>
                <a:solidFill>
                  <a:schemeClr val="bg1"/>
                </a:solidFill>
                <a:effectLst/>
                <a:uLnTx/>
                <a:uFillTx/>
                <a:latin typeface="Calibri" pitchFamily="34" charset="0"/>
                <a:ea typeface="+mn-ea"/>
                <a:cs typeface="+mn-cs"/>
              </a:rPr>
              <a:t>mtSolver</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(F)</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400" baseline="0" dirty="0" smtClean="0">
                <a:solidFill>
                  <a:schemeClr val="bg1"/>
                </a:solidFill>
                <a:latin typeface="Calibri" pitchFamily="34" charset="0"/>
              </a:rPr>
              <a:t>	(</a:t>
            </a:r>
            <a:r>
              <a:rPr lang="en-US" sz="2400" baseline="0" dirty="0" err="1" smtClean="0">
                <a:solidFill>
                  <a:schemeClr val="bg1"/>
                </a:solidFill>
                <a:latin typeface="Calibri" pitchFamily="34" charset="0"/>
              </a:rPr>
              <a:t>F</a:t>
            </a:r>
            <a:r>
              <a:rPr lang="en-US" sz="2400" baseline="-25000" dirty="0" err="1" smtClean="0">
                <a:solidFill>
                  <a:schemeClr val="bg1"/>
                </a:solidFill>
                <a:latin typeface="Calibri" pitchFamily="34" charset="0"/>
              </a:rPr>
              <a:t>p</a:t>
            </a:r>
            <a:r>
              <a:rPr lang="en-US" sz="2400" baseline="0" dirty="0" smtClean="0">
                <a:solidFill>
                  <a:schemeClr val="bg1"/>
                </a:solidFill>
                <a:latin typeface="Calibri" pitchFamily="34" charset="0"/>
              </a:rPr>
              <a:t>, M) :=</a:t>
            </a:r>
            <a:r>
              <a:rPr lang="en-US" sz="2400" dirty="0" smtClean="0">
                <a:solidFill>
                  <a:schemeClr val="bg1"/>
                </a:solidFill>
                <a:latin typeface="Calibri" pitchFamily="34" charset="0"/>
              </a:rPr>
              <a:t> Abstract(F)</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kumimoji="0" lang="en-US" sz="2400" b="1" i="0" u="none" strike="noStrike" kern="1200" cap="none" spc="0" normalizeH="0" baseline="0" noProof="0" dirty="0" smtClean="0">
                <a:ln>
                  <a:noFill/>
                </a:ln>
                <a:solidFill>
                  <a:schemeClr val="bg1"/>
                </a:solidFill>
                <a:effectLst/>
                <a:uLnTx/>
                <a:uFillTx/>
                <a:latin typeface="Calibri" pitchFamily="34" charset="0"/>
                <a:ea typeface="+mn-ea"/>
                <a:cs typeface="+mn-cs"/>
              </a:rPr>
              <a:t>loop</a:t>
            </a:r>
          </a:p>
          <a:p>
            <a:pPr marL="384954" lvl="0" indent="-384954">
              <a:lnSpc>
                <a:spcPct val="90000"/>
              </a:lnSpc>
              <a:spcBef>
                <a:spcPct val="20000"/>
              </a:spcBef>
              <a:buSzPct val="90000"/>
            </a:pPr>
            <a:r>
              <a:rPr lang="en-US" sz="2400" dirty="0" smtClean="0">
                <a:solidFill>
                  <a:schemeClr val="bg1"/>
                </a:solidFill>
                <a:latin typeface="Calibri" pitchFamily="34" charset="0"/>
              </a:rPr>
              <a:t>		(R, A) := </a:t>
            </a:r>
            <a:r>
              <a:rPr lang="en-US" sz="2400" dirty="0" err="1" smtClean="0">
                <a:solidFill>
                  <a:schemeClr val="bg1"/>
                </a:solidFill>
                <a:latin typeface="Calibri" pitchFamily="34" charset="0"/>
              </a:rPr>
              <a:t>SAT_solver</a:t>
            </a:r>
            <a:r>
              <a:rPr lang="en-US" sz="2400" dirty="0" smtClean="0">
                <a:solidFill>
                  <a:schemeClr val="bg1"/>
                </a:solidFill>
                <a:latin typeface="Calibri" pitchFamily="34" charset="0"/>
              </a:rPr>
              <a:t>(</a:t>
            </a:r>
            <a:r>
              <a:rPr lang="en-US" sz="2400" dirty="0" err="1" smtClean="0">
                <a:solidFill>
                  <a:schemeClr val="bg1"/>
                </a:solidFill>
                <a:latin typeface="Calibri" pitchFamily="34" charset="0"/>
              </a:rPr>
              <a:t>F</a:t>
            </a:r>
            <a:r>
              <a:rPr lang="en-US" sz="2400" baseline="-25000" dirty="0" err="1" smtClean="0">
                <a:solidFill>
                  <a:schemeClr val="bg1"/>
                </a:solidFill>
                <a:latin typeface="Calibri" pitchFamily="34" charset="0"/>
              </a:rPr>
              <a:t>p</a:t>
            </a:r>
            <a:r>
              <a:rPr lang="en-US" sz="2400" dirty="0" smtClean="0">
                <a:solidFill>
                  <a:schemeClr val="bg1"/>
                </a:solidFill>
                <a:latin typeface="Calibri" pitchFamily="34" charset="0"/>
              </a:rPr>
              <a:t>)</a:t>
            </a:r>
          </a:p>
          <a:p>
            <a:pPr marL="384954" lvl="0" indent="-384954">
              <a:lnSpc>
                <a:spcPct val="90000"/>
              </a:lnSpc>
              <a:spcBef>
                <a:spcPct val="20000"/>
              </a:spcBef>
              <a:buSzPct val="90000"/>
            </a:pPr>
            <a:r>
              <a:rPr lang="en-US" sz="2400" dirty="0" smtClean="0">
                <a:solidFill>
                  <a:schemeClr val="bg1"/>
                </a:solidFill>
                <a:latin typeface="Calibri" pitchFamily="34" charset="0"/>
              </a:rPr>
              <a:t>		</a:t>
            </a:r>
            <a:r>
              <a:rPr lang="en-US" sz="2400" b="1" dirty="0" smtClean="0">
                <a:solidFill>
                  <a:schemeClr val="bg1"/>
                </a:solidFill>
                <a:latin typeface="Calibri" pitchFamily="34" charset="0"/>
              </a:rPr>
              <a:t>if</a:t>
            </a:r>
            <a:r>
              <a:rPr lang="en-US" sz="2400" dirty="0" smtClean="0">
                <a:solidFill>
                  <a:schemeClr val="bg1"/>
                </a:solidFill>
                <a:latin typeface="Calibri" pitchFamily="34" charset="0"/>
              </a:rPr>
              <a:t> R = UNSAT </a:t>
            </a:r>
            <a:r>
              <a:rPr lang="en-US" sz="2400" b="1" dirty="0" smtClean="0">
                <a:solidFill>
                  <a:schemeClr val="bg1"/>
                </a:solidFill>
                <a:latin typeface="Calibri" pitchFamily="34" charset="0"/>
              </a:rPr>
              <a:t>then return</a:t>
            </a:r>
            <a:r>
              <a:rPr lang="en-US" sz="2400" dirty="0" smtClean="0">
                <a:solidFill>
                  <a:schemeClr val="bg1"/>
                </a:solidFill>
                <a:latin typeface="Calibri" pitchFamily="34" charset="0"/>
              </a:rPr>
              <a:t> UNSAT</a:t>
            </a:r>
          </a:p>
          <a:p>
            <a:pPr marL="384954" lvl="0" indent="-384954">
              <a:lnSpc>
                <a:spcPct val="90000"/>
              </a:lnSpc>
              <a:spcBef>
                <a:spcPct val="20000"/>
              </a:spcBef>
              <a:buSzPct val="90000"/>
            </a:pPr>
            <a:r>
              <a:rPr lang="en-US" sz="2400" dirty="0" smtClean="0">
                <a:solidFill>
                  <a:schemeClr val="bg1"/>
                </a:solidFill>
                <a:latin typeface="Calibri" pitchFamily="34" charset="0"/>
              </a:rPr>
              <a:t>		S := Concretize(A, M)</a:t>
            </a:r>
          </a:p>
          <a:p>
            <a:pPr marL="384954" lvl="0" indent="-384954">
              <a:lnSpc>
                <a:spcPct val="90000"/>
              </a:lnSpc>
              <a:spcBef>
                <a:spcPct val="20000"/>
              </a:spcBef>
              <a:buSzPct val="90000"/>
            </a:pPr>
            <a:r>
              <a:rPr lang="en-US" sz="2400" dirty="0" smtClean="0">
                <a:solidFill>
                  <a:schemeClr val="bg1"/>
                </a:solidFill>
                <a:latin typeface="Calibri" pitchFamily="34" charset="0"/>
              </a:rPr>
              <a:t>		(R, S’) := </a:t>
            </a:r>
            <a:r>
              <a:rPr lang="en-US" sz="2400" dirty="0" err="1" smtClean="0">
                <a:solidFill>
                  <a:schemeClr val="bg1"/>
                </a:solidFill>
                <a:latin typeface="Calibri" pitchFamily="34" charset="0"/>
              </a:rPr>
              <a:t>Theory_solver</a:t>
            </a:r>
            <a:r>
              <a:rPr lang="en-US" sz="2400" dirty="0" smtClean="0">
                <a:solidFill>
                  <a:schemeClr val="bg1"/>
                </a:solidFill>
                <a:latin typeface="Calibri" pitchFamily="34" charset="0"/>
              </a:rPr>
              <a:t>(S)</a:t>
            </a:r>
          </a:p>
          <a:p>
            <a:pPr marL="384954" lvl="0" indent="-384954">
              <a:lnSpc>
                <a:spcPct val="90000"/>
              </a:lnSpc>
              <a:spcBef>
                <a:spcPct val="20000"/>
              </a:spcBef>
              <a:buSzPct val="90000"/>
            </a:pPr>
            <a:r>
              <a:rPr lang="en-US" sz="2400" dirty="0" smtClean="0">
                <a:solidFill>
                  <a:schemeClr val="bg1"/>
                </a:solidFill>
                <a:latin typeface="Calibri" pitchFamily="34" charset="0"/>
              </a:rPr>
              <a:t>		</a:t>
            </a:r>
            <a:r>
              <a:rPr lang="en-US" sz="2400" b="1" dirty="0" smtClean="0">
                <a:solidFill>
                  <a:schemeClr val="bg1"/>
                </a:solidFill>
                <a:latin typeface="Calibri" pitchFamily="34" charset="0"/>
              </a:rPr>
              <a:t>if</a:t>
            </a:r>
            <a:r>
              <a:rPr lang="en-US" sz="2400" dirty="0" smtClean="0">
                <a:solidFill>
                  <a:schemeClr val="bg1"/>
                </a:solidFill>
                <a:latin typeface="Calibri" pitchFamily="34" charset="0"/>
              </a:rPr>
              <a:t> R = SAT </a:t>
            </a:r>
            <a:r>
              <a:rPr lang="en-US" sz="2400" b="1" dirty="0" smtClean="0">
                <a:solidFill>
                  <a:schemeClr val="bg1"/>
                </a:solidFill>
                <a:latin typeface="Calibri" pitchFamily="34" charset="0"/>
              </a:rPr>
              <a:t>then return </a:t>
            </a:r>
            <a:r>
              <a:rPr lang="en-US" sz="2400" dirty="0" smtClean="0">
                <a:solidFill>
                  <a:schemeClr val="bg1"/>
                </a:solidFill>
                <a:latin typeface="Calibri" pitchFamily="34" charset="0"/>
              </a:rPr>
              <a:t>SAT</a:t>
            </a:r>
          </a:p>
          <a:p>
            <a:pPr marL="384954" lvl="0" indent="-384954">
              <a:lnSpc>
                <a:spcPct val="90000"/>
              </a:lnSpc>
              <a:spcBef>
                <a:spcPct val="20000"/>
              </a:spcBef>
              <a:buSzPct val="90000"/>
            </a:pPr>
            <a:r>
              <a:rPr lang="en-US" sz="2400" dirty="0" smtClean="0">
                <a:solidFill>
                  <a:schemeClr val="bg1"/>
                </a:solidFill>
                <a:latin typeface="Calibri" pitchFamily="34" charset="0"/>
              </a:rPr>
              <a:t>		L := </a:t>
            </a:r>
            <a:r>
              <a:rPr lang="en-US" sz="2400" dirty="0" err="1" smtClean="0">
                <a:solidFill>
                  <a:schemeClr val="bg1"/>
                </a:solidFill>
                <a:latin typeface="Calibri" pitchFamily="34" charset="0"/>
              </a:rPr>
              <a:t>New_Lemma</a:t>
            </a:r>
            <a:r>
              <a:rPr lang="en-US" sz="2400" dirty="0" smtClean="0">
                <a:solidFill>
                  <a:schemeClr val="bg1"/>
                </a:solidFill>
                <a:latin typeface="Calibri" pitchFamily="34" charset="0"/>
              </a:rPr>
              <a:t>(S’, M)</a:t>
            </a:r>
          </a:p>
          <a:p>
            <a:pPr marL="384954" lvl="0" indent="-384954">
              <a:lnSpc>
                <a:spcPct val="90000"/>
              </a:lnSpc>
              <a:spcBef>
                <a:spcPct val="20000"/>
              </a:spcBef>
              <a:buSzPct val="90000"/>
            </a:pPr>
            <a:r>
              <a:rPr lang="en-US" sz="2400" dirty="0" smtClean="0">
                <a:solidFill>
                  <a:schemeClr val="bg1"/>
                </a:solidFill>
                <a:latin typeface="Calibri" pitchFamily="34" charset="0"/>
              </a:rPr>
              <a:t>		Add L to </a:t>
            </a:r>
            <a:r>
              <a:rPr lang="en-US" sz="2400" dirty="0" err="1" smtClean="0">
                <a:solidFill>
                  <a:schemeClr val="bg1"/>
                </a:solidFill>
                <a:latin typeface="Calibri" pitchFamily="34" charset="0"/>
              </a:rPr>
              <a:t>F</a:t>
            </a:r>
            <a:r>
              <a:rPr lang="en-US" sz="2400" baseline="-25000" dirty="0" err="1" smtClean="0">
                <a:solidFill>
                  <a:schemeClr val="bg1"/>
                </a:solidFill>
                <a:latin typeface="Calibri" pitchFamily="34" charset="0"/>
              </a:rPr>
              <a:t>p</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extLst/>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val="FF0000"/>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1" i="0" u="none" strike="noStrike" kern="1200" cap="none" spc="0" normalizeH="0" baseline="0" noProof="0" dirty="0" smtClean="0">
                <a:ln>
                  <a:noFill/>
                </a:ln>
                <a:solidFill>
                  <a:srgbClr val="FF0000"/>
                </a:solidFill>
                <a:effectLst/>
                <a:uLnTx/>
                <a:uFillTx/>
                <a:latin typeface="Calibri" pitchFamily="34" charset="0"/>
                <a:ea typeface="+mn-ea"/>
                <a:cs typeface="+mn-cs"/>
              </a:rPr>
              <a:t>F</a:t>
            </a:r>
            <a:r>
              <a:rPr kumimoji="0" lang="en-US" sz="2400" i="0" u="none" strike="noStrike" kern="1200" cap="none" spc="0" normalizeH="0" baseline="0" noProof="0" dirty="0" smtClean="0">
                <a:ln>
                  <a:noFill/>
                </a:ln>
                <a:solidFill>
                  <a:srgbClr val="FF0000"/>
                </a:solidFill>
                <a:effectLst/>
                <a:uLnTx/>
                <a:uFillTx/>
                <a:latin typeface="Calibri" pitchFamily="34" charset="0"/>
                <a:ea typeface="+mn-ea"/>
                <a:cs typeface="+mn-cs"/>
              </a:rPr>
              <a:t>:</a:t>
            </a:r>
            <a:r>
              <a:rPr kumimoji="0" lang="en-US" sz="2400" i="0" u="none" strike="noStrike" kern="1200" cap="none" spc="0" normalizeH="0" noProof="0" dirty="0" smtClean="0">
                <a:ln>
                  <a:noFill/>
                </a:ln>
                <a:solidFill>
                  <a:srgbClr val="FF0000"/>
                </a:solidFill>
                <a:effectLst/>
                <a:uLnTx/>
                <a:uFillTx/>
                <a:latin typeface="Calibri" pitchFamily="34" charset="0"/>
                <a:ea typeface="+mn-ea"/>
                <a:cs typeface="+mn-cs"/>
              </a:rPr>
              <a:t> </a:t>
            </a: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1467465" y="3127499"/>
            <a:ext cx="2863135"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err="1" smtClean="0">
                <a:solidFill>
                  <a:srgbClr val="FF0000"/>
                </a:solidFill>
                <a:latin typeface="Calibri" pitchFamily="34" charset="0"/>
              </a:rPr>
              <a:t>F</a:t>
            </a:r>
            <a:r>
              <a:rPr lang="en-US" sz="2400" b="1" baseline="-25000" dirty="0" err="1" smtClean="0">
                <a:solidFill>
                  <a:srgbClr val="FF0000"/>
                </a:solidFill>
                <a:latin typeface="Calibri" pitchFamily="34" charset="0"/>
              </a:rPr>
              <a:t>p</a:t>
            </a:r>
            <a:r>
              <a:rPr lang="en-US" sz="2400" baseline="-25000" dirty="0" smtClean="0">
                <a:solidFill>
                  <a:srgbClr val="FF0000"/>
                </a:solidFill>
                <a:latin typeface="Calibri" pitchFamily="34" charset="0"/>
              </a:rPr>
              <a:t> </a:t>
            </a:r>
            <a:r>
              <a:rPr lang="en-US" sz="2400" dirty="0" smtClean="0">
                <a:solidFill>
                  <a:srgbClr val="FF0000"/>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val="FF0000"/>
                </a:solidFill>
                <a:latin typeface="Calibri" pitchFamily="34" charset="0"/>
                <a:sym typeface="Symbol"/>
              </a:rPr>
              <a:t>M</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b="1" dirty="0" smtClean="0">
                <a:solidFill>
                  <a:srgbClr val="FF0000"/>
                </a:solidFill>
                <a:latin typeface="Calibri" pitchFamily="34" charset="0"/>
                <a:sym typeface="Symbol"/>
              </a:rPr>
              <a:t>A</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9" y="4411948"/>
            <a:ext cx="249320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val="FF0000"/>
                </a:solidFill>
                <a:latin typeface="Calibri" pitchFamily="34" charset="0"/>
                <a:sym typeface="Symbol"/>
              </a:rPr>
              <a:t>S</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y</a:t>
            </a:r>
            <a:r>
              <a:rPr lang="en-US" sz="2400" dirty="0" smtClean="0">
                <a:solidFill>
                  <a:schemeClr val="bg1"/>
                </a:solidFill>
                <a:latin typeface="Calibri" pitchFamily="34" charset="0"/>
              </a:rPr>
              <a:t> &lt; 1</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5549305"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2492471" y="5803213"/>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val="FF0000"/>
                </a:solidFill>
                <a:latin typeface="Calibri" pitchFamily="34" charset="0"/>
                <a:sym typeface="Symbol"/>
              </a:rPr>
              <a:t>S’</a:t>
            </a:r>
            <a:r>
              <a:rPr lang="en-US" sz="2400" dirty="0" smtClean="0">
                <a:solidFill>
                  <a:srgbClr val="FF0000"/>
                </a:solidFill>
                <a:latin typeface="Calibri" pitchFamily="34" charset="0"/>
                <a:sym typeface="Symbol"/>
              </a:rPr>
              <a:t>: </a:t>
            </a: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a:t>
            </a:r>
            <a:r>
              <a:rPr lang="en-US" sz="2400" dirty="0" smtClean="0">
                <a:solidFill>
                  <a:schemeClr val="bg1"/>
                </a:solidFill>
                <a:latin typeface="Calibri" pitchFamily="34" charset="0"/>
              </a:rPr>
              <a:t> &lt; 1</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22" name="Left Arrow 21"/>
          <p:cNvSpPr/>
          <p:nvPr/>
        </p:nvSpPr>
        <p:spPr bwMode="auto">
          <a:xfrm>
            <a:off x="1988568"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Content Placeholder 2"/>
          <p:cNvSpPr txBox="1">
            <a:spLocks/>
          </p:cNvSpPr>
          <p:nvPr/>
        </p:nvSpPr>
        <p:spPr>
          <a:xfrm>
            <a:off x="100774" y="5803213"/>
            <a:ext cx="2497393" cy="155119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val="FF0000"/>
                </a:solidFill>
                <a:latin typeface="Calibri" pitchFamily="34" charset="0"/>
                <a:sym typeface="Symbol"/>
              </a:rPr>
              <a:t>L</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rPr>
              <a:t>New Lemma</a:t>
            </a:r>
          </a:p>
          <a:p>
            <a:pPr marL="384954"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lang="en-US" sz="2400" dirty="0" smtClean="0">
              <a:solidFill>
                <a:schemeClr val="bg1"/>
              </a:solidFill>
              <a:latin typeface="Calibri" pitchFamily="34" charset="0"/>
              <a:sym typeface="Symbol"/>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p:txBody>
      </p:sp>
    </p:spTree>
    <p:extLst/>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grpSp>
        <p:nvGrpSpPr>
          <p:cNvPr id="3" name="Group 23"/>
          <p:cNvGrpSpPr/>
          <p:nvPr/>
        </p:nvGrpSpPr>
        <p:grpSpPr>
          <a:xfrm>
            <a:off x="1467465" y="1002896"/>
            <a:ext cx="6142703" cy="3290309"/>
            <a:chOff x="100774" y="1855882"/>
            <a:chExt cx="9043225" cy="5358769"/>
          </a:xfrm>
        </p:grpSpPr>
        <p:sp>
          <p:nvSpPr>
            <p:cNvPr id="5" name="Content Placeholder 2"/>
            <p:cNvSpPr txBox="1">
              <a:spLocks/>
            </p:cNvSpPr>
            <p:nvPr/>
          </p:nvSpPr>
          <p:spPr>
            <a:xfrm>
              <a:off x="409040" y="1855882"/>
              <a:ext cx="8382000" cy="302451"/>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1600" b="1" i="0" u="none" strike="noStrike" kern="1200" cap="none" spc="0" normalizeH="0" baseline="0" noProof="0" dirty="0" smtClean="0">
                  <a:ln>
                    <a:noFill/>
                  </a:ln>
                  <a:solidFill>
                    <a:srgbClr val="FF0000"/>
                  </a:solidFill>
                  <a:effectLst/>
                  <a:uLnTx/>
                  <a:uFillTx/>
                  <a:latin typeface="Calibri" pitchFamily="34" charset="0"/>
                  <a:ea typeface="+mn-ea"/>
                  <a:cs typeface="+mn-cs"/>
                </a:rPr>
                <a:t>F</a:t>
              </a:r>
              <a:r>
                <a:rPr kumimoji="0" lang="en-US" sz="1600" i="0" u="none" strike="noStrike" kern="1200" cap="none" spc="0" normalizeH="0" baseline="0" noProof="0" dirty="0" smtClean="0">
                  <a:ln>
                    <a:noFill/>
                  </a:ln>
                  <a:solidFill>
                    <a:srgbClr val="FF0000"/>
                  </a:solidFill>
                  <a:effectLst/>
                  <a:uLnTx/>
                  <a:uFillTx/>
                  <a:latin typeface="Calibri" pitchFamily="34" charset="0"/>
                  <a:ea typeface="+mn-ea"/>
                  <a:cs typeface="+mn-cs"/>
                </a:rPr>
                <a:t>:</a:t>
              </a:r>
              <a:r>
                <a:rPr kumimoji="0" lang="en-US" sz="1600" i="0" u="none" strike="noStrike" kern="1200" cap="none" spc="0" normalizeH="0" noProof="0" dirty="0" smtClean="0">
                  <a:ln>
                    <a:noFill/>
                  </a:ln>
                  <a:solidFill>
                    <a:srgbClr val="FF0000"/>
                  </a:solidFill>
                  <a:effectLst/>
                  <a:uLnTx/>
                  <a:uFillTx/>
                  <a:latin typeface="Calibri" pitchFamily="34" charset="0"/>
                  <a:ea typeface="+mn-ea"/>
                  <a:cs typeface="+mn-cs"/>
                </a:rPr>
                <a:t> </a:t>
              </a:r>
              <a:r>
                <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1467464" y="3127499"/>
              <a:ext cx="2863135" cy="302451"/>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err="1" smtClean="0">
                  <a:solidFill>
                    <a:srgbClr val="FF0000"/>
                  </a:solidFill>
                  <a:latin typeface="Calibri" pitchFamily="34" charset="0"/>
                </a:rPr>
                <a:t>F</a:t>
              </a:r>
              <a:r>
                <a:rPr lang="en-US" sz="1600" b="1" baseline="-25000" dirty="0" err="1" smtClean="0">
                  <a:solidFill>
                    <a:srgbClr val="FF0000"/>
                  </a:solidFill>
                  <a:latin typeface="Calibri" pitchFamily="34" charset="0"/>
                </a:rPr>
                <a:t>p</a:t>
              </a:r>
              <a:r>
                <a:rPr lang="en-US" sz="1600" baseline="-25000" dirty="0" smtClean="0">
                  <a:solidFill>
                    <a:srgbClr val="FF0000"/>
                  </a:solidFill>
                  <a:latin typeface="Calibri" pitchFamily="34" charset="0"/>
                </a:rPr>
                <a:t> </a:t>
              </a:r>
              <a:r>
                <a:rPr lang="en-US" sz="1600" dirty="0" smtClean="0">
                  <a:solidFill>
                    <a:srgbClr val="FF0000"/>
                  </a:solidFill>
                  <a:latin typeface="Calibri" pitchFamily="34" charset="0"/>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2</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3</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4</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2"/>
            <p:cNvSpPr txBox="1">
              <a:spLocks/>
            </p:cNvSpPr>
            <p:nvPr/>
          </p:nvSpPr>
          <p:spPr>
            <a:xfrm>
              <a:off x="4915203" y="2389892"/>
              <a:ext cx="4228796" cy="302451"/>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16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67211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val="FF0000"/>
                  </a:solidFill>
                  <a:latin typeface="Calibri" pitchFamily="34" charset="0"/>
                  <a:sym typeface="Symbol"/>
                </a:rPr>
                <a:t>M</a:t>
              </a:r>
              <a:r>
                <a:rPr lang="en-US" sz="1600" dirty="0" smtClean="0">
                  <a:solidFill>
                    <a:srgbClr val="FF0000"/>
                  </a:solidFill>
                  <a:latin typeface="Calibri" pitchFamily="34" charset="0"/>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 </a:t>
              </a:r>
              <a:r>
                <a:rPr lang="en-US" sz="1600" dirty="0" smtClean="0">
                  <a:solidFill>
                    <a:schemeClr val="bg1"/>
                  </a:solidFill>
                  <a:latin typeface="Calibri" pitchFamily="34" charset="0"/>
                  <a:sym typeface="Symbol"/>
                </a:rPr>
                <a:t> (</a:t>
              </a:r>
              <a:r>
                <a:rPr lang="en-US" sz="1600" dirty="0" smtClean="0">
                  <a:solidFill>
                    <a:schemeClr val="bg1"/>
                  </a:solidFill>
                  <a:latin typeface="Calibri" pitchFamily="34" charset="0"/>
                </a:rPr>
                <a:t>x </a:t>
              </a:r>
              <a:r>
                <a:rPr lang="en-US" sz="1600" dirty="0" smtClean="0">
                  <a:solidFill>
                    <a:schemeClr val="bg1"/>
                  </a:solidFill>
                  <a:latin typeface="Calibri" pitchFamily="34" charset="0"/>
                  <a:sym typeface="Symbol"/>
                </a:rPr>
                <a:t> 0), p</a:t>
              </a:r>
              <a:r>
                <a:rPr lang="en-US" sz="1600" baseline="-25000" dirty="0" smtClean="0">
                  <a:solidFill>
                    <a:schemeClr val="bg1"/>
                  </a:solidFill>
                  <a:latin typeface="Calibri" pitchFamily="34" charset="0"/>
                  <a:sym typeface="Symbol"/>
                </a:rPr>
                <a:t>2 </a:t>
              </a:r>
              <a:r>
                <a:rPr lang="en-US" sz="16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1600" dirty="0" smtClean="0">
                  <a:solidFill>
                    <a:schemeClr val="bg1"/>
                  </a:solidFill>
                  <a:latin typeface="Calibri" pitchFamily="34" charset="0"/>
                  <a:sym typeface="Symbol"/>
                </a:rPr>
                <a:t>      p</a:t>
              </a:r>
              <a:r>
                <a:rPr lang="en-US" sz="1600" baseline="-25000" dirty="0" smtClean="0">
                  <a:solidFill>
                    <a:schemeClr val="bg1"/>
                  </a:solidFill>
                  <a:latin typeface="Calibri" pitchFamily="34" charset="0"/>
                  <a:sym typeface="Symbol"/>
                </a:rPr>
                <a:t>3 </a:t>
              </a:r>
              <a:r>
                <a:rPr lang="en-US" sz="1600" dirty="0" smtClean="0">
                  <a:solidFill>
                    <a:schemeClr val="bg1"/>
                  </a:solidFill>
                  <a:latin typeface="Calibri" pitchFamily="34" charset="0"/>
                  <a:sym typeface="Symbol"/>
                </a:rPr>
                <a:t> (y</a:t>
              </a:r>
              <a:r>
                <a:rPr lang="en-US" sz="1600" dirty="0" smtClean="0">
                  <a:solidFill>
                    <a:schemeClr val="bg1"/>
                  </a:solidFill>
                  <a:latin typeface="Calibri" pitchFamily="34" charset="0"/>
                </a:rPr>
                <a:t> </a:t>
              </a:r>
              <a:r>
                <a:rPr lang="en-US" sz="1600" dirty="0" smtClean="0">
                  <a:solidFill>
                    <a:schemeClr val="bg1"/>
                  </a:solidFill>
                  <a:latin typeface="Calibri" pitchFamily="34" charset="0"/>
                  <a:sym typeface="Symbol"/>
                </a:rPr>
                <a:t>&gt; 2), p</a:t>
              </a:r>
              <a:r>
                <a:rPr lang="en-US" sz="1600" baseline="-25000" dirty="0" smtClean="0">
                  <a:solidFill>
                    <a:schemeClr val="bg1"/>
                  </a:solidFill>
                  <a:latin typeface="Calibri" pitchFamily="34" charset="0"/>
                  <a:sym typeface="Symbol"/>
                </a:rPr>
                <a:t>4 </a:t>
              </a:r>
              <a:r>
                <a:rPr lang="en-US" sz="1600" dirty="0" smtClean="0">
                  <a:solidFill>
                    <a:schemeClr val="bg1"/>
                  </a:solidFill>
                  <a:latin typeface="Calibri" pitchFamily="34" charset="0"/>
                  <a:sym typeface="Symbol"/>
                </a:rPr>
                <a:t> (y</a:t>
              </a:r>
              <a:r>
                <a:rPr lang="en-US" sz="1600" dirty="0" smtClean="0">
                  <a:solidFill>
                    <a:schemeClr val="bg1"/>
                  </a:solidFill>
                  <a:latin typeface="Calibri" pitchFamily="34" charset="0"/>
                </a:rPr>
                <a:t> &lt; 1</a:t>
              </a:r>
              <a:r>
                <a:rPr lang="en-US" sz="1600" dirty="0" smtClean="0">
                  <a:solidFill>
                    <a:schemeClr val="bg1"/>
                  </a:solidFill>
                  <a:latin typeface="Calibri" pitchFamily="34" charset="0"/>
                  <a:sym typeface="Symbol"/>
                </a:rPr>
                <a:t>)</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pitchFamily="34" charset="0"/>
                </a:rPr>
                <a:t>Solver</a:t>
              </a:r>
              <a:endParaRPr kumimoji="0" lang="en-US" sz="16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Content Placeholder 2"/>
            <p:cNvSpPr txBox="1">
              <a:spLocks/>
            </p:cNvSpPr>
            <p:nvPr/>
          </p:nvSpPr>
          <p:spPr>
            <a:xfrm>
              <a:off x="3493619" y="4223566"/>
              <a:ext cx="2174443" cy="604902"/>
            </a:xfrm>
            <a:prstGeom prst="rect">
              <a:avLst/>
            </a:prstGeom>
          </p:spPr>
          <p:txBody>
            <a:bodyPr vert="horz" wrap="square" lIns="0" tIns="0" rIns="0" bIns="0" rtlCol="0">
              <a:spAutoFit/>
            </a:bodyPr>
            <a:lstStyle/>
            <a:p>
              <a:pPr marL="384954" lvl="0" indent="-384954">
                <a:lnSpc>
                  <a:spcPct val="90000"/>
                </a:lnSpc>
                <a:buSzPct val="90000"/>
              </a:pPr>
              <a:r>
                <a:rPr lang="en-US" sz="1600" b="1" dirty="0" smtClean="0">
                  <a:solidFill>
                    <a:srgbClr val="FF0000"/>
                  </a:solidFill>
                  <a:latin typeface="Calibri" pitchFamily="34" charset="0"/>
                  <a:sym typeface="Symbol"/>
                </a:rPr>
                <a:t>A</a:t>
              </a:r>
              <a:r>
                <a:rPr lang="en-US" sz="1600" dirty="0" smtClean="0">
                  <a:solidFill>
                    <a:srgbClr val="FF0000"/>
                  </a:solidFill>
                  <a:latin typeface="Calibri" pitchFamily="34" charset="0"/>
                  <a:sym typeface="Symbol"/>
                </a:rPr>
                <a:t>: </a:t>
              </a:r>
              <a:r>
                <a:rPr lang="en-US" sz="1600" dirty="0" smtClean="0">
                  <a:solidFill>
                    <a:schemeClr val="bg1"/>
                  </a:solidFill>
                  <a:latin typeface="Calibri" pitchFamily="34" charset="0"/>
                  <a:sym typeface="Symbol"/>
                </a:rPr>
                <a:t>Assignment</a:t>
              </a:r>
            </a:p>
            <a:p>
              <a:pPr marL="384954" lvl="0" indent="-384954">
                <a:lnSpc>
                  <a:spcPct val="90000"/>
                </a:lnSpc>
                <a:buSzPct val="90000"/>
              </a:pP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2</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3</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4</a:t>
              </a:r>
              <a:endPar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Content Placeholder 2"/>
            <p:cNvSpPr txBox="1">
              <a:spLocks/>
            </p:cNvSpPr>
            <p:nvPr/>
          </p:nvSpPr>
          <p:spPr>
            <a:xfrm>
              <a:off x="5957618" y="4411948"/>
              <a:ext cx="2493207" cy="67211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val="FF0000"/>
                  </a:solidFill>
                  <a:latin typeface="Calibri" pitchFamily="34" charset="0"/>
                  <a:sym typeface="Symbol"/>
                </a:rPr>
                <a:t>S</a:t>
              </a:r>
              <a:r>
                <a:rPr lang="en-US" sz="1600" dirty="0" smtClean="0">
                  <a:solidFill>
                    <a:srgbClr val="FF0000"/>
                  </a:solidFill>
                  <a:latin typeface="Calibri" pitchFamily="34" charset="0"/>
                  <a:sym typeface="Symbol"/>
                </a:rPr>
                <a:t>: </a:t>
              </a:r>
              <a:r>
                <a:rPr lang="en-US" sz="1600" dirty="0" smtClean="0">
                  <a:solidFill>
                    <a:schemeClr val="bg1"/>
                  </a:solidFill>
                  <a:latin typeface="Calibri" pitchFamily="34" charset="0"/>
                </a:rPr>
                <a:t>x </a:t>
              </a:r>
              <a:r>
                <a:rPr lang="en-US" sz="1600" dirty="0" smtClean="0">
                  <a:solidFill>
                    <a:schemeClr val="bg1"/>
                  </a:solidFill>
                  <a:latin typeface="Calibri" pitchFamily="34" charset="0"/>
                  <a:sym typeface="Symbol"/>
                </a:rPr>
                <a:t> 0, y = x + 1, </a:t>
              </a:r>
            </a:p>
            <a:p>
              <a:pPr marL="384954" lvl="0" indent="-384954">
                <a:lnSpc>
                  <a:spcPct val="90000"/>
                </a:lnSpc>
                <a:spcBef>
                  <a:spcPct val="20000"/>
                </a:spcBef>
                <a:buSzPct val="90000"/>
              </a:pPr>
              <a:r>
                <a:rPr lang="en-US" sz="1600" dirty="0" smtClean="0">
                  <a:solidFill>
                    <a:schemeClr val="bg1"/>
                  </a:solidFill>
                  <a:latin typeface="Calibri" pitchFamily="34" charset="0"/>
                  <a:sym typeface="Symbol"/>
                </a:rPr>
                <a:t>    (y</a:t>
              </a:r>
              <a:r>
                <a:rPr lang="en-US" sz="1600" dirty="0" smtClean="0">
                  <a:solidFill>
                    <a:schemeClr val="bg1"/>
                  </a:solidFill>
                  <a:latin typeface="Calibri" pitchFamily="34" charset="0"/>
                </a:rPr>
                <a:t> </a:t>
              </a:r>
              <a:r>
                <a:rPr lang="en-US" sz="1600" dirty="0" smtClean="0">
                  <a:solidFill>
                    <a:schemeClr val="bg1"/>
                  </a:solidFill>
                  <a:latin typeface="Calibri" pitchFamily="34" charset="0"/>
                  <a:sym typeface="Symbol"/>
                </a:rPr>
                <a:t>&gt; 2), y</a:t>
              </a:r>
              <a:r>
                <a:rPr lang="en-US" sz="1600" dirty="0" smtClean="0">
                  <a:solidFill>
                    <a:schemeClr val="bg1"/>
                  </a:solidFill>
                  <a:latin typeface="Calibri" pitchFamily="34" charset="0"/>
                </a:rPr>
                <a:t> &lt; 1</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Rounded Rectangle 18"/>
            <p:cNvSpPr/>
            <p:nvPr/>
          </p:nvSpPr>
          <p:spPr bwMode="auto">
            <a:xfrm>
              <a:off x="5549304" y="5686216"/>
              <a:ext cx="1799539" cy="100218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pitchFamily="34" charset="0"/>
                </a:rPr>
                <a:t>Solver</a:t>
              </a:r>
              <a:endParaRPr kumimoji="0" lang="en-US" sz="16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Content Placeholder 2"/>
            <p:cNvSpPr txBox="1">
              <a:spLocks/>
            </p:cNvSpPr>
            <p:nvPr/>
          </p:nvSpPr>
          <p:spPr>
            <a:xfrm>
              <a:off x="2492472" y="5803214"/>
              <a:ext cx="2497393" cy="802018"/>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val="FF0000"/>
                  </a:solidFill>
                  <a:latin typeface="Calibri" pitchFamily="34" charset="0"/>
                </a:rPr>
                <a:t>S’</a:t>
              </a:r>
              <a:r>
                <a:rPr lang="en-US" sz="1600" dirty="0" smtClean="0">
                  <a:solidFill>
                    <a:schemeClr val="bg1"/>
                  </a:solidFill>
                  <a:latin typeface="Calibri" pitchFamily="34" charset="0"/>
                </a:rPr>
                <a:t>: </a:t>
              </a:r>
              <a:r>
                <a:rPr lang="en-US" sz="1600" dirty="0" err="1" smtClean="0">
                  <a:solidFill>
                    <a:schemeClr val="bg1"/>
                  </a:solidFill>
                  <a:latin typeface="Calibri" pitchFamily="34" charset="0"/>
                </a:rPr>
                <a:t>Unsatisfiable</a:t>
              </a:r>
              <a:endParaRPr lang="en-US" sz="1600" dirty="0" smtClean="0">
                <a:solidFill>
                  <a:schemeClr val="bg1"/>
                </a:solidFill>
                <a:latin typeface="Calibri" pitchFamily="34" charset="0"/>
              </a:endParaRPr>
            </a:p>
            <a:p>
              <a:pPr marL="384954" lvl="0" indent="-384954">
                <a:lnSpc>
                  <a:spcPct val="90000"/>
                </a:lnSpc>
                <a:spcBef>
                  <a:spcPct val="20000"/>
                </a:spcBef>
                <a:buSzPct val="90000"/>
              </a:pPr>
              <a:r>
                <a:rPr lang="en-US" sz="1600" dirty="0" smtClean="0">
                  <a:solidFill>
                    <a:schemeClr val="bg1"/>
                  </a:solidFill>
                  <a:latin typeface="Calibri" pitchFamily="34" charset="0"/>
                </a:rPr>
                <a:t>x </a:t>
              </a:r>
              <a:r>
                <a:rPr lang="en-US" sz="1600" dirty="0" smtClean="0">
                  <a:solidFill>
                    <a:schemeClr val="bg1"/>
                  </a:solidFill>
                  <a:latin typeface="Calibri" pitchFamily="34" charset="0"/>
                  <a:sym typeface="Symbol"/>
                </a:rPr>
                <a:t> 0, y = x + 1, y</a:t>
              </a:r>
              <a:r>
                <a:rPr lang="en-US" sz="1600" dirty="0" smtClean="0">
                  <a:solidFill>
                    <a:schemeClr val="bg1"/>
                  </a:solidFill>
                  <a:latin typeface="Calibri" pitchFamily="34" charset="0"/>
                </a:rPr>
                <a:t> &lt; 1</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22" name="Left Arrow 21"/>
            <p:cNvSpPr/>
            <p:nvPr/>
          </p:nvSpPr>
          <p:spPr bwMode="auto">
            <a:xfrm>
              <a:off x="1988568"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Content Placeholder 2"/>
            <p:cNvSpPr txBox="1">
              <a:spLocks/>
            </p:cNvSpPr>
            <p:nvPr/>
          </p:nvSpPr>
          <p:spPr>
            <a:xfrm>
              <a:off x="100774" y="5803213"/>
              <a:ext cx="2497393" cy="1411438"/>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val="FF0000"/>
                  </a:solidFill>
                  <a:latin typeface="Calibri" pitchFamily="34" charset="0"/>
                  <a:sym typeface="Symbol"/>
                </a:rPr>
                <a:t>L</a:t>
              </a:r>
              <a:r>
                <a:rPr lang="en-US" sz="1600" dirty="0" smtClean="0">
                  <a:solidFill>
                    <a:srgbClr val="FF0000"/>
                  </a:solidFill>
                  <a:latin typeface="Calibri" pitchFamily="34" charset="0"/>
                  <a:sym typeface="Symbol"/>
                </a:rPr>
                <a:t>: </a:t>
              </a:r>
              <a:r>
                <a:rPr lang="en-US" sz="1600" dirty="0" smtClean="0">
                  <a:solidFill>
                    <a:schemeClr val="bg1"/>
                  </a:solidFill>
                  <a:latin typeface="Calibri" pitchFamily="34" charset="0"/>
                </a:rPr>
                <a:t>New Lemma</a:t>
              </a:r>
            </a:p>
            <a:p>
              <a:pPr marL="384954" indent="-384954">
                <a:lnSpc>
                  <a:spcPct val="90000"/>
                </a:lnSpc>
                <a:spcBef>
                  <a:spcPct val="20000"/>
                </a:spcBef>
                <a:buSzPct val="90000"/>
              </a:pP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2</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4</a:t>
              </a:r>
              <a:endParaRPr lang="en-US" sz="1600" dirty="0" smtClean="0">
                <a:solidFill>
                  <a:schemeClr val="bg1"/>
                </a:solidFill>
                <a:latin typeface="Calibri" pitchFamily="34" charset="0"/>
                <a:sym typeface="Symbol"/>
              </a:endParaRPr>
            </a:p>
            <a:p>
              <a:pPr marL="384954" lvl="0" indent="-384954">
                <a:lnSpc>
                  <a:spcPct val="90000"/>
                </a:lnSpc>
                <a:spcBef>
                  <a:spcPct val="20000"/>
                </a:spcBef>
                <a:buSzPct val="90000"/>
              </a:pPr>
              <a:endParaRPr lang="en-US" sz="1600" dirty="0" smtClean="0">
                <a:solidFill>
                  <a:schemeClr val="bg1"/>
                </a:solidFill>
                <a:latin typeface="Calibri" pitchFamily="34" charset="0"/>
              </a:endParaRPr>
            </a:p>
            <a:p>
              <a:pPr marL="384954" lvl="0" indent="-384954">
                <a:lnSpc>
                  <a:spcPct val="90000"/>
                </a:lnSpc>
                <a:spcBef>
                  <a:spcPct val="20000"/>
                </a:spcBef>
                <a:buSzPct val="90000"/>
              </a:pPr>
              <a:endParaRPr lang="en-US" sz="1600" dirty="0" smtClean="0">
                <a:solidFill>
                  <a:schemeClr val="bg1"/>
                </a:solidFill>
                <a:latin typeface="Calibri" pitchFamily="34" charset="0"/>
              </a:endParaRPr>
            </a:p>
          </p:txBody>
        </p:sp>
      </p:grpSp>
      <p:sp>
        <p:nvSpPr>
          <p:cNvPr id="26" name="Content Placeholder 2"/>
          <p:cNvSpPr txBox="1">
            <a:spLocks/>
          </p:cNvSpPr>
          <p:nvPr/>
        </p:nvSpPr>
        <p:spPr>
          <a:xfrm>
            <a:off x="2577057" y="4110322"/>
            <a:ext cx="3757377" cy="2659190"/>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1600" b="1" dirty="0" smtClean="0">
                <a:solidFill>
                  <a:schemeClr val="bg1"/>
                </a:solidFill>
                <a:latin typeface="Calibri" pitchFamily="34" charset="0"/>
              </a:rPr>
              <a:t>p</a:t>
            </a:r>
            <a:r>
              <a:rPr kumimoji="0" lang="en-US" sz="1600" b="1" i="0" u="none" strike="noStrike" kern="1200" cap="none" spc="0" normalizeH="0" baseline="0" noProof="0" dirty="0" err="1" smtClean="0">
                <a:ln>
                  <a:noFill/>
                </a:ln>
                <a:solidFill>
                  <a:schemeClr val="bg1"/>
                </a:solidFill>
                <a:effectLst/>
                <a:uLnTx/>
                <a:uFillTx/>
                <a:latin typeface="Calibri" pitchFamily="34" charset="0"/>
                <a:ea typeface="+mn-ea"/>
                <a:cs typeface="+mn-cs"/>
              </a:rPr>
              <a:t>rocedure</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 </a:t>
            </a:r>
            <a:r>
              <a:rPr lang="en-US" sz="1600" dirty="0" smtClean="0">
                <a:solidFill>
                  <a:schemeClr val="bg1"/>
                </a:solidFill>
                <a:latin typeface="Calibri" pitchFamily="34" charset="0"/>
              </a:rPr>
              <a:t>SMT_</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Solver(</a:t>
            </a:r>
            <a:r>
              <a:rPr kumimoji="0" lang="en-US" sz="1600" i="0" u="none" strike="noStrike" kern="1200" cap="none" spc="0" normalizeH="0" noProof="0" dirty="0" smtClean="0">
                <a:ln>
                  <a:noFill/>
                </a:ln>
                <a:solidFill>
                  <a:srgbClr val="FF0000"/>
                </a:solidFill>
                <a:effectLst/>
                <a:uLnTx/>
                <a:uFillTx/>
                <a:latin typeface="Calibri" pitchFamily="34" charset="0"/>
                <a:ea typeface="+mn-ea"/>
                <a:cs typeface="+mn-cs"/>
              </a:rPr>
              <a:t>F</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1600" baseline="0" dirty="0" smtClean="0">
                <a:solidFill>
                  <a:schemeClr val="bg1"/>
                </a:solidFill>
                <a:latin typeface="Calibri" pitchFamily="34" charset="0"/>
              </a:rPr>
              <a:t>	(</a:t>
            </a:r>
            <a:r>
              <a:rPr lang="en-US" sz="1600" baseline="0" dirty="0" err="1" smtClean="0">
                <a:solidFill>
                  <a:srgbClr val="FF0000"/>
                </a:solidFill>
                <a:latin typeface="Calibri" pitchFamily="34" charset="0"/>
              </a:rPr>
              <a:t>F</a:t>
            </a:r>
            <a:r>
              <a:rPr lang="en-US" sz="1600" baseline="-25000" dirty="0" err="1" smtClean="0">
                <a:solidFill>
                  <a:srgbClr val="FF0000"/>
                </a:solidFill>
                <a:latin typeface="Calibri" pitchFamily="34" charset="0"/>
              </a:rPr>
              <a:t>p</a:t>
            </a:r>
            <a:r>
              <a:rPr lang="en-US" sz="1600" baseline="0" dirty="0" smtClean="0">
                <a:solidFill>
                  <a:schemeClr val="bg1"/>
                </a:solidFill>
                <a:latin typeface="Calibri" pitchFamily="34" charset="0"/>
              </a:rPr>
              <a:t>, </a:t>
            </a:r>
            <a:r>
              <a:rPr lang="en-US" sz="1600" baseline="0" dirty="0" smtClean="0">
                <a:solidFill>
                  <a:srgbClr val="FF0000"/>
                </a:solidFill>
                <a:latin typeface="Calibri" pitchFamily="34" charset="0"/>
              </a:rPr>
              <a:t>M</a:t>
            </a:r>
            <a:r>
              <a:rPr lang="en-US" sz="1600" baseline="0" dirty="0" smtClean="0">
                <a:solidFill>
                  <a:schemeClr val="bg1"/>
                </a:solidFill>
                <a:latin typeface="Calibri" pitchFamily="34" charset="0"/>
              </a:rPr>
              <a:t>) :=</a:t>
            </a:r>
            <a:r>
              <a:rPr lang="en-US" sz="1600" dirty="0" smtClean="0">
                <a:solidFill>
                  <a:schemeClr val="bg1"/>
                </a:solidFill>
                <a:latin typeface="Calibri" pitchFamily="34" charset="0"/>
              </a:rPr>
              <a:t> Abstract(</a:t>
            </a:r>
            <a:r>
              <a:rPr lang="en-US" sz="1600" dirty="0" smtClean="0">
                <a:solidFill>
                  <a:srgbClr val="FF0000"/>
                </a:solidFill>
                <a:latin typeface="Calibri" pitchFamily="34" charset="0"/>
              </a:rPr>
              <a:t>F</a:t>
            </a:r>
            <a:r>
              <a:rPr lang="en-US" sz="1600" dirty="0" smtClean="0">
                <a:solidFill>
                  <a:schemeClr val="bg1"/>
                </a:solidFill>
                <a:latin typeface="Calibri" pitchFamily="34" charset="0"/>
              </a:rPr>
              <a:t>)</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kumimoji="0" lang="en-US" sz="1600" b="1" i="0" u="none" strike="noStrike" kern="1200" cap="none" spc="0" normalizeH="0" baseline="0" noProof="0" dirty="0" smtClean="0">
                <a:ln>
                  <a:noFill/>
                </a:ln>
                <a:solidFill>
                  <a:schemeClr val="bg1"/>
                </a:solidFill>
                <a:effectLst/>
                <a:uLnTx/>
                <a:uFillTx/>
                <a:latin typeface="Calibri" pitchFamily="34" charset="0"/>
                <a:ea typeface="+mn-ea"/>
                <a:cs typeface="+mn-cs"/>
              </a:rPr>
              <a:t>loop</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val="FF0000"/>
                </a:solidFill>
                <a:latin typeface="Calibri" pitchFamily="34" charset="0"/>
              </a:rPr>
              <a:t>R</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A</a:t>
            </a:r>
            <a:r>
              <a:rPr lang="en-US" sz="1600" dirty="0" smtClean="0">
                <a:solidFill>
                  <a:schemeClr val="bg1"/>
                </a:solidFill>
                <a:latin typeface="Calibri" pitchFamily="34" charset="0"/>
              </a:rPr>
              <a:t>) := </a:t>
            </a:r>
            <a:r>
              <a:rPr lang="en-US" sz="1600" dirty="0" err="1" smtClean="0">
                <a:solidFill>
                  <a:schemeClr val="bg1"/>
                </a:solidFill>
                <a:latin typeface="Calibri" pitchFamily="34" charset="0"/>
              </a:rPr>
              <a:t>SAT_solver</a:t>
            </a:r>
            <a:r>
              <a:rPr lang="en-US" sz="1600" dirty="0" smtClean="0">
                <a:solidFill>
                  <a:schemeClr val="bg1"/>
                </a:solidFill>
                <a:latin typeface="Calibri" pitchFamily="34" charset="0"/>
              </a:rPr>
              <a:t>(</a:t>
            </a:r>
            <a:r>
              <a:rPr lang="en-US" sz="1600" dirty="0" err="1" smtClean="0">
                <a:solidFill>
                  <a:srgbClr val="FF0000"/>
                </a:solidFill>
                <a:latin typeface="Calibri" pitchFamily="34" charset="0"/>
              </a:rPr>
              <a:t>F</a:t>
            </a:r>
            <a:r>
              <a:rPr lang="en-US" sz="1600" baseline="-25000" dirty="0" err="1" smtClean="0">
                <a:solidFill>
                  <a:srgbClr val="FF0000"/>
                </a:solidFill>
                <a:latin typeface="Calibri" pitchFamily="34" charset="0"/>
              </a:rPr>
              <a:t>p</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b="1" dirty="0" smtClean="0">
                <a:solidFill>
                  <a:schemeClr val="bg1"/>
                </a:solidFill>
                <a:latin typeface="Calibri" pitchFamily="34" charset="0"/>
              </a:rPr>
              <a:t>if</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R</a:t>
            </a:r>
            <a:r>
              <a:rPr lang="en-US" sz="1600" dirty="0" smtClean="0">
                <a:solidFill>
                  <a:schemeClr val="bg1"/>
                </a:solidFill>
                <a:latin typeface="Calibri" pitchFamily="34" charset="0"/>
              </a:rPr>
              <a:t> = UNSAT </a:t>
            </a:r>
            <a:r>
              <a:rPr lang="en-US" sz="1600" b="1" dirty="0" smtClean="0">
                <a:solidFill>
                  <a:schemeClr val="bg1"/>
                </a:solidFill>
                <a:latin typeface="Calibri" pitchFamily="34" charset="0"/>
              </a:rPr>
              <a:t>then return</a:t>
            </a:r>
            <a:r>
              <a:rPr lang="en-US" sz="1600" dirty="0" smtClean="0">
                <a:solidFill>
                  <a:schemeClr val="bg1"/>
                </a:solidFill>
                <a:latin typeface="Calibri" pitchFamily="34" charset="0"/>
              </a:rPr>
              <a:t> UNSAT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val="FF0000"/>
                </a:solidFill>
                <a:latin typeface="Calibri" pitchFamily="34" charset="0"/>
              </a:rPr>
              <a:t>S</a:t>
            </a:r>
            <a:r>
              <a:rPr lang="en-US" sz="1600" dirty="0" smtClean="0">
                <a:solidFill>
                  <a:schemeClr val="bg1"/>
                </a:solidFill>
                <a:latin typeface="Calibri" pitchFamily="34" charset="0"/>
              </a:rPr>
              <a:t> = Concretize(</a:t>
            </a:r>
            <a:r>
              <a:rPr lang="en-US" sz="1600" dirty="0" smtClean="0">
                <a:solidFill>
                  <a:srgbClr val="FF0000"/>
                </a:solidFill>
                <a:latin typeface="Calibri" pitchFamily="34" charset="0"/>
              </a:rPr>
              <a:t>A</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M</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val="FF0000"/>
                </a:solidFill>
                <a:latin typeface="Calibri" pitchFamily="34" charset="0"/>
              </a:rPr>
              <a:t>R</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S’</a:t>
            </a:r>
            <a:r>
              <a:rPr lang="en-US" sz="1600" dirty="0" smtClean="0">
                <a:solidFill>
                  <a:schemeClr val="bg1"/>
                </a:solidFill>
                <a:latin typeface="Calibri" pitchFamily="34" charset="0"/>
              </a:rPr>
              <a:t>) := </a:t>
            </a:r>
            <a:r>
              <a:rPr lang="en-US" sz="1600" dirty="0" err="1" smtClean="0">
                <a:solidFill>
                  <a:schemeClr val="bg1"/>
                </a:solidFill>
                <a:latin typeface="Calibri" pitchFamily="34" charset="0"/>
              </a:rPr>
              <a:t>Theory_solver</a:t>
            </a:r>
            <a:r>
              <a:rPr lang="en-US" sz="1600" dirty="0" smtClean="0">
                <a:solidFill>
                  <a:schemeClr val="bg1"/>
                </a:solidFill>
                <a:latin typeface="Calibri" pitchFamily="34" charset="0"/>
              </a:rPr>
              <a:t>(</a:t>
            </a:r>
            <a:r>
              <a:rPr lang="en-US" sz="1600" dirty="0" smtClean="0">
                <a:solidFill>
                  <a:srgbClr val="FF0000"/>
                </a:solidFill>
                <a:latin typeface="Calibri" pitchFamily="34" charset="0"/>
              </a:rPr>
              <a:t>S</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b="1" dirty="0" smtClean="0">
                <a:solidFill>
                  <a:schemeClr val="bg1"/>
                </a:solidFill>
                <a:latin typeface="Calibri" pitchFamily="34" charset="0"/>
              </a:rPr>
              <a:t>if</a:t>
            </a:r>
            <a:r>
              <a:rPr lang="en-US" sz="1600" dirty="0" smtClean="0">
                <a:solidFill>
                  <a:srgbClr val="FF0000"/>
                </a:solidFill>
                <a:latin typeface="Calibri" pitchFamily="34" charset="0"/>
              </a:rPr>
              <a:t> R </a:t>
            </a:r>
            <a:r>
              <a:rPr lang="en-US" sz="1600" dirty="0" smtClean="0">
                <a:solidFill>
                  <a:schemeClr val="bg1"/>
                </a:solidFill>
                <a:latin typeface="Calibri" pitchFamily="34" charset="0"/>
              </a:rPr>
              <a:t>= SAT </a:t>
            </a:r>
            <a:r>
              <a:rPr lang="en-US" sz="1600" b="1" dirty="0" smtClean="0">
                <a:solidFill>
                  <a:schemeClr val="bg1"/>
                </a:solidFill>
                <a:latin typeface="Calibri" pitchFamily="34" charset="0"/>
              </a:rPr>
              <a:t>then return </a:t>
            </a:r>
            <a:r>
              <a:rPr lang="en-US" sz="1600" dirty="0" smtClean="0">
                <a:solidFill>
                  <a:schemeClr val="bg1"/>
                </a:solidFill>
                <a:latin typeface="Calibri" pitchFamily="34" charset="0"/>
              </a:rPr>
              <a:t>SAT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val="FF0000"/>
                </a:solidFill>
                <a:latin typeface="Calibri" pitchFamily="34" charset="0"/>
              </a:rPr>
              <a:t>L</a:t>
            </a:r>
            <a:r>
              <a:rPr lang="en-US" sz="1600" dirty="0" smtClean="0">
                <a:solidFill>
                  <a:schemeClr val="bg1"/>
                </a:solidFill>
                <a:latin typeface="Calibri" pitchFamily="34" charset="0"/>
              </a:rPr>
              <a:t> := </a:t>
            </a:r>
            <a:r>
              <a:rPr lang="en-US" sz="1600" dirty="0" err="1" smtClean="0">
                <a:solidFill>
                  <a:schemeClr val="bg1"/>
                </a:solidFill>
                <a:latin typeface="Calibri" pitchFamily="34" charset="0"/>
              </a:rPr>
              <a:t>New_Lemma</a:t>
            </a:r>
            <a:r>
              <a:rPr lang="en-US" sz="1600" dirty="0" smtClean="0">
                <a:solidFill>
                  <a:schemeClr val="bg1"/>
                </a:solidFill>
                <a:latin typeface="Calibri" pitchFamily="34" charset="0"/>
              </a:rPr>
              <a:t>(</a:t>
            </a:r>
            <a:r>
              <a:rPr lang="en-US" sz="1600" dirty="0" smtClean="0">
                <a:solidFill>
                  <a:srgbClr val="FF0000"/>
                </a:solidFill>
                <a:latin typeface="Calibri" pitchFamily="34" charset="0"/>
              </a:rPr>
              <a:t>S</a:t>
            </a:r>
            <a:r>
              <a:rPr lang="en-US" sz="1600" dirty="0" smtClean="0">
                <a:solidFill>
                  <a:schemeClr val="bg1"/>
                </a:solidFill>
                <a:latin typeface="Calibri" pitchFamily="34" charset="0"/>
              </a:rPr>
              <a:t>, </a:t>
            </a:r>
            <a:r>
              <a:rPr lang="en-US" sz="1600" dirty="0" smtClean="0">
                <a:solidFill>
                  <a:srgbClr val="FF0000"/>
                </a:solidFill>
                <a:latin typeface="Calibri" pitchFamily="34" charset="0"/>
              </a:rPr>
              <a:t>M</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Add </a:t>
            </a:r>
            <a:r>
              <a:rPr lang="en-US" sz="1600" dirty="0" smtClean="0">
                <a:solidFill>
                  <a:srgbClr val="FF0000"/>
                </a:solidFill>
                <a:latin typeface="Calibri" pitchFamily="34" charset="0"/>
              </a:rPr>
              <a:t>L</a:t>
            </a:r>
            <a:r>
              <a:rPr lang="en-US" sz="1600" dirty="0" smtClean="0">
                <a:solidFill>
                  <a:schemeClr val="bg1"/>
                </a:solidFill>
                <a:latin typeface="Calibri" pitchFamily="34" charset="0"/>
              </a:rPr>
              <a:t> to </a:t>
            </a:r>
            <a:r>
              <a:rPr lang="en-US" sz="1600" dirty="0" err="1" smtClean="0">
                <a:solidFill>
                  <a:srgbClr val="FF0000"/>
                </a:solidFill>
                <a:latin typeface="Calibri" pitchFamily="34" charset="0"/>
              </a:rPr>
              <a:t>F</a:t>
            </a:r>
            <a:r>
              <a:rPr lang="en-US" sz="1600" baseline="-25000" dirty="0" err="1" smtClean="0">
                <a:solidFill>
                  <a:srgbClr val="FF0000"/>
                </a:solidFill>
                <a:latin typeface="Calibri" pitchFamily="34" charset="0"/>
              </a:rPr>
              <a:t>p</a:t>
            </a:r>
            <a:endParaRPr kumimoji="0" lang="en-US" sz="1600" i="0" u="none" strike="noStrike" kern="1200" cap="none" spc="0" normalizeH="0" baseline="0" noProof="0" dirty="0" smtClean="0">
              <a:ln>
                <a:noFill/>
              </a:ln>
              <a:solidFill>
                <a:srgbClr val="FF0000"/>
              </a:solidFill>
              <a:effectLst/>
              <a:uLnTx/>
              <a:uFillTx/>
              <a:latin typeface="Calibri" pitchFamily="34" charset="0"/>
              <a:ea typeface="+mn-ea"/>
              <a:cs typeface="+mn-cs"/>
            </a:endParaRPr>
          </a:p>
        </p:txBody>
      </p:sp>
      <p:sp>
        <p:nvSpPr>
          <p:cNvPr id="27" name="Rectangular Callout 26"/>
          <p:cNvSpPr/>
          <p:nvPr/>
        </p:nvSpPr>
        <p:spPr bwMode="auto">
          <a:xfrm>
            <a:off x="6659367" y="5284760"/>
            <a:ext cx="2108549" cy="1049672"/>
          </a:xfrm>
          <a:prstGeom prst="wedgeRectCallout">
            <a:avLst>
              <a:gd name="adj1" fmla="val -75417"/>
              <a:gd name="adj2" fmla="val 841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bg2"/>
                </a:solidFill>
                <a:latin typeface="Calibri" pitchFamily="34" charset="0"/>
              </a:rPr>
              <a:t>“Laz</a:t>
            </a:r>
            <a:r>
              <a:rPr lang="en-US" sz="2000" dirty="0" smtClean="0">
                <a:solidFill>
                  <a:schemeClr val="bg2"/>
                </a:solidFill>
                <a:latin typeface="Calibri" pitchFamily="34" charset="0"/>
              </a:rPr>
              <a:t>y translation” to </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bg2"/>
                </a:solidFill>
                <a:latin typeface="Calibri" pitchFamily="34" charset="0"/>
              </a:rPr>
              <a:t>DNF</a:t>
            </a:r>
          </a:p>
        </p:txBody>
      </p:sp>
    </p:spTree>
    <p:extLst/>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34010" y="2360006"/>
            <a:ext cx="7958939" cy="954107"/>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State-of-the-art SMT solvers implement </a:t>
            </a:r>
          </a:p>
          <a:p>
            <a:pPr algn="ctr"/>
            <a:r>
              <a:rPr lang="en-US" sz="2800" b="1" dirty="0" smtClean="0">
                <a:solidFill>
                  <a:srgbClr val="FF0000"/>
                </a:solidFill>
                <a:latin typeface="Calibri" pitchFamily="34" charset="0"/>
                <a:cs typeface="Calibri" pitchFamily="34" charset="0"/>
                <a:sym typeface="Symbol"/>
              </a:rPr>
              <a:t>many improvements.</a:t>
            </a:r>
          </a:p>
        </p:txBody>
      </p:sp>
    </p:spTree>
    <p:extLst/>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1384995"/>
          </a:xfrm>
          <a:prstGeom prst="rect">
            <a:avLst/>
          </a:prstGeom>
        </p:spPr>
        <p:txBody>
          <a:bodyPr wrap="square">
            <a:spAutoFit/>
          </a:bodyPr>
          <a:lstStyle/>
          <a:p>
            <a:pPr algn="ctr"/>
            <a:r>
              <a:rPr lang="en-US" sz="2800" b="1" dirty="0" err="1" smtClean="0">
                <a:solidFill>
                  <a:srgbClr val="FF0000"/>
                </a:solidFill>
                <a:latin typeface="Calibri" pitchFamily="34" charset="0"/>
                <a:cs typeface="Calibri" pitchFamily="34" charset="0"/>
                <a:sym typeface="Symbol"/>
              </a:rPr>
              <a:t>Incrementality</a:t>
            </a:r>
            <a:endParaRPr lang="en-US" sz="2800" b="1" dirty="0" smtClean="0">
              <a:solidFill>
                <a:srgbClr val="FF0000"/>
              </a:solidFill>
              <a:latin typeface="Calibri" pitchFamily="34" charset="0"/>
              <a:cs typeface="Calibri" pitchFamily="34" charset="0"/>
              <a:sym typeface="Symbol"/>
            </a:endParaRPr>
          </a:p>
          <a:p>
            <a:pPr algn="ctr"/>
            <a:r>
              <a:rPr lang="en-US" sz="2800" dirty="0" smtClean="0">
                <a:solidFill>
                  <a:schemeClr val="bg1"/>
                </a:solidFill>
                <a:latin typeface="Calibri" pitchFamily="34" charset="0"/>
                <a:cs typeface="Calibri" pitchFamily="34" charset="0"/>
                <a:sym typeface="Symbol"/>
              </a:rPr>
              <a:t>Send the literals to the Theory solver as they are assigned by the SAT solver</a:t>
            </a:r>
            <a:endParaRPr lang="en-US" sz="2800" dirty="0">
              <a:solidFill>
                <a:schemeClr val="bg1"/>
              </a:solidFill>
              <a:latin typeface="Calibri" pitchFamily="34" charset="0"/>
              <a:cs typeface="Calibri" pitchFamily="34" charset="0"/>
            </a:endParaRPr>
          </a:p>
        </p:txBody>
      </p:sp>
      <p:sp>
        <p:nvSpPr>
          <p:cNvPr id="4" name="Content Placeholder 2"/>
          <p:cNvSpPr txBox="1">
            <a:spLocks/>
          </p:cNvSpPr>
          <p:nvPr/>
        </p:nvSpPr>
        <p:spPr>
          <a:xfrm>
            <a:off x="1906377" y="382975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972658"/>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a:t>
            </a:r>
            <a:r>
              <a:rPr lang="en-US" sz="2400" dirty="0" smtClean="0">
                <a:solidFill>
                  <a:srgbClr val="FF0000"/>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Rectangular Callout 5"/>
          <p:cNvSpPr/>
          <p:nvPr/>
        </p:nvSpPr>
        <p:spPr bwMode="auto">
          <a:xfrm>
            <a:off x="2348178" y="4740247"/>
            <a:ext cx="3789275" cy="1016813"/>
          </a:xfrm>
          <a:prstGeom prst="wedgeRectCallout">
            <a:avLst>
              <a:gd name="adj1" fmla="val -37314"/>
              <a:gd name="adj2" fmla="val -9649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Partial assignment is already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Theory </a:t>
            </a:r>
            <a:r>
              <a:rPr kumimoji="0" lang="en-US" sz="2400" b="0" i="0" u="none" strike="noStrike" cap="none" normalizeH="0" baseline="0" dirty="0" smtClean="0">
                <a:solidFill>
                  <a:schemeClr val="bg1"/>
                </a:solidFill>
                <a:latin typeface="Calibri" pitchFamily="34" charset="0"/>
              </a:rPr>
              <a:t>inconsistent.</a:t>
            </a:r>
          </a:p>
        </p:txBody>
      </p:sp>
    </p:spTree>
    <p:extLst/>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1384995"/>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Efficient Backtracking</a:t>
            </a:r>
          </a:p>
          <a:p>
            <a:pPr algn="ctr"/>
            <a:r>
              <a:rPr lang="en-US" sz="2800" dirty="0" smtClean="0">
                <a:solidFill>
                  <a:schemeClr val="bg1"/>
                </a:solidFill>
                <a:latin typeface="Calibri" pitchFamily="34" charset="0"/>
                <a:cs typeface="Calibri" pitchFamily="34" charset="0"/>
                <a:sym typeface="Symbol"/>
              </a:rPr>
              <a:t>We don’t want to restart from scratch after each backtracking operation.</a:t>
            </a:r>
            <a:endParaRPr lang="en-US" sz="2800" dirty="0">
              <a:solidFill>
                <a:schemeClr val="bg1"/>
              </a:solidFill>
              <a:latin typeface="Calibri" pitchFamily="34" charset="0"/>
              <a:cs typeface="Calibri" pitchFamily="34" charset="0"/>
            </a:endParaRPr>
          </a:p>
        </p:txBody>
      </p:sp>
    </p:spTree>
    <p:extLst/>
  </p:cSld>
  <p:clrMapOvr>
    <a:masterClrMapping/>
  </p:clrMapOvr>
  <p:transition>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954107"/>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Efficient Lemma Generation (computing a small S’)</a:t>
            </a:r>
          </a:p>
          <a:p>
            <a:pPr algn="ctr"/>
            <a:r>
              <a:rPr lang="en-US" sz="2800" dirty="0" smtClean="0">
                <a:solidFill>
                  <a:schemeClr val="bg1"/>
                </a:solidFill>
                <a:latin typeface="Calibri" pitchFamily="34" charset="0"/>
                <a:cs typeface="Calibri" pitchFamily="34" charset="0"/>
                <a:sym typeface="Symbol"/>
              </a:rPr>
              <a:t>Avoid lemmas containing redundant literals.</a:t>
            </a:r>
          </a:p>
        </p:txBody>
      </p:sp>
      <p:sp>
        <p:nvSpPr>
          <p:cNvPr id="4" name="Content Placeholder 2"/>
          <p:cNvSpPr txBox="1">
            <a:spLocks/>
          </p:cNvSpPr>
          <p:nvPr/>
        </p:nvSpPr>
        <p:spPr>
          <a:xfrm>
            <a:off x="1906377" y="382975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3</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r>
              <a:rPr lang="en-US" sz="2400" dirty="0" smtClean="0">
                <a:solidFill>
                  <a:schemeClr val="bg1"/>
                </a:solidFill>
                <a:latin typeface="Calibri" pitchFamily="34" charset="0"/>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972658"/>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a:t>
            </a:r>
            <a:r>
              <a:rPr lang="en-US" sz="2400" dirty="0" smtClean="0">
                <a:solidFill>
                  <a:srgbClr val="FF0000"/>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7" name="Rectangle 6"/>
          <p:cNvSpPr/>
          <p:nvPr/>
        </p:nvSpPr>
        <p:spPr>
          <a:xfrm>
            <a:off x="1868080" y="4604181"/>
            <a:ext cx="3223297" cy="424732"/>
          </a:xfrm>
          <a:prstGeom prst="rect">
            <a:avLst/>
          </a:prstGeom>
        </p:spPr>
        <p:txBody>
          <a:bodyPr wrap="square">
            <a:spAutoFit/>
          </a:bodyPr>
          <a:lstStyle/>
          <a:p>
            <a:pPr marL="384954"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rgbClr val="FF0000"/>
                </a:solidFill>
                <a:latin typeface="Calibri" pitchFamily="34" charset="0"/>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4</a:t>
            </a:r>
            <a:endParaRPr lang="en-US" sz="2400" dirty="0" smtClean="0">
              <a:solidFill>
                <a:srgbClr val="FF0000"/>
              </a:solidFill>
              <a:latin typeface="Calibri" pitchFamily="34" charset="0"/>
              <a:sym typeface="Symbol"/>
            </a:endParaRPr>
          </a:p>
        </p:txBody>
      </p:sp>
      <p:sp>
        <p:nvSpPr>
          <p:cNvPr id="9" name="Rectangular Callout 8"/>
          <p:cNvSpPr/>
          <p:nvPr/>
        </p:nvSpPr>
        <p:spPr bwMode="auto">
          <a:xfrm>
            <a:off x="5720486" y="4469586"/>
            <a:ext cx="2838299" cy="848561"/>
          </a:xfrm>
          <a:prstGeom prst="wedgeRectCallout">
            <a:avLst>
              <a:gd name="adj1" fmla="val -89741"/>
              <a:gd name="adj2" fmla="val -944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Imprecise Lemma</a:t>
            </a:r>
          </a:p>
        </p:txBody>
      </p:sp>
    </p:spTree>
    <p:extLst/>
  </p:cSld>
  <p:clrMapOvr>
    <a:masterClrMapping/>
  </p:clrMapOvr>
  <p:transition>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954107"/>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Theory Propagation</a:t>
            </a:r>
          </a:p>
          <a:p>
            <a:pPr algn="ctr"/>
            <a:r>
              <a:rPr lang="en-US" sz="2800" dirty="0" smtClean="0">
                <a:solidFill>
                  <a:schemeClr val="bg1"/>
                </a:solidFill>
                <a:latin typeface="Calibri" pitchFamily="34" charset="0"/>
                <a:cs typeface="Calibri" pitchFamily="34" charset="0"/>
                <a:sym typeface="Symbol"/>
              </a:rPr>
              <a:t>It is the SMT equivalent of unit propagation.</a:t>
            </a:r>
          </a:p>
        </p:txBody>
      </p:sp>
      <p:sp>
        <p:nvSpPr>
          <p:cNvPr id="4" name="Content Placeholder 2"/>
          <p:cNvSpPr txBox="1">
            <a:spLocks/>
          </p:cNvSpPr>
          <p:nvPr/>
        </p:nvSpPr>
        <p:spPr>
          <a:xfrm>
            <a:off x="1906377" y="3690767"/>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833673"/>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val="0070C0"/>
                </a:solidFill>
                <a:latin typeface="Calibri" pitchFamily="34" charset="0"/>
                <a:sym typeface="Symbol"/>
              </a:rPr>
              <a:t>y</a:t>
            </a:r>
            <a:r>
              <a:rPr lang="en-US" sz="2400" dirty="0" smtClean="0">
                <a:solidFill>
                  <a:srgbClr val="0070C0"/>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8" name="Down Arrow 7"/>
          <p:cNvSpPr/>
          <p:nvPr/>
        </p:nvSpPr>
        <p:spPr bwMode="auto">
          <a:xfrm>
            <a:off x="3399326" y="4162471"/>
            <a:ext cx="519379" cy="69494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a:xfrm>
            <a:off x="3984205" y="4224406"/>
            <a:ext cx="4960927" cy="461665"/>
          </a:xfrm>
          <a:prstGeom prst="rect">
            <a:avLst/>
          </a:prstGeom>
        </p:spPr>
        <p:txBody>
          <a:bodyPr wrap="square">
            <a:spAutoFit/>
          </a:bodyPr>
          <a:lstStyle/>
          <a:p>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imply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 </a:t>
            </a:r>
            <a:r>
              <a:rPr lang="en-US" sz="2400" dirty="0" smtClean="0">
                <a:solidFill>
                  <a:schemeClr val="bg1"/>
                </a:solidFill>
                <a:latin typeface="Calibri" pitchFamily="34" charset="0"/>
                <a:sym typeface="Symbol"/>
              </a:rPr>
              <a:t>by theory propagation</a:t>
            </a:r>
            <a:endParaRPr lang="en-US" sz="2400" dirty="0" smtClean="0">
              <a:solidFill>
                <a:schemeClr val="bg1"/>
              </a:solidFill>
              <a:latin typeface="Calibri" pitchFamily="34" charset="0"/>
              <a:cs typeface="Calibri" pitchFamily="34" charset="0"/>
              <a:sym typeface="Symbol"/>
            </a:endParaRPr>
          </a:p>
        </p:txBody>
      </p:sp>
      <p:sp>
        <p:nvSpPr>
          <p:cNvPr id="11" name="Content Placeholder 2"/>
          <p:cNvSpPr txBox="1">
            <a:spLocks/>
          </p:cNvSpPr>
          <p:nvPr/>
        </p:nvSpPr>
        <p:spPr>
          <a:xfrm>
            <a:off x="1597920" y="493313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lang="en-US" sz="2400" baseline="-25000" dirty="0" smtClean="0">
                <a:solidFill>
                  <a:srgbClr val="FF0000"/>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Tree>
    <p:extLst/>
  </p:cSld>
  <p:clrMapOvr>
    <a:masterClrMapping/>
  </p:clrMapOvr>
  <p:transition>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954107"/>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Theory Propagation</a:t>
            </a:r>
          </a:p>
          <a:p>
            <a:pPr algn="ctr"/>
            <a:r>
              <a:rPr lang="en-US" sz="2800" dirty="0" smtClean="0">
                <a:solidFill>
                  <a:schemeClr val="bg1"/>
                </a:solidFill>
                <a:latin typeface="Calibri" pitchFamily="34" charset="0"/>
                <a:cs typeface="Calibri" pitchFamily="34" charset="0"/>
                <a:sym typeface="Symbol"/>
              </a:rPr>
              <a:t>It is the SMT equivalent of unit propagation.</a:t>
            </a:r>
          </a:p>
        </p:txBody>
      </p:sp>
      <p:sp>
        <p:nvSpPr>
          <p:cNvPr id="4" name="Content Placeholder 2"/>
          <p:cNvSpPr txBox="1">
            <a:spLocks/>
          </p:cNvSpPr>
          <p:nvPr/>
        </p:nvSpPr>
        <p:spPr>
          <a:xfrm>
            <a:off x="1906377" y="3690767"/>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833673"/>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rPr>
              <a:t>x </a:t>
            </a:r>
            <a:r>
              <a:rPr lang="en-US" sz="2400" dirty="0" smtClean="0">
                <a:solidFill>
                  <a:srgbClr val="FF0000"/>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val="0070C0"/>
                </a:solidFill>
                <a:latin typeface="Calibri" pitchFamily="34" charset="0"/>
                <a:sym typeface="Symbol"/>
              </a:rPr>
              <a:t>y</a:t>
            </a:r>
            <a:r>
              <a:rPr lang="en-US" sz="2400" dirty="0" smtClean="0">
                <a:solidFill>
                  <a:srgbClr val="0070C0"/>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8" name="Down Arrow 7"/>
          <p:cNvSpPr/>
          <p:nvPr/>
        </p:nvSpPr>
        <p:spPr bwMode="auto">
          <a:xfrm>
            <a:off x="3399326" y="4162471"/>
            <a:ext cx="519379" cy="69494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a:xfrm>
            <a:off x="3984205" y="4224406"/>
            <a:ext cx="4960927" cy="461665"/>
          </a:xfrm>
          <a:prstGeom prst="rect">
            <a:avLst/>
          </a:prstGeom>
        </p:spPr>
        <p:txBody>
          <a:bodyPr wrap="square">
            <a:spAutoFit/>
          </a:bodyPr>
          <a:lstStyle/>
          <a:p>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imply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 </a:t>
            </a:r>
            <a:r>
              <a:rPr lang="en-US" sz="2400" dirty="0" smtClean="0">
                <a:solidFill>
                  <a:schemeClr val="bg1"/>
                </a:solidFill>
                <a:latin typeface="Calibri" pitchFamily="34" charset="0"/>
                <a:sym typeface="Symbol"/>
              </a:rPr>
              <a:t>by theory propagation</a:t>
            </a:r>
            <a:endParaRPr lang="en-US" sz="2400" dirty="0" smtClean="0">
              <a:solidFill>
                <a:schemeClr val="bg1"/>
              </a:solidFill>
              <a:latin typeface="Calibri" pitchFamily="34" charset="0"/>
              <a:cs typeface="Calibri" pitchFamily="34" charset="0"/>
              <a:sym typeface="Symbol"/>
            </a:endParaRPr>
          </a:p>
        </p:txBody>
      </p:sp>
      <p:sp>
        <p:nvSpPr>
          <p:cNvPr id="11" name="Content Placeholder 2"/>
          <p:cNvSpPr txBox="1">
            <a:spLocks/>
          </p:cNvSpPr>
          <p:nvPr/>
        </p:nvSpPr>
        <p:spPr>
          <a:xfrm>
            <a:off x="1597920" y="493313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val="FF0000"/>
                </a:solidFill>
                <a:latin typeface="Calibri" pitchFamily="34" charset="0"/>
                <a:sym typeface="Symbol"/>
              </a:rPr>
              <a:t>p</a:t>
            </a:r>
            <a:r>
              <a:rPr lang="en-US" sz="2400" baseline="-25000" dirty="0" smtClean="0">
                <a:solidFill>
                  <a:srgbClr val="FF0000"/>
                </a:solidFill>
                <a:latin typeface="Calibri" pitchFamily="34" charset="0"/>
                <a:sym typeface="Symbol"/>
              </a:rPr>
              <a:t>2</a:t>
            </a:r>
            <a:r>
              <a:rPr lang="en-US" sz="2400" dirty="0" smtClean="0">
                <a:solidFill>
                  <a:schemeClr val="bg1"/>
                </a:solidFill>
                <a:latin typeface="Calibri" pitchFamily="34" charset="0"/>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lang="en-US" sz="2400" baseline="-25000" dirty="0" smtClean="0">
                <a:solidFill>
                  <a:srgbClr val="FF0000"/>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a:t>
            </a:r>
            <a:r>
              <a:rPr lang="en-US" sz="2400" dirty="0" smtClean="0">
                <a:solidFill>
                  <a:srgbClr val="0070C0"/>
                </a:solidFill>
                <a:latin typeface="Calibri" pitchFamily="34" charset="0"/>
                <a:sym typeface="Symbol"/>
              </a:rPr>
              <a:t>p</a:t>
            </a:r>
            <a:r>
              <a:rPr lang="en-US" sz="2400" baseline="-25000" dirty="0" smtClean="0">
                <a:solidFill>
                  <a:srgbClr val="0070C0"/>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9" name="Rectangle 8"/>
          <p:cNvSpPr/>
          <p:nvPr/>
        </p:nvSpPr>
        <p:spPr>
          <a:xfrm>
            <a:off x="737615" y="5767668"/>
            <a:ext cx="7958939" cy="523220"/>
          </a:xfrm>
          <a:prstGeom prst="rect">
            <a:avLst/>
          </a:prstGeom>
        </p:spPr>
        <p:txBody>
          <a:bodyPr wrap="square">
            <a:spAutoFit/>
          </a:bodyPr>
          <a:lstStyle/>
          <a:p>
            <a:pPr algn="ctr"/>
            <a:r>
              <a:rPr lang="en-US" sz="2800" b="1" dirty="0" smtClean="0">
                <a:solidFill>
                  <a:srgbClr val="FF0000"/>
                </a:solidFill>
                <a:latin typeface="Calibri" pitchFamily="34" charset="0"/>
                <a:cs typeface="Calibri" pitchFamily="34" charset="0"/>
                <a:sym typeface="Symbol"/>
              </a:rPr>
              <a:t>Tradeoff between precision  performance.</a:t>
            </a:r>
            <a:endParaRPr lang="en-US" sz="2800" dirty="0" smtClean="0">
              <a:solidFill>
                <a:schemeClr val="bg1"/>
              </a:solidFill>
              <a:latin typeface="Calibri" pitchFamily="34" charset="0"/>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233086" y="1246095"/>
            <a:ext cx="8641976" cy="531607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b="1" dirty="0" smtClean="0">
                <a:solidFill>
                  <a:schemeClr val="bg1"/>
                </a:solidFill>
                <a:latin typeface="Segoe" pitchFamily="34" charset="0"/>
              </a:rPr>
              <a:t>Core</a:t>
            </a:r>
            <a:r>
              <a:rPr lang="en-US" sz="2800" dirty="0" smtClean="0">
                <a:solidFill>
                  <a:schemeClr val="tx1"/>
                </a:solidFill>
                <a:effectLst>
                  <a:outerShdw blurRad="38100" dist="38100" dir="2700000" algn="tl">
                    <a:srgbClr val="000000">
                      <a:alpha val="43137"/>
                    </a:srgbClr>
                  </a:outerShdw>
                </a:effectLst>
                <a:latin typeface="Segoe" pitchFamily="34" charset="0"/>
              </a:rPr>
              <a:t> </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An Architecture: the core</a:t>
            </a:r>
            <a:endParaRPr lang="en-US" dirty="0"/>
          </a:p>
        </p:txBody>
      </p:sp>
      <p:sp>
        <p:nvSpPr>
          <p:cNvPr id="7" name="Rectangle 6"/>
          <p:cNvSpPr/>
          <p:nvPr/>
        </p:nvSpPr>
        <p:spPr bwMode="auto">
          <a:xfrm>
            <a:off x="3472106" y="5486416"/>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SAT Solver</a:t>
            </a:r>
          </a:p>
        </p:txBody>
      </p:sp>
      <p:sp>
        <p:nvSpPr>
          <p:cNvPr id="8" name="Rectangle 7"/>
          <p:cNvSpPr/>
          <p:nvPr/>
        </p:nvSpPr>
        <p:spPr bwMode="auto">
          <a:xfrm>
            <a:off x="3218316" y="3684501"/>
            <a:ext cx="2488789" cy="11777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Equality</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smtClean="0">
                <a:solidFill>
                  <a:schemeClr val="bg1"/>
                </a:solidFill>
                <a:latin typeface="Calibri" pitchFamily="34" charset="0"/>
                <a:cs typeface="Calibri" pitchFamily="34" charset="0"/>
              </a:rPr>
              <a:t>Uninterpreted</a:t>
            </a:r>
            <a:r>
              <a:rPr kumimoji="0" lang="en-US" sz="2400" i="0" u="none" strike="noStrike" cap="none" normalizeH="0" dirty="0" smtClean="0">
                <a:solidFill>
                  <a:schemeClr val="bg1"/>
                </a:solidFill>
                <a:latin typeface="Calibri" pitchFamily="34" charset="0"/>
                <a:cs typeface="Calibri" pitchFamily="34" charset="0"/>
              </a:rPr>
              <a:t> Functions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bwMode="auto">
          <a:xfrm>
            <a:off x="681305"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Arithmetic</a:t>
            </a:r>
          </a:p>
        </p:txBody>
      </p:sp>
      <p:sp>
        <p:nvSpPr>
          <p:cNvPr id="10" name="Rectangle 9"/>
          <p:cNvSpPr/>
          <p:nvPr/>
        </p:nvSpPr>
        <p:spPr bwMode="auto">
          <a:xfrm>
            <a:off x="3472106"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Bit-Vectors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11" name="Rectangle 10"/>
          <p:cNvSpPr/>
          <p:nvPr/>
        </p:nvSpPr>
        <p:spPr bwMode="auto">
          <a:xfrm>
            <a:off x="6122880"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Scalar Values</a:t>
            </a:r>
            <a:endParaRPr kumimoji="0" lang="en-US" sz="2400" i="0" u="none" strike="noStrike" cap="none" normalizeH="0" baseline="0" dirty="0" smtClean="0">
              <a:solidFill>
                <a:schemeClr val="bg1"/>
              </a:solidFill>
              <a:latin typeface="Calibri" pitchFamily="34" charset="0"/>
              <a:cs typeface="Calibri" pitchFamily="34" charset="0"/>
            </a:endParaRPr>
          </a:p>
        </p:txBody>
      </p:sp>
      <p:cxnSp>
        <p:nvCxnSpPr>
          <p:cNvPr id="13" name="Straight Arrow Connector 12"/>
          <p:cNvCxnSpPr>
            <a:stCxn id="9" idx="2"/>
            <a:endCxn id="8" idx="0"/>
          </p:cNvCxnSpPr>
          <p:nvPr/>
        </p:nvCxnSpPr>
        <p:spPr>
          <a:xfrm rot="16200000" flipH="1">
            <a:off x="2740096" y="1961885"/>
            <a:ext cx="654429" cy="279080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10" idx="2"/>
            <a:endCxn id="8" idx="0"/>
          </p:cNvCxnSpPr>
          <p:nvPr/>
        </p:nvCxnSpPr>
        <p:spPr>
          <a:xfrm rot="16200000" flipH="1">
            <a:off x="4135496" y="3357285"/>
            <a:ext cx="654429"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8" idx="0"/>
            <a:endCxn id="11" idx="2"/>
          </p:cNvCxnSpPr>
          <p:nvPr/>
        </p:nvCxnSpPr>
        <p:spPr>
          <a:xfrm rot="5400000" flipH="1" flipV="1">
            <a:off x="5460883" y="2031901"/>
            <a:ext cx="654429" cy="26507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8" idx="2"/>
            <a:endCxn id="7" idx="0"/>
          </p:cNvCxnSpPr>
          <p:nvPr/>
        </p:nvCxnSpPr>
        <p:spPr>
          <a:xfrm rot="5400000">
            <a:off x="4150620" y="5174324"/>
            <a:ext cx="624183"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Tree>
    <p:custDataLst>
      <p:tags r:id="rId1"/>
    </p:custDataLs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 formulas - Overview</a:t>
            </a:r>
            <a:endParaRPr lang="en-US" dirty="0"/>
          </a:p>
        </p:txBody>
      </p:sp>
      <p:sp>
        <p:nvSpPr>
          <p:cNvPr id="3" name="Content Placeholder 2"/>
          <p:cNvSpPr>
            <a:spLocks noGrp="1"/>
          </p:cNvSpPr>
          <p:nvPr>
            <p:ph idx="1"/>
          </p:nvPr>
        </p:nvSpPr>
        <p:spPr>
          <a:xfrm>
            <a:off x="381000" y="1412875"/>
            <a:ext cx="8382000" cy="5016758"/>
          </a:xfrm>
        </p:spPr>
        <p:txBody>
          <a:bodyPr/>
          <a:lstStyle/>
          <a:p>
            <a:r>
              <a:rPr lang="en-US" dirty="0" smtClean="0"/>
              <a:t>Simple sorts: </a:t>
            </a:r>
            <a:br>
              <a:rPr lang="en-US" dirty="0" smtClean="0"/>
            </a:br>
            <a:r>
              <a:rPr lang="en-US" dirty="0" err="1" smtClean="0"/>
              <a:t>Bool</a:t>
            </a:r>
            <a:r>
              <a:rPr lang="en-US" dirty="0"/>
              <a:t> </a:t>
            </a:r>
            <a:r>
              <a:rPr lang="en-US" dirty="0" smtClean="0"/>
              <a:t>           		- Booleans</a:t>
            </a:r>
            <a:br>
              <a:rPr lang="en-US" dirty="0" smtClean="0"/>
            </a:br>
            <a:r>
              <a:rPr lang="en-US" dirty="0" err="1" smtClean="0"/>
              <a:t>Int</a:t>
            </a:r>
            <a:r>
              <a:rPr lang="en-US" dirty="0" smtClean="0"/>
              <a:t>, Real      		- Integers and </a:t>
            </a:r>
            <a:r>
              <a:rPr lang="en-US" dirty="0" err="1" smtClean="0"/>
              <a:t>Reals</a:t>
            </a:r>
            <a:r>
              <a:rPr lang="en-US" dirty="0" smtClean="0"/>
              <a:t/>
            </a:r>
            <a:br>
              <a:rPr lang="en-US" dirty="0" smtClean="0"/>
            </a:br>
            <a:r>
              <a:rPr lang="en-US" dirty="0" err="1" smtClean="0"/>
              <a:t>BitVec</a:t>
            </a:r>
            <a:r>
              <a:rPr lang="en-US" dirty="0" smtClean="0"/>
              <a:t>[32], </a:t>
            </a:r>
            <a:r>
              <a:rPr lang="en-US" dirty="0" err="1" smtClean="0"/>
              <a:t>BitVec</a:t>
            </a:r>
            <a:r>
              <a:rPr lang="en-US" dirty="0" smtClean="0"/>
              <a:t>[</a:t>
            </a:r>
            <a:r>
              <a:rPr lang="en-US" i="1" dirty="0" smtClean="0"/>
              <a:t>n</a:t>
            </a:r>
            <a:r>
              <a:rPr lang="en-US" dirty="0" smtClean="0"/>
              <a:t>]  	- Bit-vectors</a:t>
            </a:r>
            <a:br>
              <a:rPr lang="en-US" dirty="0" smtClean="0"/>
            </a:br>
            <a:r>
              <a:rPr lang="en-US" dirty="0" smtClean="0"/>
              <a:t>(Array </a:t>
            </a:r>
            <a:r>
              <a:rPr lang="en-US" dirty="0" err="1" smtClean="0"/>
              <a:t>Int</a:t>
            </a:r>
            <a:r>
              <a:rPr lang="en-US" dirty="0" smtClean="0"/>
              <a:t> </a:t>
            </a:r>
            <a:r>
              <a:rPr lang="en-US" dirty="0" err="1" smtClean="0"/>
              <a:t>Int</a:t>
            </a:r>
            <a:r>
              <a:rPr lang="en-US" dirty="0" smtClean="0"/>
              <a:t>)               	- Arrays</a:t>
            </a:r>
          </a:p>
          <a:p>
            <a:endParaRPr lang="en-US" dirty="0" smtClean="0"/>
          </a:p>
          <a:p>
            <a:r>
              <a:rPr lang="en-US" dirty="0" smtClean="0"/>
              <a:t>Sorted Terms:</a:t>
            </a:r>
          </a:p>
          <a:p>
            <a:pPr marL="377016" lvl="1" indent="0">
              <a:buNone/>
            </a:pPr>
            <a:r>
              <a:rPr lang="en-US" dirty="0"/>
              <a:t>	(+ </a:t>
            </a:r>
            <a:r>
              <a:rPr lang="en-US" dirty="0" smtClean="0"/>
              <a:t>(</a:t>
            </a:r>
            <a:r>
              <a:rPr lang="en-US" dirty="0" err="1" smtClean="0"/>
              <a:t>xCoord</a:t>
            </a:r>
            <a:r>
              <a:rPr lang="en-US" dirty="0" smtClean="0"/>
              <a:t> q</a:t>
            </a:r>
            <a:r>
              <a:rPr lang="en-US" dirty="0"/>
              <a:t>) </a:t>
            </a:r>
            <a:r>
              <a:rPr lang="en-US" dirty="0" smtClean="0"/>
              <a:t>(</a:t>
            </a:r>
            <a:r>
              <a:rPr lang="en-US" dirty="0" err="1" smtClean="0"/>
              <a:t>yCoord</a:t>
            </a:r>
            <a:r>
              <a:rPr lang="en-US" dirty="0" smtClean="0"/>
              <a:t> q))</a:t>
            </a:r>
            <a:r>
              <a:rPr lang="en-US" dirty="0"/>
              <a:t>	</a:t>
            </a:r>
            <a:endParaRPr lang="en-US" dirty="0" smtClean="0"/>
          </a:p>
          <a:p>
            <a:endParaRPr lang="en-US" dirty="0" smtClean="0"/>
          </a:p>
          <a:p>
            <a:r>
              <a:rPr lang="en-US" dirty="0" smtClean="0"/>
              <a:t>Formulas = Terms of Boolean Sort</a:t>
            </a:r>
            <a:br>
              <a:rPr lang="en-US" dirty="0" smtClean="0"/>
            </a:br>
            <a:r>
              <a:rPr lang="en-US" dirty="0" smtClean="0"/>
              <a:t>	Quantified formulas: </a:t>
            </a:r>
            <a:br>
              <a:rPr lang="en-US" dirty="0" smtClean="0"/>
            </a:br>
            <a:r>
              <a:rPr lang="en-US" dirty="0" smtClean="0"/>
              <a:t>		(</a:t>
            </a:r>
            <a:r>
              <a:rPr lang="en-US" dirty="0" err="1" smtClean="0"/>
              <a:t>forall</a:t>
            </a:r>
            <a:r>
              <a:rPr lang="en-US" dirty="0" smtClean="0"/>
              <a:t> ((x </a:t>
            </a:r>
            <a:r>
              <a:rPr lang="en-US" dirty="0" err="1" smtClean="0"/>
              <a:t>Int</a:t>
            </a:r>
            <a:r>
              <a:rPr lang="en-US" dirty="0" smtClean="0"/>
              <a:t>)) (=&gt; (&gt; x 0) (p x)))</a:t>
            </a:r>
            <a:endParaRPr lang="en-US" dirty="0"/>
          </a:p>
        </p:txBody>
      </p:sp>
    </p:spTree>
    <p:extLst>
      <p:ext uri="{BB962C8B-B14F-4D97-AF65-F5344CB8AC3E}">
        <p14:creationId xmlns:p14="http://schemas.microsoft.com/office/powerpoint/2010/main" val="342265876"/>
      </p:ext>
    </p:extLst>
  </p:cSld>
  <p:clrMapOvr>
    <a:masterClrMapping/>
  </p:clrMapOvr>
  <p:transition>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224121" y="1281954"/>
            <a:ext cx="8641976" cy="531607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b="1" dirty="0" smtClean="0">
                <a:solidFill>
                  <a:schemeClr val="bg1"/>
                </a:solidFill>
                <a:latin typeface="Segoe" pitchFamily="34" charset="0"/>
              </a:rPr>
              <a:t>Core</a:t>
            </a:r>
            <a:r>
              <a:rPr lang="en-US" sz="2800" dirty="0" smtClean="0">
                <a:solidFill>
                  <a:schemeClr val="tx1"/>
                </a:solidFill>
                <a:effectLst>
                  <a:outerShdw blurRad="38100" dist="38100" dir="2700000" algn="tl">
                    <a:srgbClr val="000000">
                      <a:alpha val="43137"/>
                    </a:srgbClr>
                  </a:outerShdw>
                </a:effectLst>
                <a:latin typeface="Segoe" pitchFamily="34" charset="0"/>
              </a:rPr>
              <a:t> </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An Architecture: the core</a:t>
            </a:r>
            <a:endParaRPr lang="en-US" dirty="0"/>
          </a:p>
        </p:txBody>
      </p:sp>
      <p:sp>
        <p:nvSpPr>
          <p:cNvPr id="7" name="Rectangle 6"/>
          <p:cNvSpPr/>
          <p:nvPr/>
        </p:nvSpPr>
        <p:spPr bwMode="auto">
          <a:xfrm>
            <a:off x="3472106" y="5486416"/>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SAT Solver</a:t>
            </a:r>
          </a:p>
        </p:txBody>
      </p:sp>
      <p:sp>
        <p:nvSpPr>
          <p:cNvPr id="8" name="Rectangle 7"/>
          <p:cNvSpPr/>
          <p:nvPr/>
        </p:nvSpPr>
        <p:spPr bwMode="auto">
          <a:xfrm>
            <a:off x="3218316" y="3684501"/>
            <a:ext cx="2488789" cy="11777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Equality</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smtClean="0">
                <a:solidFill>
                  <a:schemeClr val="bg1"/>
                </a:solidFill>
                <a:latin typeface="Calibri" pitchFamily="34" charset="0"/>
                <a:cs typeface="Calibri" pitchFamily="34" charset="0"/>
              </a:rPr>
              <a:t>Uninterpreted</a:t>
            </a:r>
            <a:r>
              <a:rPr kumimoji="0" lang="en-US" sz="2400" i="0" u="none" strike="noStrike" cap="none" normalizeH="0" dirty="0" smtClean="0">
                <a:solidFill>
                  <a:schemeClr val="bg1"/>
                </a:solidFill>
                <a:latin typeface="Calibri" pitchFamily="34" charset="0"/>
                <a:cs typeface="Calibri" pitchFamily="34" charset="0"/>
              </a:rPr>
              <a:t> Functions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bwMode="auto">
          <a:xfrm>
            <a:off x="681305"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Arithmetic</a:t>
            </a:r>
          </a:p>
        </p:txBody>
      </p:sp>
      <p:sp>
        <p:nvSpPr>
          <p:cNvPr id="10" name="Rectangle 9"/>
          <p:cNvSpPr/>
          <p:nvPr/>
        </p:nvSpPr>
        <p:spPr bwMode="auto">
          <a:xfrm>
            <a:off x="3472106"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Bit-Vectors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11" name="Rectangle 10"/>
          <p:cNvSpPr/>
          <p:nvPr/>
        </p:nvSpPr>
        <p:spPr bwMode="auto">
          <a:xfrm>
            <a:off x="6122880"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Scalar Values</a:t>
            </a:r>
            <a:endParaRPr kumimoji="0" lang="en-US" sz="2400" i="0" u="none" strike="noStrike" cap="none" normalizeH="0" baseline="0" dirty="0" smtClean="0">
              <a:solidFill>
                <a:schemeClr val="bg1"/>
              </a:solidFill>
              <a:latin typeface="Calibri" pitchFamily="34" charset="0"/>
              <a:cs typeface="Calibri" pitchFamily="34" charset="0"/>
            </a:endParaRPr>
          </a:p>
        </p:txBody>
      </p:sp>
      <p:cxnSp>
        <p:nvCxnSpPr>
          <p:cNvPr id="13" name="Straight Arrow Connector 12"/>
          <p:cNvCxnSpPr>
            <a:stCxn id="9" idx="2"/>
            <a:endCxn id="8" idx="0"/>
          </p:cNvCxnSpPr>
          <p:nvPr/>
        </p:nvCxnSpPr>
        <p:spPr>
          <a:xfrm rot="16200000" flipH="1">
            <a:off x="2740096" y="1961885"/>
            <a:ext cx="654429" cy="279080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10" idx="2"/>
            <a:endCxn id="8" idx="0"/>
          </p:cNvCxnSpPr>
          <p:nvPr/>
        </p:nvCxnSpPr>
        <p:spPr>
          <a:xfrm rot="16200000" flipH="1">
            <a:off x="4135496" y="3357285"/>
            <a:ext cx="654429"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8" idx="0"/>
            <a:endCxn id="11" idx="2"/>
          </p:cNvCxnSpPr>
          <p:nvPr/>
        </p:nvCxnSpPr>
        <p:spPr>
          <a:xfrm rot="5400000" flipH="1" flipV="1">
            <a:off x="5460883" y="2031901"/>
            <a:ext cx="654429" cy="26507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8" idx="2"/>
            <a:endCxn id="7" idx="0"/>
          </p:cNvCxnSpPr>
          <p:nvPr/>
        </p:nvCxnSpPr>
        <p:spPr>
          <a:xfrm rot="5400000">
            <a:off x="4150620" y="5174324"/>
            <a:ext cx="624183"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14" name="Rectangular Callout 13"/>
          <p:cNvSpPr/>
          <p:nvPr/>
        </p:nvSpPr>
        <p:spPr bwMode="auto">
          <a:xfrm>
            <a:off x="6400800" y="4419600"/>
            <a:ext cx="2743200" cy="1210235"/>
          </a:xfrm>
          <a:prstGeom prst="wedgeRectCallout">
            <a:avLst>
              <a:gd name="adj1" fmla="val -81215"/>
              <a:gd name="adj2" fmla="val 5468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Case Analysis</a:t>
            </a:r>
          </a:p>
        </p:txBody>
      </p:sp>
    </p:spTree>
    <p:custDataLst>
      <p:tags r:id="rId1"/>
    </p:custDataLst>
    <p:extLst/>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233086" y="1246095"/>
            <a:ext cx="8641976" cy="531607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b="1" dirty="0" smtClean="0">
                <a:solidFill>
                  <a:schemeClr val="bg1"/>
                </a:solidFill>
                <a:latin typeface="Segoe" pitchFamily="34" charset="0"/>
              </a:rPr>
              <a:t>Core</a:t>
            </a:r>
            <a:r>
              <a:rPr lang="en-US" sz="2800" dirty="0" smtClean="0">
                <a:solidFill>
                  <a:schemeClr val="tx1"/>
                </a:solidFill>
                <a:effectLst>
                  <a:outerShdw blurRad="38100" dist="38100" dir="2700000" algn="tl">
                    <a:srgbClr val="000000">
                      <a:alpha val="43137"/>
                    </a:srgbClr>
                  </a:outerShdw>
                </a:effectLst>
                <a:latin typeface="Segoe" pitchFamily="34" charset="0"/>
              </a:rPr>
              <a:t> </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An Architecture: the core</a:t>
            </a:r>
            <a:endParaRPr lang="en-US" dirty="0"/>
          </a:p>
        </p:txBody>
      </p:sp>
      <p:sp>
        <p:nvSpPr>
          <p:cNvPr id="7" name="Rectangle 6"/>
          <p:cNvSpPr/>
          <p:nvPr/>
        </p:nvSpPr>
        <p:spPr bwMode="auto">
          <a:xfrm>
            <a:off x="3472106" y="5486416"/>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SAT Solver</a:t>
            </a:r>
          </a:p>
        </p:txBody>
      </p:sp>
      <p:sp>
        <p:nvSpPr>
          <p:cNvPr id="8" name="Rectangle 7"/>
          <p:cNvSpPr/>
          <p:nvPr/>
        </p:nvSpPr>
        <p:spPr bwMode="auto">
          <a:xfrm>
            <a:off x="3218316" y="3684501"/>
            <a:ext cx="2488789" cy="11777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Equality</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smtClean="0">
                <a:solidFill>
                  <a:schemeClr val="bg1"/>
                </a:solidFill>
                <a:latin typeface="Calibri" pitchFamily="34" charset="0"/>
                <a:cs typeface="Calibri" pitchFamily="34" charset="0"/>
              </a:rPr>
              <a:t>Uninterpreted</a:t>
            </a:r>
            <a:r>
              <a:rPr kumimoji="0" lang="en-US" sz="2400" i="0" u="none" strike="noStrike" cap="none" normalizeH="0" dirty="0" smtClean="0">
                <a:solidFill>
                  <a:schemeClr val="bg1"/>
                </a:solidFill>
                <a:latin typeface="Calibri" pitchFamily="34" charset="0"/>
                <a:cs typeface="Calibri" pitchFamily="34" charset="0"/>
              </a:rPr>
              <a:t> Functions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bwMode="auto">
          <a:xfrm>
            <a:off x="681305"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Arithmetic</a:t>
            </a:r>
          </a:p>
        </p:txBody>
      </p:sp>
      <p:sp>
        <p:nvSpPr>
          <p:cNvPr id="10" name="Rectangle 9"/>
          <p:cNvSpPr/>
          <p:nvPr/>
        </p:nvSpPr>
        <p:spPr bwMode="auto">
          <a:xfrm>
            <a:off x="3472106"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Bit-Vectors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11" name="Rectangle 10"/>
          <p:cNvSpPr/>
          <p:nvPr/>
        </p:nvSpPr>
        <p:spPr bwMode="auto">
          <a:xfrm>
            <a:off x="6122880"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Scalar Values</a:t>
            </a:r>
            <a:endParaRPr kumimoji="0" lang="en-US" sz="2400" i="0" u="none" strike="noStrike" cap="none" normalizeH="0" baseline="0" dirty="0" smtClean="0">
              <a:solidFill>
                <a:schemeClr val="bg1"/>
              </a:solidFill>
              <a:latin typeface="Calibri" pitchFamily="34" charset="0"/>
              <a:cs typeface="Calibri" pitchFamily="34" charset="0"/>
            </a:endParaRPr>
          </a:p>
        </p:txBody>
      </p:sp>
      <p:cxnSp>
        <p:nvCxnSpPr>
          <p:cNvPr id="13" name="Straight Arrow Connector 12"/>
          <p:cNvCxnSpPr>
            <a:stCxn id="9" idx="2"/>
            <a:endCxn id="8" idx="0"/>
          </p:cNvCxnSpPr>
          <p:nvPr/>
        </p:nvCxnSpPr>
        <p:spPr>
          <a:xfrm rot="16200000" flipH="1">
            <a:off x="2740096" y="1961885"/>
            <a:ext cx="654429" cy="279080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10" idx="2"/>
            <a:endCxn id="8" idx="0"/>
          </p:cNvCxnSpPr>
          <p:nvPr/>
        </p:nvCxnSpPr>
        <p:spPr>
          <a:xfrm rot="16200000" flipH="1">
            <a:off x="4135496" y="3357285"/>
            <a:ext cx="654429"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8" idx="0"/>
            <a:endCxn id="11" idx="2"/>
          </p:cNvCxnSpPr>
          <p:nvPr/>
        </p:nvCxnSpPr>
        <p:spPr>
          <a:xfrm rot="5400000" flipH="1" flipV="1">
            <a:off x="5460883" y="2031901"/>
            <a:ext cx="654429" cy="26507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8" idx="2"/>
            <a:endCxn id="7" idx="0"/>
          </p:cNvCxnSpPr>
          <p:nvPr/>
        </p:nvCxnSpPr>
        <p:spPr>
          <a:xfrm rot="5400000">
            <a:off x="4150620" y="5174324"/>
            <a:ext cx="624183"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14" name="Rectangular Callout 13"/>
          <p:cNvSpPr/>
          <p:nvPr/>
        </p:nvSpPr>
        <p:spPr bwMode="auto">
          <a:xfrm>
            <a:off x="6400799" y="4733364"/>
            <a:ext cx="2402541" cy="1622611"/>
          </a:xfrm>
          <a:prstGeom prst="wedgeRectCallout">
            <a:avLst>
              <a:gd name="adj1" fmla="val -75925"/>
              <a:gd name="adj2" fmla="val -7232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Blackboard:</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equalities, </a:t>
            </a:r>
            <a:r>
              <a:rPr lang="en-US" sz="2400" dirty="0" err="1" smtClean="0">
                <a:solidFill>
                  <a:schemeClr val="bg1"/>
                </a:solidFill>
                <a:latin typeface="Calibri" pitchFamily="34" charset="0"/>
                <a:cs typeface="Calibri" pitchFamily="34" charset="0"/>
              </a:rPr>
              <a:t>disequalities</a:t>
            </a:r>
            <a:r>
              <a:rPr lang="en-US" sz="2400" dirty="0" smtClean="0">
                <a:solidFill>
                  <a:schemeClr val="bg1"/>
                </a:solidFill>
                <a:latin typeface="Calibri" pitchFamily="34" charset="0"/>
                <a:cs typeface="Calibri"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predicates</a:t>
            </a:r>
          </a:p>
        </p:txBody>
      </p:sp>
    </p:spTree>
    <p:custDataLst>
      <p:tags r:id="rId1"/>
    </p:custDataLst>
    <p:extLst/>
  </p:cSld>
  <p:clrMapOvr>
    <a:masterClrMapping/>
  </p:clrMapOvr>
  <p:transition>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Linear Arithmetic</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672860"/>
            <a:ext cx="8382000" cy="2419124"/>
          </a:xfrm>
        </p:spPr>
        <p:txBody>
          <a:bodyPr/>
          <a:lstStyle/>
          <a:p>
            <a:r>
              <a:rPr lang="en-US" dirty="0" smtClean="0"/>
              <a:t>Many approaches</a:t>
            </a:r>
          </a:p>
          <a:p>
            <a:pPr lvl="1"/>
            <a:r>
              <a:rPr lang="en-US" dirty="0" smtClean="0"/>
              <a:t>Graph-based for difference logic:  </a:t>
            </a:r>
            <a:r>
              <a:rPr lang="en-US" dirty="0" smtClean="0">
                <a:solidFill>
                  <a:srgbClr val="FF0000"/>
                </a:solidFill>
              </a:rPr>
              <a:t>a – b </a:t>
            </a:r>
            <a:r>
              <a:rPr lang="en-US" dirty="0" smtClean="0">
                <a:solidFill>
                  <a:srgbClr val="FF0000"/>
                </a:solidFill>
                <a:sym typeface="Symbol"/>
              </a:rPr>
              <a:t> 3</a:t>
            </a:r>
          </a:p>
          <a:p>
            <a:pPr lvl="1"/>
            <a:r>
              <a:rPr lang="en-US" dirty="0" smtClean="0">
                <a:sym typeface="Symbol"/>
              </a:rPr>
              <a:t>Fourier-</a:t>
            </a:r>
            <a:r>
              <a:rPr lang="en-US" dirty="0" err="1" smtClean="0">
                <a:sym typeface="Symbol"/>
              </a:rPr>
              <a:t>Motzkin</a:t>
            </a:r>
            <a:r>
              <a:rPr lang="en-US" dirty="0" smtClean="0">
                <a:sym typeface="Symbol"/>
              </a:rPr>
              <a:t> elimination:</a:t>
            </a:r>
          </a:p>
          <a:p>
            <a:pPr lvl="1"/>
            <a:endParaRPr lang="en-US" dirty="0" smtClean="0">
              <a:sym typeface="Symbol"/>
            </a:endParaRPr>
          </a:p>
          <a:p>
            <a:pPr lvl="1"/>
            <a:r>
              <a:rPr lang="en-US" dirty="0" smtClean="0">
                <a:sym typeface="Symbol"/>
              </a:rPr>
              <a:t>Standard Simplex</a:t>
            </a:r>
          </a:p>
          <a:p>
            <a:pPr lvl="1"/>
            <a:r>
              <a:rPr lang="en-US" dirty="0" smtClean="0">
                <a:solidFill>
                  <a:srgbClr val="FF0000"/>
                </a:solidFill>
                <a:sym typeface="Symbol"/>
              </a:rPr>
              <a:t>General Form Simplex</a:t>
            </a:r>
          </a:p>
        </p:txBody>
      </p:sp>
      <p:pic>
        <p:nvPicPr>
          <p:cNvPr id="1027" name="Picture 3"/>
          <p:cNvPicPr>
            <a:picLocks noChangeAspect="1" noChangeArrowheads="1"/>
          </p:cNvPicPr>
          <p:nvPr/>
        </p:nvPicPr>
        <p:blipFill>
          <a:blip r:embed="rId2" cstate="print"/>
          <a:srcRect/>
          <a:stretch>
            <a:fillRect/>
          </a:stretch>
        </p:blipFill>
        <p:spPr bwMode="auto">
          <a:xfrm>
            <a:off x="1436034" y="2910448"/>
            <a:ext cx="4210050" cy="409575"/>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Difference Logic:   a – b </a:t>
            </a:r>
            <a:r>
              <a:rPr lang="en-US" dirty="0" smtClean="0">
                <a:cs typeface="Calibri" pitchFamily="34" charset="0"/>
                <a:sym typeface="Symbol"/>
              </a:rPr>
              <a:t> 5</a:t>
            </a:r>
            <a:endParaRPr lang="en-US" dirty="0">
              <a:latin typeface="Calibri" pitchFamily="34" charset="0"/>
              <a:cs typeface="Calibri" pitchFamily="34" charset="0"/>
            </a:endParaRPr>
          </a:p>
        </p:txBody>
      </p:sp>
      <p:sp>
        <p:nvSpPr>
          <p:cNvPr id="7" name="Content Placeholder 15"/>
          <p:cNvSpPr txBox="1">
            <a:spLocks/>
          </p:cNvSpPr>
          <p:nvPr/>
        </p:nvSpPr>
        <p:spPr>
          <a:xfrm>
            <a:off x="731109" y="2011185"/>
            <a:ext cx="7167448" cy="3939540"/>
          </a:xfrm>
          <a:prstGeom prst="rect">
            <a:avLst/>
          </a:prstGeom>
        </p:spPr>
        <p:txBody>
          <a:bodyPr vert="horz" wrap="square" lIns="0" tIns="0" rIns="0" bIns="0" rtlCol="0">
            <a:spAutoFit/>
          </a:bodyPr>
          <a:lstStyle/>
          <a:p>
            <a:pPr marL="384954" indent="-384954"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Very useful in practice!</a:t>
            </a:r>
          </a:p>
          <a:p>
            <a:pPr marL="384954" indent="-384954"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algn="ctr">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Most arithmetical constraints in software verification/analysis are in this fragment.</a:t>
            </a:r>
          </a:p>
          <a:p>
            <a:pPr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x := x + 1</a:t>
            </a:r>
          </a:p>
          <a:p>
            <a:pPr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x</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x</a:t>
            </a:r>
            <a:r>
              <a:rPr lang="en-US" sz="2400" baseline="-25000" dirty="0" smtClean="0">
                <a:solidFill>
                  <a:srgbClr val="FF0000"/>
                </a:solidFill>
                <a:latin typeface="Calibri" pitchFamily="34" charset="0"/>
                <a:cs typeface="Calibri" pitchFamily="34" charset="0"/>
                <a:sym typeface="Symbol"/>
              </a:rPr>
              <a:t>0</a:t>
            </a:r>
            <a:r>
              <a:rPr lang="en-US" sz="2400" dirty="0" smtClean="0">
                <a:solidFill>
                  <a:srgbClr val="FF0000"/>
                </a:solidFill>
                <a:latin typeface="Calibri" pitchFamily="34" charset="0"/>
                <a:cs typeface="Calibri" pitchFamily="34" charset="0"/>
                <a:sym typeface="Symbol"/>
              </a:rPr>
              <a:t> + 1</a:t>
            </a:r>
          </a:p>
          <a:p>
            <a:pPr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x</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x</a:t>
            </a:r>
            <a:r>
              <a:rPr lang="en-US" sz="2400" baseline="-25000" dirty="0" smtClean="0">
                <a:solidFill>
                  <a:srgbClr val="FF0000"/>
                </a:solidFill>
                <a:latin typeface="Calibri" pitchFamily="34" charset="0"/>
                <a:cs typeface="Calibri" pitchFamily="34" charset="0"/>
                <a:sym typeface="Symbol"/>
              </a:rPr>
              <a:t>0</a:t>
            </a:r>
            <a:r>
              <a:rPr lang="en-US" sz="2400" dirty="0" smtClean="0">
                <a:solidFill>
                  <a:srgbClr val="FF0000"/>
                </a:solidFill>
                <a:latin typeface="Calibri" pitchFamily="34" charset="0"/>
                <a:cs typeface="Calibri" pitchFamily="34" charset="0"/>
                <a:sym typeface="Symbol"/>
              </a:rPr>
              <a:t> </a:t>
            </a:r>
            <a:r>
              <a:rPr lang="en-US" sz="2400" dirty="0" smtClean="0">
                <a:solidFill>
                  <a:srgbClr val="FF0000"/>
                </a:solidFill>
                <a:sym typeface="Symbol"/>
              </a:rPr>
              <a:t> </a:t>
            </a:r>
            <a:r>
              <a:rPr lang="en-US" sz="2400" dirty="0" smtClean="0">
                <a:solidFill>
                  <a:srgbClr val="FF0000"/>
                </a:solidFill>
                <a:latin typeface="Calibri" pitchFamily="34" charset="0"/>
                <a:cs typeface="Calibri" pitchFamily="34" charset="0"/>
                <a:sym typeface="Symbol"/>
              </a:rPr>
              <a:t>1, x</a:t>
            </a:r>
            <a:r>
              <a:rPr lang="en-US" sz="2400" baseline="-25000" dirty="0" smtClean="0">
                <a:solidFill>
                  <a:srgbClr val="FF0000"/>
                </a:solidFill>
                <a:latin typeface="Calibri" pitchFamily="34" charset="0"/>
                <a:cs typeface="Calibri" pitchFamily="34" charset="0"/>
                <a:sym typeface="Symbol"/>
              </a:rPr>
              <a:t>0</a:t>
            </a:r>
            <a:r>
              <a:rPr lang="en-US" sz="2400" dirty="0" smtClean="0">
                <a:solidFill>
                  <a:srgbClr val="FF0000"/>
                </a:solidFill>
                <a:latin typeface="Calibri" pitchFamily="34" charset="0"/>
                <a:cs typeface="Calibri" pitchFamily="34" charset="0"/>
                <a:sym typeface="Symbol"/>
              </a:rPr>
              <a:t> - x</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a:t>
            </a:r>
            <a:r>
              <a:rPr lang="en-US" sz="2400" dirty="0" smtClean="0">
                <a:solidFill>
                  <a:srgbClr val="FF0000"/>
                </a:solidFill>
                <a:sym typeface="Symbol"/>
              </a:rPr>
              <a:t> -</a:t>
            </a:r>
            <a:r>
              <a:rPr lang="en-US" sz="2400" dirty="0" smtClean="0">
                <a:solidFill>
                  <a:srgbClr val="FF0000"/>
                </a:solidFill>
                <a:latin typeface="Calibri" pitchFamily="34" charset="0"/>
                <a:cs typeface="Calibri" pitchFamily="34" charset="0"/>
                <a:sym typeface="Symbol"/>
              </a:rPr>
              <a:t>1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Down Arrow 7"/>
          <p:cNvSpPr/>
          <p:nvPr/>
        </p:nvSpPr>
        <p:spPr bwMode="auto">
          <a:xfrm>
            <a:off x="4061012" y="4303058"/>
            <a:ext cx="376517" cy="41237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Down Arrow 8"/>
          <p:cNvSpPr/>
          <p:nvPr/>
        </p:nvSpPr>
        <p:spPr bwMode="auto">
          <a:xfrm>
            <a:off x="4069972" y="5145763"/>
            <a:ext cx="376517" cy="41237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Job shop scheduling</a:t>
            </a:r>
            <a:endParaRPr lang="en-US" dirty="0">
              <a:latin typeface="Calibri" pitchFamily="34" charset="0"/>
              <a:cs typeface="Calibri" pitchFamily="34" charset="0"/>
            </a:endParaRPr>
          </a:p>
        </p:txBody>
      </p:sp>
      <p:pic>
        <p:nvPicPr>
          <p:cNvPr id="3075" name="Picture 3"/>
          <p:cNvPicPr>
            <a:picLocks noChangeAspect="1" noChangeArrowheads="1"/>
          </p:cNvPicPr>
          <p:nvPr/>
        </p:nvPicPr>
        <p:blipFill>
          <a:blip r:embed="rId2" cstate="print"/>
          <a:srcRect/>
          <a:stretch>
            <a:fillRect/>
          </a:stretch>
        </p:blipFill>
        <p:spPr bwMode="auto">
          <a:xfrm>
            <a:off x="119063" y="2179833"/>
            <a:ext cx="8905875" cy="3000375"/>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Difference Logic</a:t>
            </a:r>
            <a:endParaRPr lang="en-US" dirty="0">
              <a:latin typeface="Calibri" pitchFamily="34" charset="0"/>
              <a:cs typeface="Calibri" pitchFamily="34" charset="0"/>
            </a:endParaRPr>
          </a:p>
        </p:txBody>
      </p:sp>
      <p:pic>
        <p:nvPicPr>
          <p:cNvPr id="1027" name="Picture 3"/>
          <p:cNvPicPr>
            <a:picLocks noChangeAspect="1" noChangeArrowheads="1"/>
          </p:cNvPicPr>
          <p:nvPr/>
        </p:nvPicPr>
        <p:blipFill>
          <a:blip r:embed="rId2" cstate="print"/>
          <a:srcRect/>
          <a:stretch>
            <a:fillRect/>
          </a:stretch>
        </p:blipFill>
        <p:spPr bwMode="auto">
          <a:xfrm>
            <a:off x="1436034" y="2910448"/>
            <a:ext cx="4210050" cy="40957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cstate="print"/>
          <a:srcRect/>
          <a:stretch>
            <a:fillRect/>
          </a:stretch>
        </p:blipFill>
        <p:spPr bwMode="auto">
          <a:xfrm>
            <a:off x="1110495" y="2222710"/>
            <a:ext cx="6438900" cy="3829050"/>
          </a:xfrm>
          <a:prstGeom prst="rect">
            <a:avLst/>
          </a:prstGeom>
          <a:noFill/>
          <a:ln w="9525">
            <a:noFill/>
            <a:miter lim="800000"/>
            <a:headEnd/>
            <a:tailEnd/>
          </a:ln>
          <a:effectLst/>
        </p:spPr>
      </p:pic>
      <p:sp>
        <p:nvSpPr>
          <p:cNvPr id="7" name="Content Placeholder 15"/>
          <p:cNvSpPr txBox="1">
            <a:spLocks/>
          </p:cNvSpPr>
          <p:nvPr/>
        </p:nvSpPr>
        <p:spPr>
          <a:xfrm>
            <a:off x="829721" y="1437444"/>
            <a:ext cx="7167448" cy="1151084"/>
          </a:xfrm>
          <a:prstGeom prst="rect">
            <a:avLst/>
          </a:prstGeom>
        </p:spPr>
        <p:txBody>
          <a:bodyPr vert="horz" wrap="square" lIns="0" tIns="0" rIns="0" bIns="0" rtlCol="0">
            <a:spAutoFit/>
          </a:bodyPr>
          <a:lstStyle/>
          <a:p>
            <a:pPr marL="384954" indent="-384954"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Chasing negative cycles!</a:t>
            </a:r>
          </a:p>
          <a:p>
            <a:pPr marL="384954" indent="-384954" algn="ctr">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Algorithms based on Bellman-Ford (O(</a:t>
            </a:r>
            <a:r>
              <a:rPr lang="en-US" sz="2400" dirty="0" err="1" smtClean="0">
                <a:solidFill>
                  <a:schemeClr val="bg1"/>
                </a:solidFill>
                <a:latin typeface="Calibri" pitchFamily="34" charset="0"/>
                <a:cs typeface="Calibri" pitchFamily="34" charset="0"/>
                <a:sym typeface="Symbol"/>
              </a:rPr>
              <a:t>mn</a:t>
            </a:r>
            <a:r>
              <a:rPr lang="en-US" sz="2400" dirty="0" smtClean="0">
                <a:solidFill>
                  <a:schemeClr val="bg1"/>
                </a:solidFill>
                <a:latin typeface="Calibri" pitchFamily="34" charset="0"/>
                <a:cs typeface="Calibri" pitchFamily="34" charset="0"/>
                <a:sym typeface="Symbol"/>
              </a:rPr>
              <a:t>)).</a:t>
            </a:r>
            <a:endParaRPr lang="en-US" sz="2400" dirty="0" smtClean="0">
              <a:solidFill>
                <a:schemeClr val="bg1"/>
              </a:solidFill>
              <a:latin typeface="Calibri" pitchFamily="34" charset="0"/>
              <a:sym typeface="Symbol"/>
            </a:endParaRPr>
          </a:p>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FF0000"/>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General Form</a:t>
            </a:r>
            <a:endParaRPr lang="en-US" sz="4800" dirty="0">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728943" y="1818716"/>
            <a:ext cx="7524750" cy="4762500"/>
          </a:xfrm>
          <a:prstGeom prst="rect">
            <a:avLst/>
          </a:prstGeom>
          <a:noFill/>
          <a:ln w="9525">
            <a:noFill/>
            <a:miter lim="800000"/>
            <a:headEnd/>
            <a:tailEnd/>
          </a:ln>
          <a:effectLst/>
        </p:spPr>
      </p:pic>
      <p:cxnSp>
        <p:nvCxnSpPr>
          <p:cNvPr id="8" name="Straight Connector 7"/>
          <p:cNvCxnSpPr/>
          <p:nvPr/>
        </p:nvCxnSpPr>
        <p:spPr>
          <a:xfrm>
            <a:off x="1264024" y="4320988"/>
            <a:ext cx="179294" cy="896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2698419" y="4320983"/>
            <a:ext cx="179294" cy="8965"/>
          </a:xfrm>
          <a:prstGeom prst="line">
            <a:avLst/>
          </a:prstGeom>
        </p:spPr>
        <p:style>
          <a:lnRef idx="1">
            <a:schemeClr val="dk1"/>
          </a:lnRef>
          <a:fillRef idx="0">
            <a:schemeClr val="dk1"/>
          </a:fillRef>
          <a:effectRef idx="0">
            <a:schemeClr val="dk1"/>
          </a:effectRef>
          <a:fontRef idx="minor">
            <a:schemeClr val="tx1"/>
          </a:fontRef>
        </p:style>
      </p:cxnSp>
    </p:spTree>
    <p:extLst/>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From Definitions to a Tableau</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2041801" y="1941624"/>
            <a:ext cx="3202551" cy="387798"/>
          </a:xfrm>
        </p:spPr>
        <p:txBody>
          <a:bodyPr/>
          <a:lstStyle/>
          <a:p>
            <a:pPr>
              <a:buNone/>
            </a:pPr>
            <a:r>
              <a:rPr lang="en-US" dirty="0" smtClean="0"/>
              <a:t>s</a:t>
            </a:r>
            <a:r>
              <a:rPr lang="en-US" baseline="-25000" dirty="0" smtClean="0"/>
              <a:t>1</a:t>
            </a:r>
            <a:r>
              <a:rPr lang="en-US" dirty="0" smtClean="0"/>
              <a:t> </a:t>
            </a:r>
            <a:r>
              <a:rPr lang="en-US" dirty="0" smtClean="0">
                <a:sym typeface="Symbol"/>
              </a:rPr>
              <a:t></a:t>
            </a:r>
            <a:r>
              <a:rPr lang="en-US" dirty="0" smtClean="0"/>
              <a:t> x + y,    s</a:t>
            </a:r>
            <a:r>
              <a:rPr lang="en-US" baseline="-25000" dirty="0" smtClean="0"/>
              <a:t>2</a:t>
            </a:r>
            <a:r>
              <a:rPr lang="en-US" dirty="0" smtClean="0"/>
              <a:t> </a:t>
            </a:r>
            <a:r>
              <a:rPr lang="en-US" dirty="0" smtClean="0">
                <a:sym typeface="Symbol"/>
              </a:rPr>
              <a:t></a:t>
            </a:r>
            <a:r>
              <a:rPr lang="en-US" dirty="0" smtClean="0"/>
              <a:t> x + 2y</a:t>
            </a:r>
          </a:p>
        </p:txBody>
      </p:sp>
    </p:spTree>
    <p:extLst/>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From Definitions to a Tableau</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2041801" y="1941624"/>
            <a:ext cx="3202551" cy="387798"/>
          </a:xfrm>
        </p:spPr>
        <p:txBody>
          <a:bodyPr/>
          <a:lstStyle/>
          <a:p>
            <a:pPr>
              <a:buNone/>
            </a:pPr>
            <a:r>
              <a:rPr lang="en-US" dirty="0" smtClean="0"/>
              <a:t>s</a:t>
            </a:r>
            <a:r>
              <a:rPr lang="en-US" baseline="-25000" dirty="0" smtClean="0"/>
              <a:t>1</a:t>
            </a:r>
            <a:r>
              <a:rPr lang="en-US" dirty="0" smtClean="0"/>
              <a:t> </a:t>
            </a:r>
            <a:r>
              <a:rPr lang="en-US" dirty="0" smtClean="0">
                <a:sym typeface="Symbol"/>
              </a:rPr>
              <a:t></a:t>
            </a:r>
            <a:r>
              <a:rPr lang="en-US" dirty="0" smtClean="0"/>
              <a:t> x + y,    s</a:t>
            </a:r>
            <a:r>
              <a:rPr lang="en-US" baseline="-25000" dirty="0" smtClean="0"/>
              <a:t>2</a:t>
            </a:r>
            <a:r>
              <a:rPr lang="en-US" dirty="0" smtClean="0"/>
              <a:t> </a:t>
            </a:r>
            <a:r>
              <a:rPr lang="en-US" dirty="0" smtClean="0">
                <a:sym typeface="Symbol"/>
              </a:rPr>
              <a:t></a:t>
            </a:r>
            <a:r>
              <a:rPr lang="en-US" dirty="0" smtClean="0"/>
              <a:t> x + 2y</a:t>
            </a:r>
          </a:p>
        </p:txBody>
      </p:sp>
      <p:sp>
        <p:nvSpPr>
          <p:cNvPr id="5" name="Down Arrow 4"/>
          <p:cNvSpPr/>
          <p:nvPr/>
        </p:nvSpPr>
        <p:spPr bwMode="auto">
          <a:xfrm>
            <a:off x="3164541" y="2447363"/>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3"/>
          <p:cNvSpPr txBox="1">
            <a:spLocks/>
          </p:cNvSpPr>
          <p:nvPr/>
        </p:nvSpPr>
        <p:spPr>
          <a:xfrm>
            <a:off x="2723120" y="3241506"/>
            <a:ext cx="1588905"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y,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a:t>
            </a:r>
          </a:p>
        </p:txBody>
      </p:sp>
    </p:spTree>
    <p:extLst/>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From Definitions to a Tableau</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2041801" y="1941624"/>
            <a:ext cx="3202551" cy="387798"/>
          </a:xfrm>
        </p:spPr>
        <p:txBody>
          <a:bodyPr/>
          <a:lstStyle/>
          <a:p>
            <a:pPr>
              <a:buNone/>
            </a:pPr>
            <a:r>
              <a:rPr lang="en-US" dirty="0" smtClean="0"/>
              <a:t>s</a:t>
            </a:r>
            <a:r>
              <a:rPr lang="en-US" baseline="-25000" dirty="0" smtClean="0"/>
              <a:t>1</a:t>
            </a:r>
            <a:r>
              <a:rPr lang="en-US" dirty="0" smtClean="0"/>
              <a:t> </a:t>
            </a:r>
            <a:r>
              <a:rPr lang="en-US" dirty="0" smtClean="0">
                <a:sym typeface="Symbol"/>
              </a:rPr>
              <a:t></a:t>
            </a:r>
            <a:r>
              <a:rPr lang="en-US" dirty="0" smtClean="0"/>
              <a:t> x + y,    s</a:t>
            </a:r>
            <a:r>
              <a:rPr lang="en-US" baseline="-25000" dirty="0" smtClean="0"/>
              <a:t>2</a:t>
            </a:r>
            <a:r>
              <a:rPr lang="en-US" dirty="0" smtClean="0"/>
              <a:t> </a:t>
            </a:r>
            <a:r>
              <a:rPr lang="en-US" dirty="0" smtClean="0">
                <a:sym typeface="Symbol"/>
              </a:rPr>
              <a:t></a:t>
            </a:r>
            <a:r>
              <a:rPr lang="en-US" dirty="0" smtClean="0"/>
              <a:t> x + 2y</a:t>
            </a:r>
          </a:p>
        </p:txBody>
      </p:sp>
      <p:sp>
        <p:nvSpPr>
          <p:cNvPr id="5" name="Down Arrow 4"/>
          <p:cNvSpPr/>
          <p:nvPr/>
        </p:nvSpPr>
        <p:spPr bwMode="auto">
          <a:xfrm>
            <a:off x="3164541" y="2447363"/>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3"/>
          <p:cNvSpPr txBox="1">
            <a:spLocks/>
          </p:cNvSpPr>
          <p:nvPr/>
        </p:nvSpPr>
        <p:spPr>
          <a:xfrm>
            <a:off x="2723120" y="3241506"/>
            <a:ext cx="1588905"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y,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a:t>
            </a:r>
          </a:p>
        </p:txBody>
      </p:sp>
      <p:sp>
        <p:nvSpPr>
          <p:cNvPr id="7" name="Content Placeholder 3"/>
          <p:cNvSpPr txBox="1">
            <a:spLocks/>
          </p:cNvSpPr>
          <p:nvPr/>
        </p:nvSpPr>
        <p:spPr>
          <a:xfrm>
            <a:off x="2642437" y="4891013"/>
            <a:ext cx="1830952"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noProof="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800" dirty="0" smtClean="0">
                <a:solidFill>
                  <a:schemeClr val="bg1"/>
                </a:solidFill>
                <a:latin typeface="Calibri" pitchFamily="34" charset="0"/>
              </a:rPr>
              <a:t>- </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800" dirty="0" smtClean="0">
                <a:solidFill>
                  <a:schemeClr val="bg1"/>
                </a:solidFill>
                <a:latin typeface="Calibri" pitchFamily="34" charset="0"/>
              </a:rPr>
              <a:t>   = 0</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noProof="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8" name="Down Arrow 7"/>
          <p:cNvSpPr/>
          <p:nvPr/>
        </p:nvSpPr>
        <p:spPr bwMode="auto">
          <a:xfrm>
            <a:off x="3182471" y="4141694"/>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a:t>SMT by </a:t>
            </a:r>
            <a:r>
              <a:rPr lang="en-US" sz="4400" dirty="0" smtClean="0"/>
              <a:t>Example: Job </a:t>
            </a:r>
            <a:r>
              <a:rPr lang="en-US" sz="4400" dirty="0"/>
              <a:t>Shop </a:t>
            </a:r>
            <a:r>
              <a:rPr lang="en-US" sz="4400" dirty="0" smtClean="0"/>
              <a:t>Scheduling</a:t>
            </a:r>
            <a:endParaRPr lang="en-US" sz="4400" dirty="0"/>
          </a:p>
        </p:txBody>
      </p:sp>
      <p:grpSp>
        <p:nvGrpSpPr>
          <p:cNvPr id="8" name="Group 7"/>
          <p:cNvGrpSpPr/>
          <p:nvPr/>
        </p:nvGrpSpPr>
        <p:grpSpPr>
          <a:xfrm>
            <a:off x="1002409" y="1803845"/>
            <a:ext cx="1524000" cy="1381259"/>
            <a:chOff x="731950" y="1577930"/>
            <a:chExt cx="1524000" cy="138125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50" y="1577930"/>
              <a:ext cx="1524000" cy="838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50" y="2387689"/>
              <a:ext cx="1524000" cy="571500"/>
            </a:xfrm>
            <a:prstGeom prst="rect">
              <a:avLst/>
            </a:prstGeom>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1891" y="1803845"/>
            <a:ext cx="1660237" cy="124261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9128" y="1744112"/>
            <a:ext cx="1457167" cy="1302343"/>
          </a:xfrm>
          <a:prstGeom prst="rect">
            <a:avLst/>
          </a:prstGeom>
        </p:spPr>
      </p:pic>
      <p:cxnSp>
        <p:nvCxnSpPr>
          <p:cNvPr id="13" name="Straight Connector 12"/>
          <p:cNvCxnSpPr/>
          <p:nvPr/>
        </p:nvCxnSpPr>
        <p:spPr>
          <a:xfrm>
            <a:off x="1764409" y="3245474"/>
            <a:ext cx="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64409" y="3245474"/>
            <a:ext cx="141385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64409" y="3245474"/>
            <a:ext cx="282771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764409" y="3245474"/>
            <a:ext cx="463351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64409" y="3245474"/>
            <a:ext cx="5825079"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764409" y="3245474"/>
            <a:ext cx="197489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183249" y="3245474"/>
            <a:ext cx="5560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62009" y="3245474"/>
            <a:ext cx="812745"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62009" y="3245474"/>
            <a:ext cx="262668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39305" y="3245474"/>
            <a:ext cx="385018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592128" y="3245474"/>
            <a:ext cx="112207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14200" y="3245474"/>
            <a:ext cx="68372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714200" y="3245474"/>
            <a:ext cx="1875288"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764409" y="3245474"/>
            <a:ext cx="3949792"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764409" y="3245474"/>
            <a:ext cx="575685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183249" y="3245474"/>
            <a:ext cx="4338016"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178268" y="3245474"/>
            <a:ext cx="253593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592128" y="3245474"/>
            <a:ext cx="2929137"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388695" y="3245474"/>
            <a:ext cx="1132570"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21265" y="3245474"/>
            <a:ext cx="68223" cy="1803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16351" y="3181079"/>
            <a:ext cx="1172116" cy="369332"/>
          </a:xfrm>
          <a:prstGeom prst="rect">
            <a:avLst/>
          </a:prstGeom>
          <a:noFill/>
        </p:spPr>
        <p:txBody>
          <a:bodyPr wrap="none" rtlCol="0">
            <a:spAutoFit/>
          </a:bodyPr>
          <a:lstStyle/>
          <a:p>
            <a:r>
              <a:rPr lang="en-US" dirty="0" smtClean="0">
                <a:solidFill>
                  <a:schemeClr val="bg1"/>
                </a:solidFill>
              </a:rPr>
              <a:t>Machines</a:t>
            </a:r>
          </a:p>
        </p:txBody>
      </p:sp>
      <p:sp>
        <p:nvSpPr>
          <p:cNvPr id="83" name="TextBox 82"/>
          <p:cNvSpPr txBox="1"/>
          <p:nvPr/>
        </p:nvSpPr>
        <p:spPr>
          <a:xfrm>
            <a:off x="414202" y="4827429"/>
            <a:ext cx="671979" cy="369332"/>
          </a:xfrm>
          <a:prstGeom prst="rect">
            <a:avLst/>
          </a:prstGeom>
          <a:noFill/>
        </p:spPr>
        <p:txBody>
          <a:bodyPr wrap="none" rtlCol="0">
            <a:spAutoFit/>
          </a:bodyPr>
          <a:lstStyle/>
          <a:p>
            <a:r>
              <a:rPr lang="en-US" dirty="0" smtClean="0">
                <a:solidFill>
                  <a:schemeClr val="bg1"/>
                </a:solidFill>
              </a:rPr>
              <a:t>Jobs</a:t>
            </a:r>
          </a:p>
        </p:txBody>
      </p:sp>
      <p:pic>
        <p:nvPicPr>
          <p:cNvPr id="84" name="Picture 83"/>
          <p:cNvPicPr>
            <a:picLocks noChangeAspect="1"/>
          </p:cNvPicPr>
          <p:nvPr/>
        </p:nvPicPr>
        <p:blipFill rotWithShape="1">
          <a:blip r:embed="rId6" cstate="print">
            <a:extLst>
              <a:ext uri="{28A0092B-C50C-407E-A947-70E740481C1C}">
                <a14:useLocalDpi xmlns:a14="http://schemas.microsoft.com/office/drawing/2010/main" val="0"/>
              </a:ext>
            </a:extLst>
          </a:blip>
          <a:srcRect l="10823" r="12898"/>
          <a:stretch/>
        </p:blipFill>
        <p:spPr>
          <a:xfrm>
            <a:off x="4954550" y="1794821"/>
            <a:ext cx="1697294" cy="1251633"/>
          </a:xfrm>
          <a:prstGeom prst="rect">
            <a:avLst/>
          </a:prstGeom>
        </p:spPr>
      </p:pic>
      <p:sp>
        <p:nvSpPr>
          <p:cNvPr id="85" name="TextBox 84"/>
          <p:cNvSpPr txBox="1"/>
          <p:nvPr/>
        </p:nvSpPr>
        <p:spPr>
          <a:xfrm>
            <a:off x="1292253" y="5271613"/>
            <a:ext cx="1046120" cy="369332"/>
          </a:xfrm>
          <a:prstGeom prst="rect">
            <a:avLst/>
          </a:prstGeom>
          <a:noFill/>
        </p:spPr>
        <p:txBody>
          <a:bodyPr wrap="none" rtlCol="0">
            <a:spAutoFit/>
          </a:bodyPr>
          <a:lstStyle/>
          <a:p>
            <a:r>
              <a:rPr lang="en-US" dirty="0" smtClean="0">
                <a:solidFill>
                  <a:schemeClr val="bg1"/>
                </a:solidFill>
              </a:rPr>
              <a:t>P = NP?</a:t>
            </a:r>
          </a:p>
        </p:txBody>
      </p:sp>
      <p:sp>
        <p:nvSpPr>
          <p:cNvPr id="86" name="TextBox 85"/>
          <p:cNvSpPr txBox="1"/>
          <p:nvPr/>
        </p:nvSpPr>
        <p:spPr>
          <a:xfrm>
            <a:off x="2715889" y="5271613"/>
            <a:ext cx="1018227" cy="369332"/>
          </a:xfrm>
          <a:prstGeom prst="rect">
            <a:avLst/>
          </a:prstGeom>
          <a:noFill/>
        </p:spPr>
        <p:txBody>
          <a:bodyPr wrap="none" rtlCol="0">
            <a:spAutoFit/>
          </a:bodyPr>
          <a:lstStyle/>
          <a:p>
            <a:r>
              <a:rPr lang="en-US" dirty="0" smtClean="0">
                <a:solidFill>
                  <a:schemeClr val="bg1"/>
                </a:solidFill>
              </a:rPr>
              <a:t>Laundry</a:t>
            </a:r>
          </a:p>
        </p:txBody>
      </p:sp>
      <mc:AlternateContent xmlns:mc="http://schemas.openxmlformats.org/markup-compatibility/2006" xmlns:a14="http://schemas.microsoft.com/office/drawing/2010/main">
        <mc:Choice Requires="a14">
          <p:sp>
            <p:nvSpPr>
              <p:cNvPr id="87" name="TextBox 86"/>
              <p:cNvSpPr txBox="1"/>
              <p:nvPr/>
            </p:nvSpPr>
            <p:spPr>
              <a:xfrm>
                <a:off x="6929128" y="5221690"/>
                <a:ext cx="1931683" cy="495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a:rPr>
                        <m:t>𝜁</m:t>
                      </m:r>
                      <m:d>
                        <m:dPr>
                          <m:ctrlPr>
                            <a:rPr lang="en-US" sz="1400" b="0" i="1" smtClean="0">
                              <a:solidFill>
                                <a:schemeClr val="bg1"/>
                              </a:solidFill>
                              <a:latin typeface="Cambria Math"/>
                            </a:rPr>
                          </m:ctrlPr>
                        </m:dPr>
                        <m:e>
                          <m:r>
                            <a:rPr lang="en-US" sz="1400" b="0" i="1" smtClean="0">
                              <a:solidFill>
                                <a:schemeClr val="bg1"/>
                              </a:solidFill>
                              <a:latin typeface="Cambria Math"/>
                            </a:rPr>
                            <m:t>𝑠</m:t>
                          </m:r>
                        </m:e>
                      </m:d>
                      <m:r>
                        <a:rPr lang="en-US" sz="1400" b="0" i="1" smtClean="0">
                          <a:solidFill>
                            <a:schemeClr val="bg1"/>
                          </a:solidFill>
                          <a:latin typeface="Cambria Math"/>
                        </a:rPr>
                        <m:t>=0⇒</m:t>
                      </m:r>
                      <m:r>
                        <a:rPr lang="en-US" sz="1400" b="0" i="1" smtClean="0">
                          <a:solidFill>
                            <a:schemeClr val="bg1"/>
                          </a:solidFill>
                          <a:latin typeface="Cambria Math"/>
                        </a:rPr>
                        <m:t>𝑠</m:t>
                      </m:r>
                      <m:r>
                        <a:rPr lang="en-US" sz="1400" b="0" i="1" smtClean="0">
                          <a:solidFill>
                            <a:schemeClr val="bg1"/>
                          </a:solidFill>
                          <a:latin typeface="Cambria Math"/>
                        </a:rPr>
                        <m:t>=</m:t>
                      </m:r>
                      <m:f>
                        <m:fPr>
                          <m:ctrlPr>
                            <a:rPr lang="en-US" sz="1400" b="0" i="1" smtClean="0">
                              <a:solidFill>
                                <a:schemeClr val="bg1"/>
                              </a:solidFill>
                              <a:latin typeface="Cambria Math"/>
                            </a:rPr>
                          </m:ctrlPr>
                        </m:fPr>
                        <m:num>
                          <m:r>
                            <a:rPr lang="en-US" sz="1400" b="0" i="1" smtClean="0">
                              <a:solidFill>
                                <a:schemeClr val="bg1"/>
                              </a:solidFill>
                              <a:latin typeface="Cambria Math"/>
                            </a:rPr>
                            <m:t>1</m:t>
                          </m:r>
                        </m:num>
                        <m:den>
                          <m:r>
                            <a:rPr lang="en-US" sz="1400" b="0" i="1" smtClean="0">
                              <a:solidFill>
                                <a:schemeClr val="bg1"/>
                              </a:solidFill>
                              <a:latin typeface="Cambria Math"/>
                            </a:rPr>
                            <m:t>2</m:t>
                          </m:r>
                        </m:den>
                      </m:f>
                      <m:r>
                        <a:rPr lang="en-US" sz="1400" b="0" i="1" smtClean="0">
                          <a:solidFill>
                            <a:schemeClr val="bg1"/>
                          </a:solidFill>
                          <a:latin typeface="Cambria Math"/>
                        </a:rPr>
                        <m:t>+</m:t>
                      </m:r>
                      <m:r>
                        <a:rPr lang="en-US" sz="1400" b="0" i="1" smtClean="0">
                          <a:solidFill>
                            <a:schemeClr val="bg1"/>
                          </a:solidFill>
                          <a:latin typeface="Cambria Math"/>
                        </a:rPr>
                        <m:t>𝑖𝑟</m:t>
                      </m:r>
                    </m:oMath>
                  </m:oMathPara>
                </a14:m>
                <a:endParaRPr lang="en-US" sz="1400" dirty="0" smtClean="0">
                  <a:solidFill>
                    <a:schemeClr val="bg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6929128" y="5221690"/>
                <a:ext cx="1931683" cy="495649"/>
              </a:xfrm>
              <a:prstGeom prst="rect">
                <a:avLst/>
              </a:prstGeom>
              <a:blipFill rotWithShape="1">
                <a:blip r:embed="rId7"/>
                <a:stretch>
                  <a:fillRect r="-1577" b="-1235"/>
                </a:stretch>
              </a:blipFill>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0591" t="13740" r="11522" b="35803"/>
          <a:stretch/>
        </p:blipFill>
        <p:spPr bwMode="auto">
          <a:xfrm>
            <a:off x="4168381" y="5235866"/>
            <a:ext cx="1051362" cy="118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72681" t="44050" r="17405" b="45877"/>
          <a:stretch/>
        </p:blipFill>
        <p:spPr bwMode="auto">
          <a:xfrm>
            <a:off x="4465074" y="5640945"/>
            <a:ext cx="1152940" cy="73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nbjorner\AppData\Local\Microsoft\Windows\Temporary Internet Files\Content.IE5\82O7XVRQ\MP910216658[1].jpg"/>
          <p:cNvPicPr>
            <a:picLocks noChangeAspect="1" noChangeArrowheads="1"/>
          </p:cNvPicPr>
          <p:nvPr/>
        </p:nvPicPr>
        <p:blipFill rotWithShape="1">
          <a:blip r:embed="rId10">
            <a:extLst>
              <a:ext uri="{28A0092B-C50C-407E-A947-70E740481C1C}">
                <a14:useLocalDpi xmlns:a14="http://schemas.microsoft.com/office/drawing/2010/main" val="0"/>
              </a:ext>
            </a:extLst>
          </a:blip>
          <a:srcRect l="41071" t="25717" r="9754" b="9054"/>
          <a:stretch/>
        </p:blipFill>
        <p:spPr bwMode="auto">
          <a:xfrm>
            <a:off x="2542349" y="5176480"/>
            <a:ext cx="1365305" cy="12082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nbjorner\AppData\Local\Microsoft\Windows\Temporary Internet Files\Content.IE5\82O7XVRQ\MP900424403[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7011" t="28249"/>
          <a:stretch/>
        </p:blipFill>
        <p:spPr bwMode="auto">
          <a:xfrm>
            <a:off x="5803197" y="5203422"/>
            <a:ext cx="1058815" cy="124822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01323" y="3962329"/>
            <a:ext cx="774636" cy="369332"/>
          </a:xfrm>
          <a:prstGeom prst="rect">
            <a:avLst/>
          </a:prstGeom>
          <a:noFill/>
        </p:spPr>
        <p:txBody>
          <a:bodyPr wrap="none" rtlCol="0">
            <a:spAutoFit/>
          </a:bodyPr>
          <a:lstStyle/>
          <a:p>
            <a:r>
              <a:rPr lang="en-US" dirty="0" smtClean="0">
                <a:solidFill>
                  <a:schemeClr val="bg1"/>
                </a:solidFill>
              </a:rPr>
              <a:t>Tasks</a:t>
            </a:r>
          </a:p>
        </p:txBody>
      </p:sp>
    </p:spTree>
    <p:extLst>
      <p:ext uri="{BB962C8B-B14F-4D97-AF65-F5344CB8AC3E}">
        <p14:creationId xmlns:p14="http://schemas.microsoft.com/office/powerpoint/2010/main" val="3929510299"/>
      </p:ext>
    </p:extLst>
  </p:cSld>
  <p:clrMapOvr>
    <a:masterClrMapping/>
  </p:clrMapOvr>
  <p:transition>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From Definitions to a Tableau</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2041801" y="1941624"/>
            <a:ext cx="3202551" cy="387798"/>
          </a:xfrm>
        </p:spPr>
        <p:txBody>
          <a:bodyPr/>
          <a:lstStyle/>
          <a:p>
            <a:pPr>
              <a:buNone/>
            </a:pPr>
            <a:r>
              <a:rPr lang="en-US" dirty="0" smtClean="0"/>
              <a:t>s</a:t>
            </a:r>
            <a:r>
              <a:rPr lang="en-US" baseline="-25000" dirty="0" smtClean="0"/>
              <a:t>1</a:t>
            </a:r>
            <a:r>
              <a:rPr lang="en-US" dirty="0" smtClean="0"/>
              <a:t> </a:t>
            </a:r>
            <a:r>
              <a:rPr lang="en-US" dirty="0" smtClean="0">
                <a:sym typeface="Symbol"/>
              </a:rPr>
              <a:t></a:t>
            </a:r>
            <a:r>
              <a:rPr lang="en-US" dirty="0" smtClean="0"/>
              <a:t> x + y,    s</a:t>
            </a:r>
            <a:r>
              <a:rPr lang="en-US" baseline="-25000" dirty="0" smtClean="0"/>
              <a:t>2</a:t>
            </a:r>
            <a:r>
              <a:rPr lang="en-US" dirty="0" smtClean="0"/>
              <a:t> </a:t>
            </a:r>
            <a:r>
              <a:rPr lang="en-US" dirty="0" smtClean="0">
                <a:sym typeface="Symbol"/>
              </a:rPr>
              <a:t></a:t>
            </a:r>
            <a:r>
              <a:rPr lang="en-US" dirty="0" smtClean="0"/>
              <a:t> x + 2y</a:t>
            </a:r>
          </a:p>
        </p:txBody>
      </p:sp>
      <p:sp>
        <p:nvSpPr>
          <p:cNvPr id="5" name="Down Arrow 4"/>
          <p:cNvSpPr/>
          <p:nvPr/>
        </p:nvSpPr>
        <p:spPr bwMode="auto">
          <a:xfrm>
            <a:off x="3164541" y="2447363"/>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3"/>
          <p:cNvSpPr txBox="1">
            <a:spLocks/>
          </p:cNvSpPr>
          <p:nvPr/>
        </p:nvSpPr>
        <p:spPr>
          <a:xfrm>
            <a:off x="2723120" y="3241506"/>
            <a:ext cx="1588905"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y,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a:t>
            </a:r>
          </a:p>
        </p:txBody>
      </p:sp>
      <p:sp>
        <p:nvSpPr>
          <p:cNvPr id="7" name="Content Placeholder 3"/>
          <p:cNvSpPr txBox="1">
            <a:spLocks/>
          </p:cNvSpPr>
          <p:nvPr/>
        </p:nvSpPr>
        <p:spPr>
          <a:xfrm>
            <a:off x="2642437" y="4891013"/>
            <a:ext cx="1830952"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noProof="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800" dirty="0" smtClean="0">
                <a:solidFill>
                  <a:schemeClr val="bg1"/>
                </a:solidFill>
                <a:latin typeface="Calibri" pitchFamily="34" charset="0"/>
              </a:rPr>
              <a:t>- </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800" dirty="0" smtClean="0">
                <a:solidFill>
                  <a:schemeClr val="bg1"/>
                </a:solidFill>
                <a:latin typeface="Calibri" pitchFamily="34" charset="0"/>
              </a:rPr>
              <a:t>   = 0</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noProof="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8" name="Down Arrow 7"/>
          <p:cNvSpPr/>
          <p:nvPr/>
        </p:nvSpPr>
        <p:spPr bwMode="auto">
          <a:xfrm>
            <a:off x="3182471" y="4141694"/>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Content Placeholder 3"/>
          <p:cNvSpPr txBox="1">
            <a:spLocks/>
          </p:cNvSpPr>
          <p:nvPr/>
        </p:nvSpPr>
        <p:spPr>
          <a:xfrm>
            <a:off x="4984377" y="4873083"/>
            <a:ext cx="4159623" cy="861774"/>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rgbClr val="FF0000"/>
                </a:solidFill>
                <a:latin typeface="Calibri" pitchFamily="34" charset="0"/>
              </a:rPr>
              <a:t>s</a:t>
            </a:r>
            <a:r>
              <a:rPr lang="en-US" sz="2800" baseline="-25000" dirty="0" smtClean="0">
                <a:solidFill>
                  <a:srgbClr val="FF0000"/>
                </a:solidFill>
                <a:latin typeface="Calibri" pitchFamily="34" charset="0"/>
              </a:rPr>
              <a:t>2  </a:t>
            </a:r>
            <a:r>
              <a:rPr lang="en-US" sz="2800" dirty="0" smtClean="0">
                <a:solidFill>
                  <a:schemeClr val="bg1"/>
                </a:solidFill>
                <a:latin typeface="Calibri" pitchFamily="34" charset="0"/>
              </a:rPr>
              <a:t>are basic (dependent) </a:t>
            </a:r>
          </a:p>
          <a:p>
            <a:pPr marL="384954" lvl="0" indent="-384954">
              <a:lnSpc>
                <a:spcPct val="90000"/>
              </a:lnSpc>
              <a:spcBef>
                <a:spcPct val="20000"/>
              </a:spcBef>
              <a:buSzPct val="90000"/>
            </a:pPr>
            <a:r>
              <a:rPr lang="en-US" sz="2800" dirty="0" err="1" smtClean="0">
                <a:solidFill>
                  <a:schemeClr val="bg1"/>
                </a:solidFill>
                <a:latin typeface="Calibri" pitchFamily="34" charset="0"/>
              </a:rPr>
              <a:t>x,y</a:t>
            </a:r>
            <a:r>
              <a:rPr lang="en-US" sz="2800" dirty="0" smtClean="0">
                <a:solidFill>
                  <a:schemeClr val="bg1"/>
                </a:solidFill>
                <a:latin typeface="Calibri" pitchFamily="34" charset="0"/>
              </a:rPr>
              <a:t>  are non-basic</a:t>
            </a:r>
          </a:p>
        </p:txBody>
      </p:sp>
    </p:spTree>
    <p:extLst/>
  </p:cSld>
  <p:clrMapOvr>
    <a:masterClrMapping/>
  </p:clrMapOvr>
  <p:transition>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Tree>
    <p:extLst/>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Down Arrow 16"/>
          <p:cNvSpPr/>
          <p:nvPr/>
        </p:nvSpPr>
        <p:spPr bwMode="auto">
          <a:xfrm>
            <a:off x="3137647" y="5441576"/>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Content Placeholder 3"/>
          <p:cNvSpPr txBox="1">
            <a:spLocks/>
          </p:cNvSpPr>
          <p:nvPr/>
        </p:nvSpPr>
        <p:spPr>
          <a:xfrm>
            <a:off x="2633472" y="5904021"/>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- 2s</a:t>
            </a:r>
            <a:r>
              <a:rPr lang="en-US" sz="2400" baseline="-25000" dirty="0" smtClean="0">
                <a:solidFill>
                  <a:schemeClr val="bg1"/>
                </a:solidFill>
                <a:latin typeface="Calibri" pitchFamily="34" charset="0"/>
              </a:rPr>
              <a:t>1</a:t>
            </a:r>
            <a:r>
              <a:rPr lang="en-US" sz="2400" dirty="0" smtClean="0">
                <a:solidFill>
                  <a:schemeClr val="bg1"/>
                </a:solidFill>
                <a:latin typeface="Calibri" pitchFamily="34" charset="0"/>
              </a:rPr>
              <a:t> + x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extLst/>
  </p:cSld>
  <p:clrMapOvr>
    <a:masterClrMapping/>
  </p:clrMapOvr>
  <p:transition>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Down Arrow 16"/>
          <p:cNvSpPr/>
          <p:nvPr/>
        </p:nvSpPr>
        <p:spPr bwMode="auto">
          <a:xfrm>
            <a:off x="3137647" y="5441576"/>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Content Placeholder 3"/>
          <p:cNvSpPr txBox="1">
            <a:spLocks/>
          </p:cNvSpPr>
          <p:nvPr/>
        </p:nvSpPr>
        <p:spPr>
          <a:xfrm>
            <a:off x="2633472" y="5904021"/>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- 2s</a:t>
            </a:r>
            <a:r>
              <a:rPr lang="en-US" sz="2400" baseline="-25000" dirty="0" smtClean="0">
                <a:solidFill>
                  <a:schemeClr val="bg1"/>
                </a:solidFill>
                <a:latin typeface="Calibri" pitchFamily="34" charset="0"/>
              </a:rPr>
              <a:t>1</a:t>
            </a:r>
            <a:r>
              <a:rPr lang="en-US" sz="2400" dirty="0" smtClean="0">
                <a:solidFill>
                  <a:schemeClr val="bg1"/>
                </a:solidFill>
                <a:latin typeface="Calibri" pitchFamily="34" charset="0"/>
              </a:rPr>
              <a:t> + x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9" name="Rectangular Callout 8"/>
          <p:cNvSpPr/>
          <p:nvPr/>
        </p:nvSpPr>
        <p:spPr bwMode="auto">
          <a:xfrm>
            <a:off x="5878875" y="3362302"/>
            <a:ext cx="2865120" cy="1389530"/>
          </a:xfrm>
          <a:prstGeom prst="wedgeRectCallout">
            <a:avLst>
              <a:gd name="adj1" fmla="val -105343"/>
              <a:gd name="adj2" fmla="val 6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It is just</a:t>
            </a:r>
            <a:r>
              <a:rPr kumimoji="0" lang="en-US" sz="2400" b="0" i="0" u="none" strike="noStrike" cap="none" normalizeH="0" dirty="0" smtClean="0">
                <a:solidFill>
                  <a:schemeClr val="bg1"/>
                </a:solidFill>
                <a:latin typeface="Calibri" pitchFamily="34" charset="0"/>
                <a:cs typeface="Calibri" pitchFamily="34" charset="0"/>
              </a:rPr>
              <a:t> substituting equals by equals.</a:t>
            </a:r>
            <a:endParaRPr kumimoji="0" lang="en-US" sz="2400" b="0" i="0" u="none" strike="noStrike" cap="none" normalizeH="0" baseline="0" dirty="0" smtClean="0">
              <a:solidFill>
                <a:schemeClr val="bg1"/>
              </a:solidFill>
              <a:latin typeface="Calibri" pitchFamily="34" charset="0"/>
              <a:cs typeface="Calibri" pitchFamily="34" charset="0"/>
            </a:endParaRPr>
          </a:p>
        </p:txBody>
      </p:sp>
    </p:spTree>
    <p:extLst/>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Down Arrow 16"/>
          <p:cNvSpPr/>
          <p:nvPr/>
        </p:nvSpPr>
        <p:spPr bwMode="auto">
          <a:xfrm>
            <a:off x="3137647" y="5441576"/>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Content Placeholder 3"/>
          <p:cNvSpPr txBox="1">
            <a:spLocks/>
          </p:cNvSpPr>
          <p:nvPr/>
        </p:nvSpPr>
        <p:spPr>
          <a:xfrm>
            <a:off x="2633472" y="5904021"/>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- 2s</a:t>
            </a:r>
            <a:r>
              <a:rPr lang="en-US" sz="2400" baseline="-25000" dirty="0" smtClean="0">
                <a:solidFill>
                  <a:schemeClr val="bg1"/>
                </a:solidFill>
                <a:latin typeface="Calibri" pitchFamily="34" charset="0"/>
              </a:rPr>
              <a:t>1</a:t>
            </a:r>
            <a:r>
              <a:rPr lang="en-US" sz="2400" dirty="0" smtClean="0">
                <a:solidFill>
                  <a:schemeClr val="bg1"/>
                </a:solidFill>
                <a:latin typeface="Calibri" pitchFamily="34" charset="0"/>
              </a:rPr>
              <a:t> + x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9" name="Rectangular Callout 8"/>
          <p:cNvSpPr/>
          <p:nvPr/>
        </p:nvSpPr>
        <p:spPr bwMode="auto">
          <a:xfrm>
            <a:off x="5878875" y="3362302"/>
            <a:ext cx="2865120" cy="1389530"/>
          </a:xfrm>
          <a:prstGeom prst="wedgeRectCallout">
            <a:avLst>
              <a:gd name="adj1" fmla="val -105343"/>
              <a:gd name="adj2" fmla="val 6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It is just</a:t>
            </a:r>
            <a:r>
              <a:rPr kumimoji="0" lang="en-US" sz="2400" b="0" i="0" u="none" strike="noStrike" cap="none" normalizeH="0" dirty="0" smtClean="0">
                <a:solidFill>
                  <a:schemeClr val="bg1"/>
                </a:solidFill>
                <a:latin typeface="Calibri" pitchFamily="34" charset="0"/>
                <a:cs typeface="Calibri" pitchFamily="34" charset="0"/>
              </a:rPr>
              <a:t> substituting equals by equals.</a:t>
            </a:r>
            <a:endParaRPr kumimoji="0" lang="en-US" sz="2400" b="0" i="0" u="none" strike="noStrike" cap="none" normalizeH="0" baseline="0" dirty="0" smtClean="0">
              <a:solidFill>
                <a:schemeClr val="bg1"/>
              </a:solidFill>
              <a:latin typeface="Calibri" pitchFamily="34" charset="0"/>
              <a:cs typeface="Calibri" pitchFamily="34" charset="0"/>
            </a:endParaRPr>
          </a:p>
        </p:txBody>
      </p:sp>
      <p:sp>
        <p:nvSpPr>
          <p:cNvPr id="11" name="Content Placeholder 3"/>
          <p:cNvSpPr txBox="1">
            <a:spLocks/>
          </p:cNvSpPr>
          <p:nvPr/>
        </p:nvSpPr>
        <p:spPr>
          <a:xfrm>
            <a:off x="3352800" y="256259"/>
            <a:ext cx="4876799" cy="892552"/>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spAutoFit/>
          </a:bodyPr>
          <a:lstStyle/>
          <a:p>
            <a:pPr marR="0" lvl="0" algn="l" defTabSz="914363"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smtClean="0">
                <a:ln>
                  <a:noFill/>
                </a:ln>
                <a:solidFill>
                  <a:srgbClr val="FF0000"/>
                </a:solidFill>
                <a:effectLst/>
                <a:uLnTx/>
                <a:uFillTx/>
                <a:latin typeface="Calibri" pitchFamily="34" charset="0"/>
                <a:ea typeface="+mn-ea"/>
                <a:cs typeface="+mn-cs"/>
              </a:rPr>
              <a:t>Definition</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rPr>
              <a:t>:</a:t>
            </a:r>
          </a:p>
          <a:p>
            <a:pPr marR="0" lvl="0" algn="l" defTabSz="914363"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rPr>
              <a:t>An</a:t>
            </a:r>
            <a:r>
              <a:rPr kumimoji="0" lang="en-US" sz="2000" b="0" i="0" u="none" strike="noStrike" kern="1200" cap="none" spc="0" normalizeH="0" noProof="0" dirty="0" smtClean="0">
                <a:ln>
                  <a:noFill/>
                </a:ln>
                <a:solidFill>
                  <a:schemeClr val="bg1"/>
                </a:solidFill>
                <a:effectLst/>
                <a:uLnTx/>
                <a:uFillTx/>
                <a:latin typeface="Calibri" pitchFamily="34" charset="0"/>
                <a:ea typeface="+mn-ea"/>
                <a:cs typeface="+mn-cs"/>
              </a:rPr>
              <a:t> assignment (model) is a mapping from variables to values</a:t>
            </a:r>
            <a:endPar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3" name="Rectangular Callout 12"/>
          <p:cNvSpPr/>
          <p:nvPr/>
        </p:nvSpPr>
        <p:spPr bwMode="auto">
          <a:xfrm>
            <a:off x="4957482" y="4921623"/>
            <a:ext cx="3998259" cy="1819835"/>
          </a:xfrm>
          <a:prstGeom prst="wedgeRectCallout">
            <a:avLst>
              <a:gd name="adj1" fmla="val -64630"/>
              <a:gd name="adj2" fmla="val -3363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rgbClr val="FF0000"/>
                </a:solidFill>
                <a:latin typeface="Calibri" pitchFamily="34" charset="0"/>
                <a:cs typeface="Calibri" pitchFamily="34" charset="0"/>
              </a:rPr>
              <a:t>Key Property:</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If an assignment</a:t>
            </a:r>
            <a:r>
              <a:rPr kumimoji="0" lang="en-US" sz="2400" b="0" i="0" u="none" strike="noStrike" cap="none" normalizeH="0" dirty="0" smtClean="0">
                <a:solidFill>
                  <a:schemeClr val="bg1"/>
                </a:solidFill>
                <a:latin typeface="Calibri" pitchFamily="34" charset="0"/>
                <a:cs typeface="Calibri" pitchFamily="34" charset="0"/>
              </a:rPr>
              <a:t> satisfies the equations before a pivoting step, then it will also satisfy them after!</a:t>
            </a:r>
            <a:endParaRPr kumimoji="0" lang="en-US" sz="2400" b="0" i="0" u="none" strike="noStrike" cap="none" normalizeH="0" baseline="0" dirty="0" smtClean="0">
              <a:solidFill>
                <a:schemeClr val="bg1"/>
              </a:solidFill>
              <a:latin typeface="Calibri" pitchFamily="34" charset="0"/>
              <a:cs typeface="Calibri" pitchFamily="34" charset="0"/>
            </a:endParaRPr>
          </a:p>
        </p:txBody>
      </p:sp>
    </p:spTree>
    <p:extLst/>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2</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Down Arrow 16"/>
          <p:cNvSpPr/>
          <p:nvPr/>
        </p:nvSpPr>
        <p:spPr bwMode="auto">
          <a:xfrm>
            <a:off x="3137647" y="5441576"/>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Content Placeholder 3"/>
          <p:cNvSpPr txBox="1">
            <a:spLocks/>
          </p:cNvSpPr>
          <p:nvPr/>
        </p:nvSpPr>
        <p:spPr>
          <a:xfrm>
            <a:off x="2633472" y="5904021"/>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- 2s</a:t>
            </a:r>
            <a:r>
              <a:rPr lang="en-US" sz="2400" baseline="-25000" dirty="0" smtClean="0">
                <a:solidFill>
                  <a:schemeClr val="bg1"/>
                </a:solidFill>
                <a:latin typeface="Calibri" pitchFamily="34" charset="0"/>
              </a:rPr>
              <a:t>1</a:t>
            </a:r>
            <a:r>
              <a:rPr lang="en-US" sz="2400" dirty="0" smtClean="0">
                <a:solidFill>
                  <a:schemeClr val="bg1"/>
                </a:solidFill>
                <a:latin typeface="Calibri" pitchFamily="34" charset="0"/>
              </a:rPr>
              <a:t> + x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9" name="Rectangular Callout 8"/>
          <p:cNvSpPr/>
          <p:nvPr/>
        </p:nvSpPr>
        <p:spPr bwMode="auto">
          <a:xfrm>
            <a:off x="5878875" y="3362302"/>
            <a:ext cx="2865120" cy="1389530"/>
          </a:xfrm>
          <a:prstGeom prst="wedgeRectCallout">
            <a:avLst>
              <a:gd name="adj1" fmla="val -105343"/>
              <a:gd name="adj2" fmla="val 6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It is just</a:t>
            </a:r>
            <a:r>
              <a:rPr kumimoji="0" lang="en-US" sz="2400" b="0" i="0" u="none" strike="noStrike" cap="none" normalizeH="0" dirty="0" smtClean="0">
                <a:solidFill>
                  <a:schemeClr val="bg1"/>
                </a:solidFill>
                <a:latin typeface="Calibri" pitchFamily="34" charset="0"/>
                <a:cs typeface="Calibri" pitchFamily="34" charset="0"/>
              </a:rPr>
              <a:t> substituting equals by equals.</a:t>
            </a:r>
            <a:endParaRPr kumimoji="0" lang="en-US" sz="2400" b="0" i="0" u="none" strike="noStrike" cap="none" normalizeH="0" baseline="0" dirty="0" smtClean="0">
              <a:solidFill>
                <a:schemeClr val="bg1"/>
              </a:solidFill>
              <a:latin typeface="Calibri" pitchFamily="34" charset="0"/>
              <a:cs typeface="Calibri" pitchFamily="34" charset="0"/>
            </a:endParaRPr>
          </a:p>
        </p:txBody>
      </p:sp>
      <p:sp>
        <p:nvSpPr>
          <p:cNvPr id="11" name="Content Placeholder 3"/>
          <p:cNvSpPr txBox="1">
            <a:spLocks/>
          </p:cNvSpPr>
          <p:nvPr/>
        </p:nvSpPr>
        <p:spPr>
          <a:xfrm>
            <a:off x="3352800" y="256259"/>
            <a:ext cx="4876799" cy="892552"/>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spAutoFit/>
          </a:bodyPr>
          <a:lstStyle/>
          <a:p>
            <a:pPr marR="0" lvl="0" algn="l" defTabSz="914363"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smtClean="0">
                <a:ln>
                  <a:noFill/>
                </a:ln>
                <a:solidFill>
                  <a:srgbClr val="FF0000"/>
                </a:solidFill>
                <a:effectLst/>
                <a:uLnTx/>
                <a:uFillTx/>
                <a:latin typeface="Calibri" pitchFamily="34" charset="0"/>
                <a:ea typeface="+mn-ea"/>
                <a:cs typeface="+mn-cs"/>
              </a:rPr>
              <a:t>Definition</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rPr>
              <a:t>:</a:t>
            </a:r>
          </a:p>
          <a:p>
            <a:pPr marR="0" lvl="0" algn="l" defTabSz="914363"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rPr>
              <a:t>An</a:t>
            </a:r>
            <a:r>
              <a:rPr kumimoji="0" lang="en-US" sz="2000" b="0" i="0" u="none" strike="noStrike" kern="1200" cap="none" spc="0" normalizeH="0" noProof="0" dirty="0" smtClean="0">
                <a:ln>
                  <a:noFill/>
                </a:ln>
                <a:solidFill>
                  <a:schemeClr val="bg1"/>
                </a:solidFill>
                <a:effectLst/>
                <a:uLnTx/>
                <a:uFillTx/>
                <a:latin typeface="Calibri" pitchFamily="34" charset="0"/>
                <a:ea typeface="+mn-ea"/>
                <a:cs typeface="+mn-cs"/>
              </a:rPr>
              <a:t> assignment (model) is a mapping from variables to values</a:t>
            </a:r>
            <a:endPar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3" name="Rectangular Callout 12"/>
          <p:cNvSpPr/>
          <p:nvPr/>
        </p:nvSpPr>
        <p:spPr bwMode="auto">
          <a:xfrm>
            <a:off x="4957482" y="4921623"/>
            <a:ext cx="3998259" cy="1819835"/>
          </a:xfrm>
          <a:prstGeom prst="wedgeRectCallout">
            <a:avLst>
              <a:gd name="adj1" fmla="val -64630"/>
              <a:gd name="adj2" fmla="val -3363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rgbClr val="FF0000"/>
                </a:solidFill>
                <a:latin typeface="Calibri" pitchFamily="34" charset="0"/>
                <a:cs typeface="Calibri" pitchFamily="34" charset="0"/>
              </a:rPr>
              <a:t>Key Property:</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If an assignment</a:t>
            </a:r>
            <a:r>
              <a:rPr kumimoji="0" lang="en-US" sz="2400" b="0" i="0" u="none" strike="noStrike" cap="none" normalizeH="0" dirty="0" smtClean="0">
                <a:solidFill>
                  <a:schemeClr val="bg1"/>
                </a:solidFill>
                <a:latin typeface="Calibri" pitchFamily="34" charset="0"/>
                <a:cs typeface="Calibri" pitchFamily="34" charset="0"/>
              </a:rPr>
              <a:t> satisfies the equations before a pivoting step, then it will also satisfy them after!</a:t>
            </a:r>
            <a:endParaRPr kumimoji="0" lang="en-US" sz="2400" b="0" i="0" u="none" strike="noStrike" cap="none" normalizeH="0" baseline="0" dirty="0" smtClean="0">
              <a:solidFill>
                <a:schemeClr val="bg1"/>
              </a:solidFill>
              <a:latin typeface="Calibri" pitchFamily="34" charset="0"/>
              <a:cs typeface="Calibri" pitchFamily="34" charset="0"/>
            </a:endParaRPr>
          </a:p>
        </p:txBody>
      </p:sp>
      <p:sp>
        <p:nvSpPr>
          <p:cNvPr id="15" name="Rectangular Callout 14"/>
          <p:cNvSpPr/>
          <p:nvPr/>
        </p:nvSpPr>
        <p:spPr bwMode="auto">
          <a:xfrm>
            <a:off x="170329" y="4222378"/>
            <a:ext cx="1891553" cy="2052917"/>
          </a:xfrm>
          <a:prstGeom prst="wedgeRectCallout">
            <a:avLst>
              <a:gd name="adj1" fmla="val 74233"/>
              <a:gd name="adj2" fmla="val -44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rgbClr val="FF0000"/>
                </a:solidFill>
                <a:latin typeface="Calibri" pitchFamily="34" charset="0"/>
                <a:cs typeface="Calibri" pitchFamily="34" charset="0"/>
              </a:rPr>
              <a:t>Example</a:t>
            </a:r>
            <a:r>
              <a:rPr kumimoji="0" lang="en-US" sz="2400" b="0" i="0" u="none" strike="noStrike" cap="none" normalizeH="0" baseline="0" dirty="0" smtClean="0">
                <a:solidFill>
                  <a:srgbClr val="FF0000"/>
                </a:solidFill>
                <a:latin typeface="Calibri" pitchFamily="34" charset="0"/>
                <a:cs typeface="Calibri"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M(x) = 1</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M(y)</a:t>
            </a:r>
            <a:r>
              <a:rPr kumimoji="0" lang="en-US" sz="2400" b="0" i="0" u="none" strike="noStrike" cap="none" normalizeH="0" dirty="0" smtClean="0">
                <a:solidFill>
                  <a:schemeClr val="bg1"/>
                </a:solidFill>
                <a:latin typeface="Calibri" pitchFamily="34" charset="0"/>
                <a:cs typeface="Calibri" pitchFamily="34" charset="0"/>
              </a:rPr>
              <a:t> = 1</a:t>
            </a:r>
          </a:p>
          <a:p>
            <a:pPr marL="0" marR="0" indent="0" defTabSz="1096963" rtl="0" eaLnBrk="1" fontAlgn="base" latinLnBrk="0" hangingPunct="1">
              <a:lnSpc>
                <a:spcPct val="100000"/>
              </a:lnSpc>
              <a:spcBef>
                <a:spcPct val="0"/>
              </a:spcBef>
              <a:spcAft>
                <a:spcPct val="0"/>
              </a:spcAft>
              <a:buClrTx/>
              <a:buSzTx/>
              <a:buFontTx/>
              <a:buNone/>
              <a:tabLst/>
            </a:pPr>
            <a:r>
              <a:rPr lang="en-US" sz="2400" baseline="0" dirty="0" smtClean="0">
                <a:solidFill>
                  <a:schemeClr val="bg1"/>
                </a:solidFill>
                <a:latin typeface="Calibri" pitchFamily="34" charset="0"/>
                <a:cs typeface="Calibri" pitchFamily="34" charset="0"/>
              </a:rPr>
              <a:t>M(s</a:t>
            </a:r>
            <a:r>
              <a:rPr lang="en-US" sz="2400" baseline="-25000" dirty="0" smtClean="0">
                <a:solidFill>
                  <a:schemeClr val="bg1"/>
                </a:solidFill>
                <a:latin typeface="Calibri" pitchFamily="34" charset="0"/>
                <a:cs typeface="Calibri" pitchFamily="34" charset="0"/>
              </a:rPr>
              <a:t>1</a:t>
            </a:r>
            <a:r>
              <a:rPr lang="en-US" sz="2400" baseline="0" dirty="0" smtClean="0">
                <a:solidFill>
                  <a:schemeClr val="bg1"/>
                </a:solidFill>
                <a:latin typeface="Calibri" pitchFamily="34" charset="0"/>
                <a:cs typeface="Calibri" pitchFamily="34" charset="0"/>
              </a:rPr>
              <a:t>)</a:t>
            </a:r>
            <a:r>
              <a:rPr lang="en-US" sz="2400" dirty="0" smtClean="0">
                <a:solidFill>
                  <a:schemeClr val="bg1"/>
                </a:solidFill>
                <a:latin typeface="Calibri" pitchFamily="34" charset="0"/>
                <a:cs typeface="Calibri" pitchFamily="34" charset="0"/>
              </a:rPr>
              <a:t> = 2</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M(s</a:t>
            </a:r>
            <a:r>
              <a:rPr kumimoji="0" lang="en-US" sz="2400" b="0" i="0" u="none" strike="noStrike" cap="none" normalizeH="0" baseline="-25000" dirty="0" smtClean="0">
                <a:solidFill>
                  <a:schemeClr val="bg1"/>
                </a:solidFill>
                <a:latin typeface="Calibri" pitchFamily="34" charset="0"/>
                <a:cs typeface="Calibri" pitchFamily="34" charset="0"/>
              </a:rPr>
              <a:t>2</a:t>
            </a:r>
            <a:r>
              <a:rPr kumimoji="0" lang="en-US" sz="2400" b="0" i="0" u="none" strike="noStrike" cap="none" normalizeH="0" baseline="0" dirty="0" smtClean="0">
                <a:solidFill>
                  <a:schemeClr val="bg1"/>
                </a:solidFill>
                <a:latin typeface="Calibri" pitchFamily="34" charset="0"/>
                <a:cs typeface="Calibri" pitchFamily="34" charset="0"/>
              </a:rPr>
              <a:t>)</a:t>
            </a:r>
            <a:r>
              <a:rPr kumimoji="0" lang="en-US" sz="2400" b="0" i="0" u="none" strike="noStrike" cap="none" normalizeH="0" dirty="0" smtClean="0">
                <a:solidFill>
                  <a:schemeClr val="bg1"/>
                </a:solidFill>
                <a:latin typeface="Calibri" pitchFamily="34" charset="0"/>
                <a:cs typeface="Calibri" pitchFamily="34" charset="0"/>
              </a:rPr>
              <a:t> = 3</a:t>
            </a:r>
            <a:endParaRPr kumimoji="0" lang="en-US" sz="2400" b="0" i="0" u="none" strike="noStrike" cap="none" normalizeH="0" baseline="0" dirty="0" smtClean="0">
              <a:solidFill>
                <a:schemeClr val="bg1"/>
              </a:solidFill>
              <a:latin typeface="Calibri" pitchFamily="34" charset="0"/>
              <a:cs typeface="Calibri" pitchFamily="34" charset="0"/>
            </a:endParaRPr>
          </a:p>
        </p:txBody>
      </p:sp>
    </p:spTree>
    <p:extLst/>
  </p:cSld>
  <p:clrMapOvr>
    <a:masterClrMapping/>
  </p:clrMapOvr>
  <p:transition>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Equations + Bounds + Assignment</a:t>
            </a:r>
            <a:endParaRPr lang="en-US" sz="4800" dirty="0">
              <a:latin typeface="Calibri" pitchFamily="34" charset="0"/>
              <a:cs typeface="Calibri" pitchFamily="34" charset="0"/>
            </a:endParaRPr>
          </a:p>
        </p:txBody>
      </p:sp>
      <p:pic>
        <p:nvPicPr>
          <p:cNvPr id="3075" name="Picture 3"/>
          <p:cNvPicPr>
            <a:picLocks noChangeAspect="1" noChangeArrowheads="1"/>
          </p:cNvPicPr>
          <p:nvPr/>
        </p:nvPicPr>
        <p:blipFill>
          <a:blip r:embed="rId2" cstate="print"/>
          <a:srcRect/>
          <a:stretch>
            <a:fillRect/>
          </a:stretch>
        </p:blipFill>
        <p:spPr bwMode="auto">
          <a:xfrm>
            <a:off x="1217239" y="1796864"/>
            <a:ext cx="6619875" cy="398145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845489" y="1709303"/>
            <a:ext cx="7548284" cy="997196"/>
          </a:xfrm>
        </p:spPr>
        <p:txBody>
          <a:bodyPr/>
          <a:lstStyle/>
          <a:p>
            <a:pPr marL="0" indent="0">
              <a:spcBef>
                <a:spcPts val="600"/>
              </a:spcBef>
              <a:buNone/>
            </a:pPr>
            <a:r>
              <a:rPr lang="en-US" sz="2400" dirty="0" smtClean="0">
                <a:cs typeface="Calibri" pitchFamily="34" charset="0"/>
                <a:sym typeface="Symbol"/>
              </a:rPr>
              <a:t>If the assignment of a non-basic variable does not satisfy a bound, then fix it and propagate the change to all dependent variables.</a:t>
            </a:r>
          </a:p>
        </p:txBody>
      </p:sp>
      <p:sp>
        <p:nvSpPr>
          <p:cNvPr id="4" name="Content Placeholder 15"/>
          <p:cNvSpPr txBox="1">
            <a:spLocks/>
          </p:cNvSpPr>
          <p:nvPr/>
        </p:nvSpPr>
        <p:spPr>
          <a:xfrm>
            <a:off x="1553700" y="2962579"/>
            <a:ext cx="1177308"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c </a:t>
            </a:r>
          </a:p>
        </p:txBody>
      </p:sp>
      <p:sp>
        <p:nvSpPr>
          <p:cNvPr id="5" name="Content Placeholder 15"/>
          <p:cNvSpPr txBox="1">
            <a:spLocks/>
          </p:cNvSpPr>
          <p:nvPr/>
        </p:nvSpPr>
        <p:spPr>
          <a:xfrm>
            <a:off x="4296900" y="3043261"/>
            <a:ext cx="1177308"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c </a:t>
            </a:r>
          </a:p>
        </p:txBody>
      </p:sp>
      <p:sp>
        <p:nvSpPr>
          <p:cNvPr id="6" name="Right Arrow 5"/>
          <p:cNvSpPr/>
          <p:nvPr/>
        </p:nvSpPr>
        <p:spPr bwMode="auto">
          <a:xfrm>
            <a:off x="3003176" y="3827930"/>
            <a:ext cx="1120589" cy="67235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cSld>
  <p:clrMapOvr>
    <a:masterClrMapping/>
  </p:clrMapOvr>
  <p:transition>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845489" y="1709303"/>
            <a:ext cx="7548284" cy="997196"/>
          </a:xfrm>
        </p:spPr>
        <p:txBody>
          <a:bodyPr/>
          <a:lstStyle/>
          <a:p>
            <a:pPr marL="0" indent="0">
              <a:spcBef>
                <a:spcPts val="600"/>
              </a:spcBef>
              <a:buNone/>
            </a:pPr>
            <a:r>
              <a:rPr lang="en-US" sz="2400" dirty="0" smtClean="0">
                <a:cs typeface="Calibri" pitchFamily="34" charset="0"/>
                <a:sym typeface="Symbol"/>
              </a:rPr>
              <a:t>If the assignment of a non-basic variable does not satisfy a bound, then fix it and propagate the change to all dependent variables. </a:t>
            </a:r>
            <a:r>
              <a:rPr lang="en-US" sz="2400" dirty="0" smtClean="0">
                <a:solidFill>
                  <a:srgbClr val="FF0000"/>
                </a:solidFill>
                <a:cs typeface="Calibri" pitchFamily="34" charset="0"/>
                <a:sym typeface="Symbol"/>
              </a:rPr>
              <a:t>Of course, we may introduce new “problems”.</a:t>
            </a:r>
            <a:endParaRPr lang="en-US" sz="2400" dirty="0" smtClean="0">
              <a:cs typeface="Calibri" pitchFamily="34" charset="0"/>
              <a:sym typeface="Symbol"/>
            </a:endParaRPr>
          </a:p>
        </p:txBody>
      </p:sp>
      <p:sp>
        <p:nvSpPr>
          <p:cNvPr id="4" name="Content Placeholder 15"/>
          <p:cNvSpPr txBox="1">
            <a:spLocks/>
          </p:cNvSpPr>
          <p:nvPr/>
        </p:nvSpPr>
        <p:spPr>
          <a:xfrm>
            <a:off x="1553700" y="2962579"/>
            <a:ext cx="1177308" cy="3197798"/>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c </a:t>
            </a: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p:txBody>
      </p:sp>
      <p:sp>
        <p:nvSpPr>
          <p:cNvPr id="5" name="Content Placeholder 15"/>
          <p:cNvSpPr txBox="1">
            <a:spLocks/>
          </p:cNvSpPr>
          <p:nvPr/>
        </p:nvSpPr>
        <p:spPr>
          <a:xfrm>
            <a:off x="4296900" y="3043261"/>
            <a:ext cx="1177308" cy="3607141"/>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c</a:t>
            </a:r>
          </a:p>
          <a:p>
            <a:pPr>
              <a:lnSpc>
                <a:spcPct val="90000"/>
              </a:lnSpc>
              <a:spcBef>
                <a:spcPts val="600"/>
              </a:spcBef>
              <a:buSzPct val="90000"/>
            </a:pPr>
            <a:r>
              <a:rPr lang="en-US" sz="2400" b="1" dirty="0" smtClean="0">
                <a:solidFill>
                  <a:srgbClr val="FF0000"/>
                </a:solidFill>
                <a:latin typeface="Calibri" pitchFamily="34" charset="0"/>
                <a:cs typeface="Calibri" pitchFamily="34" charset="0"/>
                <a:sym typeface="Symbol"/>
              </a:rPr>
              <a:t>a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t>
            </a: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p:txBody>
      </p:sp>
      <p:sp>
        <p:nvSpPr>
          <p:cNvPr id="6" name="Right Arrow 5"/>
          <p:cNvSpPr/>
          <p:nvPr/>
        </p:nvSpPr>
        <p:spPr bwMode="auto">
          <a:xfrm>
            <a:off x="3003176" y="3827930"/>
            <a:ext cx="1120589" cy="67235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p:sp>
        <p:nvSpPr>
          <p:cNvPr id="3" name="Content Placeholder 2"/>
          <p:cNvSpPr>
            <a:spLocks noGrp="1"/>
          </p:cNvSpPr>
          <p:nvPr>
            <p:ph idx="1"/>
          </p:nvPr>
        </p:nvSpPr>
        <p:spPr>
          <a:xfrm>
            <a:off x="381000" y="1412875"/>
            <a:ext cx="8382000" cy="3367076"/>
          </a:xfrm>
        </p:spPr>
        <p:txBody>
          <a:bodyPr/>
          <a:lstStyle/>
          <a:p>
            <a:pPr marL="0" indent="0">
              <a:buNone/>
            </a:pPr>
            <a:r>
              <a:rPr lang="en-US" b="1" dirty="0" smtClean="0">
                <a:solidFill>
                  <a:srgbClr val="7030A0"/>
                </a:solidFill>
              </a:rPr>
              <a:t>Constraints:</a:t>
            </a:r>
          </a:p>
          <a:p>
            <a:pPr marL="377016" lvl="1" indent="0">
              <a:buNone/>
            </a:pPr>
            <a:r>
              <a:rPr lang="en-US" sz="2800" b="1" dirty="0" smtClean="0"/>
              <a:t>Precedence</a:t>
            </a:r>
            <a:r>
              <a:rPr lang="en-US" sz="2800" dirty="0" smtClean="0"/>
              <a:t>: </a:t>
            </a:r>
            <a:r>
              <a:rPr lang="en-US" dirty="0" smtClean="0"/>
              <a:t>between two tasks of the same job</a:t>
            </a:r>
          </a:p>
          <a:p>
            <a:pPr lvl="1"/>
            <a:endParaRPr lang="en-US" dirty="0"/>
          </a:p>
          <a:p>
            <a:pPr lvl="1"/>
            <a:endParaRPr lang="en-US" dirty="0" smtClean="0"/>
          </a:p>
          <a:p>
            <a:pPr lvl="1"/>
            <a:endParaRPr lang="en-US" dirty="0"/>
          </a:p>
          <a:p>
            <a:pPr marL="377016" lvl="1" indent="0">
              <a:buNone/>
            </a:pPr>
            <a:endParaRPr lang="en-US" dirty="0" smtClean="0"/>
          </a:p>
          <a:p>
            <a:pPr marL="377016" lvl="1" indent="0">
              <a:buNone/>
            </a:pPr>
            <a:endParaRPr lang="en-US" dirty="0" smtClean="0"/>
          </a:p>
          <a:p>
            <a:pPr marL="377016" lvl="1" indent="0">
              <a:buNone/>
            </a:pPr>
            <a:r>
              <a:rPr lang="en-US" sz="2800" b="1" dirty="0" smtClean="0"/>
              <a:t>Resource</a:t>
            </a:r>
            <a:r>
              <a:rPr lang="en-US" dirty="0" smtClean="0"/>
              <a:t>:  Machines execute at most one job at a time</a:t>
            </a:r>
          </a:p>
        </p:txBody>
      </p:sp>
      <p:cxnSp>
        <p:nvCxnSpPr>
          <p:cNvPr id="41" name="Straight Connector 40"/>
          <p:cNvCxnSpPr/>
          <p:nvPr/>
        </p:nvCxnSpPr>
        <p:spPr>
          <a:xfrm>
            <a:off x="1854561" y="2343952"/>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854561" y="2343953"/>
            <a:ext cx="1387401"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854561" y="2343953"/>
            <a:ext cx="277480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854561" y="2343953"/>
            <a:ext cx="4546803"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854561" y="2343953"/>
            <a:ext cx="571607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854561" y="2343953"/>
            <a:ext cx="1937939"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246849" y="2343953"/>
            <a:ext cx="545650"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814779" y="2343953"/>
            <a:ext cx="79753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4779" y="2343953"/>
            <a:ext cx="2577531"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92500" y="2343953"/>
            <a:ext cx="377813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629363" y="2343953"/>
            <a:ext cx="1101074"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730437" y="2343953"/>
            <a:ext cx="67092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730437" y="2343953"/>
            <a:ext cx="184019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854561" y="2343953"/>
            <a:ext cx="3875877"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854561" y="2343953"/>
            <a:ext cx="5649125"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246849" y="2343953"/>
            <a:ext cx="4256836"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241962" y="2343953"/>
            <a:ext cx="2488477" cy="163561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629363" y="2343953"/>
            <a:ext cx="2874322"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392310" y="2343953"/>
            <a:ext cx="111137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03686" y="2343953"/>
            <a:ext cx="66946" cy="1635619"/>
          </a:xfrm>
          <a:prstGeom prst="line">
            <a:avLst/>
          </a:prstGeom>
          <a:ln w="3175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397986" y="3383742"/>
            <a:ext cx="307050" cy="335037"/>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4060021" y="2994244"/>
            <a:ext cx="307050" cy="335037"/>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3212677" y="2980614"/>
            <a:ext cx="307050" cy="335037"/>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5179900" y="3222189"/>
            <a:ext cx="307050" cy="335037"/>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1829248" y="4726543"/>
            <a:ext cx="0" cy="164850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829248" y="4726543"/>
            <a:ext cx="1393545"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829248" y="4726543"/>
            <a:ext cx="278709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829248" y="4726543"/>
            <a:ext cx="456693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829248" y="4726543"/>
            <a:ext cx="574138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829248" y="4726543"/>
            <a:ext cx="194652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227702" y="4726543"/>
            <a:ext cx="548067"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798146" y="4726543"/>
            <a:ext cx="80106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798146" y="4726543"/>
            <a:ext cx="2588946" cy="16485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775769" y="4726543"/>
            <a:ext cx="379486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616338" y="4726543"/>
            <a:ext cx="1105950"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722288" y="4726543"/>
            <a:ext cx="673898"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722288" y="4726543"/>
            <a:ext cx="1848344"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1829248" y="4726543"/>
            <a:ext cx="38930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829248" y="4726543"/>
            <a:ext cx="567414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3227702" y="4726543"/>
            <a:ext cx="427568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222793" y="4726543"/>
            <a:ext cx="24994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616338" y="4726543"/>
            <a:ext cx="2887051"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387092" y="4726543"/>
            <a:ext cx="1116297"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03389" y="4726543"/>
            <a:ext cx="67243" cy="164850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2595878" y="6400801"/>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m:t>
                              </m:r>
                              <m:r>
                                <a:rPr lang="en-US" b="0" i="1" smtClean="0">
                                  <a:solidFill>
                                    <a:schemeClr val="bg1"/>
                                  </a:solidFill>
                                  <a:latin typeface="Cambria Math"/>
                                </a:rPr>
                                <m:t>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b="0" i="1" smtClean="0">
                                  <a:solidFill>
                                    <a:schemeClr val="bg1"/>
                                  </a:solidFill>
                                  <a:latin typeface="Cambria Math"/>
                                </a:rPr>
                                <m:t>4</m:t>
                              </m:r>
                              <m:r>
                                <a:rPr lang="en-US" i="1">
                                  <a:solidFill>
                                    <a:schemeClr val="bg1"/>
                                  </a:solidFill>
                                  <a:latin typeface="Cambria Math"/>
                                </a:rPr>
                                <m:t>,</m:t>
                              </m:r>
                              <m:r>
                                <a:rPr lang="en-US" b="0" i="1" smtClean="0">
                                  <a:solidFill>
                                    <a:schemeClr val="bg1"/>
                                  </a:solidFill>
                                  <a:latin typeface="Cambria Math"/>
                                </a:rPr>
                                <m:t>2</m:t>
                              </m:r>
                            </m:sub>
                          </m:sSub>
                        </m:e>
                      </m:d>
                      <m:r>
                        <a:rPr lang="en-US" i="1">
                          <a:solidFill>
                            <a:schemeClr val="bg1"/>
                          </a:solidFill>
                          <a:latin typeface="Cambria Math"/>
                        </a:rPr>
                        <m:t>=</m:t>
                      </m:r>
                      <m:r>
                        <a:rPr lang="en-US" b="0" i="1" smtClean="0">
                          <a:solidFill>
                            <a:schemeClr val="bg1"/>
                          </a:solidFill>
                          <a:latin typeface="Cambria Math"/>
                        </a:rPr>
                        <m:t>∅</m:t>
                      </m:r>
                    </m:oMath>
                  </m:oMathPara>
                </a14:m>
                <a:endParaRPr lang="en-US" dirty="0" smtClean="0">
                  <a:solidFill>
                    <a:schemeClr val="bg1"/>
                  </a:solidFill>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2595878" y="6400801"/>
                <a:ext cx="4416337" cy="404983"/>
              </a:xfrm>
              <a:prstGeom prst="rect">
                <a:avLst/>
              </a:prstGeom>
              <a:blipFill rotWithShape="1">
                <a:blip r:embed="rId2"/>
                <a:stretch>
                  <a:fillRect t="-1515" r="-1519" b="-21212"/>
                </a:stretch>
              </a:blipFill>
            </p:spPr>
            <p:txBody>
              <a:bodyPr/>
              <a:lstStyle/>
              <a:p>
                <a:r>
                  <a:rPr lang="en-US">
                    <a:noFill/>
                  </a:rPr>
                  <a:t> </a:t>
                </a:r>
              </a:p>
            </p:txBody>
          </p:sp>
        </mc:Fallback>
      </mc:AlternateContent>
      <p:cxnSp>
        <p:nvCxnSpPr>
          <p:cNvPr id="85" name="Straight Connector 84"/>
          <p:cNvCxnSpPr/>
          <p:nvPr/>
        </p:nvCxnSpPr>
        <p:spPr>
          <a:xfrm>
            <a:off x="1829248" y="4726543"/>
            <a:ext cx="0" cy="1645920"/>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697265"/>
      </p:ext>
    </p:extLst>
  </p:cSld>
  <p:clrMapOvr>
    <a:masterClrMapping/>
  </p:clrMapOvr>
  <p:transition>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845489" y="1709303"/>
            <a:ext cx="7548284" cy="997196"/>
          </a:xfrm>
        </p:spPr>
        <p:txBody>
          <a:bodyPr/>
          <a:lstStyle/>
          <a:p>
            <a:pPr marL="0" indent="0">
              <a:spcBef>
                <a:spcPts val="600"/>
              </a:spcBef>
              <a:buNone/>
            </a:pPr>
            <a:r>
              <a:rPr lang="en-US" sz="2400" dirty="0" smtClean="0">
                <a:cs typeface="Calibri" pitchFamily="34" charset="0"/>
                <a:sym typeface="Symbol"/>
              </a:rPr>
              <a:t>If the assignment of a basic variable does not satisfy a bound, then pivot it, fix it, and propagate the change to its new dependent variables. </a:t>
            </a:r>
          </a:p>
        </p:txBody>
      </p:sp>
      <p:sp>
        <p:nvSpPr>
          <p:cNvPr id="4" name="Content Placeholder 15"/>
          <p:cNvSpPr txBox="1">
            <a:spLocks/>
          </p:cNvSpPr>
          <p:nvPr/>
        </p:nvSpPr>
        <p:spPr>
          <a:xfrm>
            <a:off x="1419249" y="2944650"/>
            <a:ext cx="1177308"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a </a:t>
            </a:r>
          </a:p>
        </p:txBody>
      </p:sp>
      <p:sp>
        <p:nvSpPr>
          <p:cNvPr id="6" name="Content Placeholder 15"/>
          <p:cNvSpPr txBox="1">
            <a:spLocks/>
          </p:cNvSpPr>
          <p:nvPr/>
        </p:nvSpPr>
        <p:spPr>
          <a:xfrm>
            <a:off x="3122544" y="2971544"/>
            <a:ext cx="161980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FF0000"/>
                </a:solidFill>
                <a:latin typeface="Calibri" pitchFamily="34" charset="0"/>
                <a:cs typeface="Calibri" pitchFamily="34" charset="0"/>
                <a:sym typeface="Symbol"/>
              </a:rPr>
              <a:t>c</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a </a:t>
            </a:r>
            <a:r>
              <a:rPr lang="en-US" sz="2400" dirty="0" smtClean="0">
                <a:solidFill>
                  <a:schemeClr val="bg1"/>
                </a:solidFill>
                <a:latin typeface="Calibri" pitchFamily="34" charset="0"/>
                <a:cs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a + 2d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a </a:t>
            </a:r>
          </a:p>
        </p:txBody>
      </p:sp>
      <p:sp>
        <p:nvSpPr>
          <p:cNvPr id="7" name="Content Placeholder 15"/>
          <p:cNvSpPr txBox="1">
            <a:spLocks/>
          </p:cNvSpPr>
          <p:nvPr/>
        </p:nvSpPr>
        <p:spPr>
          <a:xfrm>
            <a:off x="4942379" y="2989473"/>
            <a:ext cx="161980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FF0000"/>
                </a:solidFill>
                <a:latin typeface="Calibri" pitchFamily="34" charset="0"/>
                <a:cs typeface="Calibri" pitchFamily="34" charset="0"/>
                <a:sym typeface="Symbol"/>
              </a:rPr>
              <a:t>c</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a </a:t>
            </a:r>
            <a:r>
              <a:rPr lang="en-US" sz="2400" dirty="0" smtClean="0">
                <a:solidFill>
                  <a:schemeClr val="bg1"/>
                </a:solidFill>
                <a:latin typeface="Calibri" pitchFamily="34" charset="0"/>
                <a:cs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a + 2d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a </a:t>
            </a:r>
          </a:p>
        </p:txBody>
      </p:sp>
      <p:sp>
        <p:nvSpPr>
          <p:cNvPr id="8" name="Right Arrow 7"/>
          <p:cNvSpPr/>
          <p:nvPr/>
        </p:nvSpPr>
        <p:spPr bwMode="auto">
          <a:xfrm>
            <a:off x="2662537" y="3980330"/>
            <a:ext cx="295835" cy="43030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ight Arrow 8"/>
          <p:cNvSpPr/>
          <p:nvPr/>
        </p:nvSpPr>
        <p:spPr bwMode="auto">
          <a:xfrm>
            <a:off x="4392725" y="4025154"/>
            <a:ext cx="295835" cy="43030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extLst/>
  </p:cSld>
  <p:clrMapOvr>
    <a:masterClrMapping/>
  </p:clrMapOvr>
  <p:transition>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845489" y="1709303"/>
            <a:ext cx="7548284" cy="3120854"/>
          </a:xfrm>
        </p:spPr>
        <p:txBody>
          <a:bodyPr/>
          <a:lstStyle/>
          <a:p>
            <a:pPr marL="0" indent="0">
              <a:spcBef>
                <a:spcPts val="600"/>
              </a:spcBef>
              <a:buNone/>
            </a:pPr>
            <a:r>
              <a:rPr lang="en-US" sz="2400" dirty="0" smtClean="0">
                <a:cs typeface="Calibri" pitchFamily="34" charset="0"/>
                <a:sym typeface="Symbol"/>
              </a:rPr>
              <a:t>Sometimes, a model cannot be repaired. It is pointless to pivot.</a:t>
            </a:r>
          </a:p>
          <a:p>
            <a:pPr>
              <a:spcBef>
                <a:spcPts val="600"/>
              </a:spcBef>
              <a:buNone/>
            </a:pPr>
            <a:endParaRPr lang="en-US" sz="2400" dirty="0" smtClean="0">
              <a:cs typeface="Calibri" pitchFamily="34" charset="0"/>
              <a:sym typeface="Symbol"/>
            </a:endParaRPr>
          </a:p>
          <a:p>
            <a:pPr>
              <a:spcBef>
                <a:spcPts val="600"/>
              </a:spcBef>
              <a:buNone/>
            </a:pPr>
            <a:r>
              <a:rPr lang="en-US" sz="2400" dirty="0" smtClean="0">
                <a:cs typeface="Calibri" pitchFamily="34" charset="0"/>
                <a:sym typeface="Symbol"/>
              </a:rPr>
              <a:t>	</a:t>
            </a:r>
            <a:r>
              <a:rPr lang="en-US" sz="2400" dirty="0" smtClean="0">
                <a:solidFill>
                  <a:srgbClr val="FF0000"/>
                </a:solidFill>
                <a:cs typeface="Calibri" pitchFamily="34" charset="0"/>
                <a:sym typeface="Symbol"/>
              </a:rPr>
              <a:t>a</a:t>
            </a:r>
            <a:r>
              <a:rPr lang="en-US" sz="2400" dirty="0" smtClean="0">
                <a:cs typeface="Calibri" pitchFamily="34" charset="0"/>
                <a:sym typeface="Symbol"/>
              </a:rPr>
              <a:t> = b – c</a:t>
            </a:r>
          </a:p>
          <a:p>
            <a:pPr>
              <a:spcBef>
                <a:spcPts val="600"/>
              </a:spcBef>
              <a:buNone/>
            </a:pPr>
            <a:r>
              <a:rPr lang="en-US" sz="2400" dirty="0" smtClean="0">
                <a:cs typeface="Calibri" pitchFamily="34" charset="0"/>
                <a:sym typeface="Symbol"/>
              </a:rPr>
              <a:t>	a  0, 1  b, c  0</a:t>
            </a:r>
          </a:p>
          <a:p>
            <a:pPr>
              <a:spcBef>
                <a:spcPts val="600"/>
              </a:spcBef>
              <a:buNone/>
            </a:pPr>
            <a:r>
              <a:rPr lang="en-US" sz="2400" dirty="0" smtClean="0">
                <a:cs typeface="Calibri" pitchFamily="34" charset="0"/>
                <a:sym typeface="Symbol"/>
              </a:rPr>
              <a:t>	M(a) = 1</a:t>
            </a:r>
          </a:p>
          <a:p>
            <a:pPr>
              <a:spcBef>
                <a:spcPts val="600"/>
              </a:spcBef>
              <a:buNone/>
            </a:pPr>
            <a:r>
              <a:rPr lang="en-US" sz="2400" dirty="0" smtClean="0">
                <a:cs typeface="Calibri" pitchFamily="34" charset="0"/>
                <a:sym typeface="Symbol"/>
              </a:rPr>
              <a:t>	M(b) = 1</a:t>
            </a:r>
          </a:p>
          <a:p>
            <a:pPr>
              <a:spcBef>
                <a:spcPts val="600"/>
              </a:spcBef>
              <a:buNone/>
            </a:pPr>
            <a:r>
              <a:rPr lang="en-US" sz="2400" dirty="0" smtClean="0">
                <a:cs typeface="Calibri" pitchFamily="34" charset="0"/>
                <a:sym typeface="Symbol"/>
              </a:rPr>
              <a:t>	M(c) = 0</a:t>
            </a:r>
          </a:p>
        </p:txBody>
      </p:sp>
      <p:sp>
        <p:nvSpPr>
          <p:cNvPr id="5" name="Rectangular Callout 4"/>
          <p:cNvSpPr/>
          <p:nvPr/>
        </p:nvSpPr>
        <p:spPr bwMode="auto">
          <a:xfrm>
            <a:off x="3881718" y="2205318"/>
            <a:ext cx="4862277" cy="2403079"/>
          </a:xfrm>
          <a:prstGeom prst="wedgeRectCallout">
            <a:avLst>
              <a:gd name="adj1" fmla="val -78793"/>
              <a:gd name="adj2" fmla="val -1282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The value of M(a) is too big. We</a:t>
            </a:r>
            <a:r>
              <a:rPr kumimoji="0" lang="en-US" sz="2400" b="0" i="0" u="none" strike="noStrike" cap="none" normalizeH="0" dirty="0" smtClean="0">
                <a:solidFill>
                  <a:schemeClr val="bg1"/>
                </a:solidFill>
                <a:latin typeface="Calibri" pitchFamily="34" charset="0"/>
                <a:cs typeface="Calibri" pitchFamily="34" charset="0"/>
              </a:rPr>
              <a:t> can reduce it by:</a:t>
            </a:r>
          </a:p>
          <a:p>
            <a:pPr marL="0" marR="0" indent="0" defTabSz="1096963" rtl="0" eaLnBrk="1" fontAlgn="base" latinLnBrk="0" hangingPunct="1">
              <a:lnSpc>
                <a:spcPct val="100000"/>
              </a:lnSpc>
              <a:spcBef>
                <a:spcPct val="0"/>
              </a:spcBef>
              <a:spcAft>
                <a:spcPct val="0"/>
              </a:spcAft>
              <a:buClrTx/>
              <a:buSzTx/>
              <a:buFontTx/>
              <a:buChar char="-"/>
              <a:tabLst/>
            </a:pPr>
            <a:r>
              <a:rPr lang="en-US" sz="2400" dirty="0" smtClean="0">
                <a:solidFill>
                  <a:schemeClr val="bg1"/>
                </a:solidFill>
                <a:latin typeface="Calibri" pitchFamily="34" charset="0"/>
                <a:cs typeface="Calibri" pitchFamily="34" charset="0"/>
              </a:rPr>
              <a:t> reducing M(b) </a:t>
            </a:r>
          </a:p>
          <a:p>
            <a:pPr lvl="1" defTabSz="1096963" fontAlgn="base">
              <a:spcBef>
                <a:spcPct val="0"/>
              </a:spcBef>
              <a:spcAft>
                <a:spcPct val="0"/>
              </a:spcAft>
            </a:pPr>
            <a:r>
              <a:rPr lang="en-US" sz="2400" dirty="0" smtClean="0">
                <a:solidFill>
                  <a:schemeClr val="bg1"/>
                </a:solidFill>
                <a:latin typeface="Calibri" pitchFamily="34" charset="0"/>
                <a:cs typeface="Calibri" pitchFamily="34" charset="0"/>
              </a:rPr>
              <a:t>not possible b is at lower bound</a:t>
            </a:r>
          </a:p>
          <a:p>
            <a:pPr marL="0" marR="0" indent="0" defTabSz="1096963"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solidFill>
                  <a:schemeClr val="bg1"/>
                </a:solidFill>
                <a:latin typeface="Calibri" pitchFamily="34" charset="0"/>
                <a:cs typeface="Calibri" pitchFamily="34" charset="0"/>
              </a:rPr>
              <a:t> increasing M(c)</a:t>
            </a:r>
          </a:p>
          <a:p>
            <a:pPr lvl="1" defTabSz="1096963" fontAlgn="base">
              <a:spcBef>
                <a:spcPct val="0"/>
              </a:spcBef>
              <a:spcAft>
                <a:spcPct val="0"/>
              </a:spcAft>
            </a:pPr>
            <a:r>
              <a:rPr lang="en-US" sz="2400" dirty="0" smtClean="0">
                <a:solidFill>
                  <a:schemeClr val="bg1"/>
                </a:solidFill>
                <a:latin typeface="Calibri" pitchFamily="34" charset="0"/>
                <a:cs typeface="Calibri" pitchFamily="34" charset="0"/>
              </a:rPr>
              <a:t>not possible c is at upper bound</a:t>
            </a:r>
            <a:endParaRPr kumimoji="0" lang="en-US" sz="2400" b="0" i="0" u="none" strike="noStrike" cap="none" normalizeH="0" baseline="0" dirty="0" smtClean="0">
              <a:solidFill>
                <a:schemeClr val="bg1"/>
              </a:solidFill>
              <a:latin typeface="Calibri" pitchFamily="34" charset="0"/>
              <a:cs typeface="Calibri" pitchFamily="34" charset="0"/>
            </a:endParaRPr>
          </a:p>
        </p:txBody>
      </p:sp>
    </p:spTree>
    <p:extLst/>
  </p:cSld>
  <p:clrMapOvr>
    <a:masterClrMapping/>
  </p:clrMapOvr>
  <p:transition>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0" y="2336833"/>
            <a:ext cx="4094064" cy="2788456"/>
          </a:xfrm>
        </p:spPr>
        <p:txBody>
          <a:bodyPr/>
          <a:lstStyle/>
          <a:p>
            <a:pPr>
              <a:spcBef>
                <a:spcPts val="600"/>
              </a:spcBef>
              <a:buNone/>
            </a:pPr>
            <a:r>
              <a:rPr lang="en-US" sz="2400" dirty="0" smtClean="0">
                <a:cs typeface="Calibri" pitchFamily="34" charset="0"/>
                <a:sym typeface="Symbol"/>
              </a:rPr>
              <a:t>		s</a:t>
            </a:r>
            <a:r>
              <a:rPr lang="en-US" sz="2400" baseline="-25000" dirty="0" smtClean="0">
                <a:cs typeface="Calibri" pitchFamily="34" charset="0"/>
                <a:sym typeface="Symbol"/>
              </a:rPr>
              <a:t>1 </a:t>
            </a:r>
            <a:r>
              <a:rPr lang="en-US" sz="2400" dirty="0" smtClean="0">
                <a:cs typeface="Calibri" pitchFamily="34" charset="0"/>
                <a:sym typeface="Symbol"/>
              </a:rPr>
              <a:t> a + d, s</a:t>
            </a:r>
            <a:r>
              <a:rPr lang="en-US" sz="2400" baseline="-25000" dirty="0" smtClean="0">
                <a:cs typeface="Calibri" pitchFamily="34" charset="0"/>
                <a:sym typeface="Symbol"/>
              </a:rPr>
              <a:t>2 </a:t>
            </a:r>
            <a:r>
              <a:rPr lang="en-US" sz="2400" dirty="0" smtClean="0">
                <a:cs typeface="Calibri" pitchFamily="34" charset="0"/>
                <a:sym typeface="Symbol"/>
              </a:rPr>
              <a:t> c + d</a:t>
            </a:r>
            <a:r>
              <a:rPr lang="en-US" sz="2400" baseline="-25000" dirty="0" smtClean="0">
                <a:cs typeface="Calibri" pitchFamily="34" charset="0"/>
                <a:sym typeface="Symbol"/>
              </a:rPr>
              <a:t> </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a:t>
            </a:r>
            <a:r>
              <a:rPr lang="en-US" sz="2400" dirty="0" smtClean="0">
                <a:solidFill>
                  <a:srgbClr val="FF0000"/>
                </a:solidFill>
                <a:cs typeface="Calibri" pitchFamily="34" charset="0"/>
                <a:sym typeface="Symbol"/>
              </a:rPr>
              <a:t>a</a:t>
            </a:r>
            <a:r>
              <a:rPr lang="en-US" sz="2400" dirty="0" smtClean="0">
                <a:cs typeface="Calibri" pitchFamily="34" charset="0"/>
                <a:sym typeface="Symbol"/>
              </a:rPr>
              <a:t> = s</a:t>
            </a:r>
            <a:r>
              <a:rPr lang="en-US" sz="2400" baseline="-25000" dirty="0" smtClean="0">
                <a:cs typeface="Calibri" pitchFamily="34" charset="0"/>
                <a:sym typeface="Symbol"/>
              </a:rPr>
              <a:t>1</a:t>
            </a:r>
            <a:r>
              <a:rPr lang="en-US" sz="2400" dirty="0" smtClean="0">
                <a:cs typeface="Calibri" pitchFamily="34" charset="0"/>
                <a:sym typeface="Symbol"/>
              </a:rPr>
              <a:t> – s</a:t>
            </a:r>
            <a:r>
              <a:rPr lang="en-US" sz="2400" baseline="-25000" dirty="0" smtClean="0">
                <a:cs typeface="Calibri" pitchFamily="34" charset="0"/>
                <a:sym typeface="Symbol"/>
              </a:rPr>
              <a:t>2 </a:t>
            </a:r>
            <a:r>
              <a:rPr lang="en-US" sz="2400" dirty="0" smtClean="0">
                <a:cs typeface="Calibri" pitchFamily="34" charset="0"/>
                <a:sym typeface="Symbol"/>
              </a:rPr>
              <a:t>+ c</a:t>
            </a:r>
          </a:p>
          <a:p>
            <a:pPr>
              <a:spcBef>
                <a:spcPts val="600"/>
              </a:spcBef>
              <a:buNone/>
            </a:pPr>
            <a:r>
              <a:rPr lang="en-US" sz="2400" dirty="0" smtClean="0">
                <a:cs typeface="Calibri" pitchFamily="34" charset="0"/>
                <a:sym typeface="Symbol"/>
              </a:rPr>
              <a:t>		a  0, 1  s</a:t>
            </a:r>
            <a:r>
              <a:rPr lang="en-US" sz="2400" baseline="-25000" dirty="0" smtClean="0">
                <a:cs typeface="Calibri" pitchFamily="34" charset="0"/>
                <a:sym typeface="Symbol"/>
              </a:rPr>
              <a:t>1</a:t>
            </a:r>
            <a:r>
              <a:rPr lang="en-US" sz="2400" dirty="0" smtClean="0">
                <a:cs typeface="Calibri" pitchFamily="34" charset="0"/>
                <a:sym typeface="Symbol"/>
              </a:rPr>
              <a:t>, s</a:t>
            </a:r>
            <a:r>
              <a:rPr lang="en-US" sz="2400" baseline="-25000" dirty="0" smtClean="0">
                <a:cs typeface="Calibri" pitchFamily="34" charset="0"/>
                <a:sym typeface="Symbol"/>
              </a:rPr>
              <a:t>2</a:t>
            </a:r>
            <a:r>
              <a:rPr lang="en-US" sz="2400" dirty="0" smtClean="0">
                <a:cs typeface="Calibri" pitchFamily="34" charset="0"/>
                <a:sym typeface="Symbol"/>
              </a:rPr>
              <a:t>  0, 0  c</a:t>
            </a:r>
          </a:p>
          <a:p>
            <a:pPr>
              <a:spcBef>
                <a:spcPts val="600"/>
              </a:spcBef>
              <a:buNone/>
            </a:pPr>
            <a:r>
              <a:rPr lang="en-US" sz="2400" dirty="0" smtClean="0">
                <a:cs typeface="Calibri" pitchFamily="34" charset="0"/>
                <a:sym typeface="Symbol"/>
              </a:rPr>
              <a:t>		M(a)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1</a:t>
            </a:r>
            <a:r>
              <a:rPr lang="en-US" sz="2400" dirty="0" smtClean="0">
                <a:cs typeface="Calibri" pitchFamily="34" charset="0"/>
                <a:sym typeface="Symbol"/>
              </a:rPr>
              <a:t>)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2</a:t>
            </a:r>
            <a:r>
              <a:rPr lang="en-US" sz="2400" dirty="0" smtClean="0">
                <a:cs typeface="Calibri" pitchFamily="34" charset="0"/>
                <a:sym typeface="Symbol"/>
              </a:rPr>
              <a:t>) = 0</a:t>
            </a:r>
          </a:p>
          <a:p>
            <a:pPr>
              <a:spcBef>
                <a:spcPts val="600"/>
              </a:spcBef>
              <a:buNone/>
            </a:pPr>
            <a:r>
              <a:rPr lang="en-US" sz="2400" dirty="0" smtClean="0">
                <a:cs typeface="Calibri" pitchFamily="34" charset="0"/>
                <a:sym typeface="Symbol"/>
              </a:rPr>
              <a:t>		M(c) = 0</a:t>
            </a:r>
          </a:p>
        </p:txBody>
      </p:sp>
      <p:sp>
        <p:nvSpPr>
          <p:cNvPr id="6" name="Content Placeholder 15"/>
          <p:cNvSpPr txBox="1">
            <a:spLocks/>
          </p:cNvSpPr>
          <p:nvPr/>
        </p:nvSpPr>
        <p:spPr>
          <a:xfrm>
            <a:off x="997889" y="1861703"/>
            <a:ext cx="7548284" cy="332399"/>
          </a:xfrm>
          <a:prstGeom prst="rect">
            <a:avLst/>
          </a:prstGeom>
        </p:spPr>
        <p:txBody>
          <a:bodyPr vert="horz"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Extracting proof from failed repair attempts is easy.</a:t>
            </a:r>
          </a:p>
        </p:txBody>
      </p:sp>
    </p:spTree>
    <p:extLst/>
  </p:cSld>
  <p:clrMapOvr>
    <a:masterClrMapping/>
  </p:clrMapOvr>
  <p:transition>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0" y="2336833"/>
            <a:ext cx="4094064" cy="2788456"/>
          </a:xfrm>
        </p:spPr>
        <p:txBody>
          <a:bodyPr/>
          <a:lstStyle/>
          <a:p>
            <a:pPr>
              <a:spcBef>
                <a:spcPts val="600"/>
              </a:spcBef>
              <a:buNone/>
            </a:pPr>
            <a:r>
              <a:rPr lang="en-US" sz="2400" dirty="0" smtClean="0">
                <a:cs typeface="Calibri" pitchFamily="34" charset="0"/>
                <a:sym typeface="Symbol"/>
              </a:rPr>
              <a:t>		s</a:t>
            </a:r>
            <a:r>
              <a:rPr lang="en-US" sz="2400" baseline="-25000" dirty="0" smtClean="0">
                <a:cs typeface="Calibri" pitchFamily="34" charset="0"/>
                <a:sym typeface="Symbol"/>
              </a:rPr>
              <a:t>1 </a:t>
            </a:r>
            <a:r>
              <a:rPr lang="en-US" sz="2400" dirty="0" smtClean="0">
                <a:cs typeface="Calibri" pitchFamily="34" charset="0"/>
                <a:sym typeface="Symbol"/>
              </a:rPr>
              <a:t> a + d, s</a:t>
            </a:r>
            <a:r>
              <a:rPr lang="en-US" sz="2400" baseline="-25000" dirty="0" smtClean="0">
                <a:cs typeface="Calibri" pitchFamily="34" charset="0"/>
                <a:sym typeface="Symbol"/>
              </a:rPr>
              <a:t>2 </a:t>
            </a:r>
            <a:r>
              <a:rPr lang="en-US" sz="2400" dirty="0" smtClean="0">
                <a:cs typeface="Calibri" pitchFamily="34" charset="0"/>
                <a:sym typeface="Symbol"/>
              </a:rPr>
              <a:t> c + d</a:t>
            </a:r>
            <a:r>
              <a:rPr lang="en-US" sz="2400" baseline="-25000" dirty="0" smtClean="0">
                <a:cs typeface="Calibri" pitchFamily="34" charset="0"/>
                <a:sym typeface="Symbol"/>
              </a:rPr>
              <a:t> </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a:t>
            </a:r>
            <a:r>
              <a:rPr lang="en-US" sz="2400" dirty="0" smtClean="0">
                <a:solidFill>
                  <a:srgbClr val="FF0000"/>
                </a:solidFill>
                <a:cs typeface="Calibri" pitchFamily="34" charset="0"/>
                <a:sym typeface="Symbol"/>
              </a:rPr>
              <a:t>a</a:t>
            </a:r>
            <a:r>
              <a:rPr lang="en-US" sz="2400" dirty="0" smtClean="0">
                <a:cs typeface="Calibri" pitchFamily="34" charset="0"/>
                <a:sym typeface="Symbol"/>
              </a:rPr>
              <a:t> = s</a:t>
            </a:r>
            <a:r>
              <a:rPr lang="en-US" sz="2400" baseline="-25000" dirty="0" smtClean="0">
                <a:cs typeface="Calibri" pitchFamily="34" charset="0"/>
                <a:sym typeface="Symbol"/>
              </a:rPr>
              <a:t>1</a:t>
            </a:r>
            <a:r>
              <a:rPr lang="en-US" sz="2400" dirty="0" smtClean="0">
                <a:cs typeface="Calibri" pitchFamily="34" charset="0"/>
                <a:sym typeface="Symbol"/>
              </a:rPr>
              <a:t> – s</a:t>
            </a:r>
            <a:r>
              <a:rPr lang="en-US" sz="2400" baseline="-25000" dirty="0" smtClean="0">
                <a:cs typeface="Calibri" pitchFamily="34" charset="0"/>
                <a:sym typeface="Symbol"/>
              </a:rPr>
              <a:t>2 </a:t>
            </a:r>
            <a:r>
              <a:rPr lang="en-US" sz="2400" dirty="0" smtClean="0">
                <a:cs typeface="Calibri" pitchFamily="34" charset="0"/>
                <a:sym typeface="Symbol"/>
              </a:rPr>
              <a:t>+ c</a:t>
            </a:r>
          </a:p>
          <a:p>
            <a:pPr>
              <a:spcBef>
                <a:spcPts val="600"/>
              </a:spcBef>
              <a:buNone/>
            </a:pPr>
            <a:r>
              <a:rPr lang="en-US" sz="2400" dirty="0" smtClean="0">
                <a:cs typeface="Calibri" pitchFamily="34" charset="0"/>
                <a:sym typeface="Symbol"/>
              </a:rPr>
              <a:t>		a  0, 1  s</a:t>
            </a:r>
            <a:r>
              <a:rPr lang="en-US" sz="2400" baseline="-25000" dirty="0" smtClean="0">
                <a:cs typeface="Calibri" pitchFamily="34" charset="0"/>
                <a:sym typeface="Symbol"/>
              </a:rPr>
              <a:t>1</a:t>
            </a:r>
            <a:r>
              <a:rPr lang="en-US" sz="2400" dirty="0" smtClean="0">
                <a:cs typeface="Calibri" pitchFamily="34" charset="0"/>
                <a:sym typeface="Symbol"/>
              </a:rPr>
              <a:t>, s</a:t>
            </a:r>
            <a:r>
              <a:rPr lang="en-US" sz="2400" baseline="-25000" dirty="0" smtClean="0">
                <a:cs typeface="Calibri" pitchFamily="34" charset="0"/>
                <a:sym typeface="Symbol"/>
              </a:rPr>
              <a:t>2</a:t>
            </a:r>
            <a:r>
              <a:rPr lang="en-US" sz="2400" dirty="0" smtClean="0">
                <a:cs typeface="Calibri" pitchFamily="34" charset="0"/>
                <a:sym typeface="Symbol"/>
              </a:rPr>
              <a:t>  0, 0  c</a:t>
            </a:r>
          </a:p>
          <a:p>
            <a:pPr>
              <a:spcBef>
                <a:spcPts val="600"/>
              </a:spcBef>
              <a:buNone/>
            </a:pPr>
            <a:r>
              <a:rPr lang="en-US" sz="2400" dirty="0" smtClean="0">
                <a:cs typeface="Calibri" pitchFamily="34" charset="0"/>
                <a:sym typeface="Symbol"/>
              </a:rPr>
              <a:t>		M(a)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1</a:t>
            </a:r>
            <a:r>
              <a:rPr lang="en-US" sz="2400" dirty="0" smtClean="0">
                <a:cs typeface="Calibri" pitchFamily="34" charset="0"/>
                <a:sym typeface="Symbol"/>
              </a:rPr>
              <a:t>)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2</a:t>
            </a:r>
            <a:r>
              <a:rPr lang="en-US" sz="2400" dirty="0" smtClean="0">
                <a:cs typeface="Calibri" pitchFamily="34" charset="0"/>
                <a:sym typeface="Symbol"/>
              </a:rPr>
              <a:t>) = 0</a:t>
            </a:r>
          </a:p>
          <a:p>
            <a:pPr>
              <a:spcBef>
                <a:spcPts val="600"/>
              </a:spcBef>
              <a:buNone/>
            </a:pPr>
            <a:r>
              <a:rPr lang="en-US" sz="2400" dirty="0" smtClean="0">
                <a:cs typeface="Calibri" pitchFamily="34" charset="0"/>
                <a:sym typeface="Symbol"/>
              </a:rPr>
              <a:t>		M(c) = 0</a:t>
            </a:r>
          </a:p>
        </p:txBody>
      </p:sp>
      <p:sp>
        <p:nvSpPr>
          <p:cNvPr id="6" name="Content Placeholder 15"/>
          <p:cNvSpPr txBox="1">
            <a:spLocks/>
          </p:cNvSpPr>
          <p:nvPr/>
        </p:nvSpPr>
        <p:spPr>
          <a:xfrm>
            <a:off x="997889" y="1861703"/>
            <a:ext cx="7548284" cy="332399"/>
          </a:xfrm>
          <a:prstGeom prst="rect">
            <a:avLst/>
          </a:prstGeom>
        </p:spPr>
        <p:txBody>
          <a:bodyPr vert="horz"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Extracting proof from failed repair attempts is easy.</a:t>
            </a:r>
          </a:p>
        </p:txBody>
      </p:sp>
      <p:sp>
        <p:nvSpPr>
          <p:cNvPr id="7" name="Content Placeholder 15"/>
          <p:cNvSpPr txBox="1">
            <a:spLocks/>
          </p:cNvSpPr>
          <p:nvPr/>
        </p:nvSpPr>
        <p:spPr>
          <a:xfrm>
            <a:off x="908242" y="5438622"/>
            <a:ext cx="5411876" cy="741742"/>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a  0, 1  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Calibri" pitchFamily="34" charset="0"/>
                <a:sym typeface="Symbol"/>
              </a:rPr>
              <a:t>1</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Calibri" pitchFamily="34" charset="0"/>
                <a:sym typeface="Symbol"/>
              </a:rPr>
              <a:t>2</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 0, </a:t>
            </a:r>
            <a:r>
              <a:rPr lang="en-US" sz="2400" dirty="0" smtClean="0">
                <a:solidFill>
                  <a:srgbClr val="FF0000"/>
                </a:solidFill>
                <a:latin typeface="Calibri" pitchFamily="34" charset="0"/>
                <a:cs typeface="Calibri" pitchFamily="34" charset="0"/>
                <a:sym typeface="Symbol"/>
              </a:rPr>
              <a:t>0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a:t>
            </a:r>
            <a:r>
              <a:rPr lang="en-US" sz="2400" dirty="0" smtClean="0">
                <a:solidFill>
                  <a:srgbClr val="FF0000"/>
                </a:solidFill>
                <a:latin typeface="Calibri" pitchFamily="34" charset="0"/>
                <a:cs typeface="Calibri" pitchFamily="34" charset="0"/>
                <a:sym typeface="Symbol"/>
              </a:rPr>
              <a:t>c</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is</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inconsistent</a:t>
            </a:r>
            <a:endParaRPr lang="en-US" sz="2400" baseline="0" dirty="0" smtClean="0">
              <a:solidFill>
                <a:srgbClr val="FF0000"/>
              </a:solidFill>
              <a:latin typeface="Calibri" pitchFamily="34" charset="0"/>
              <a:cs typeface="Calibri" pitchFamily="34" charset="0"/>
              <a:sym typeface="Symbol"/>
            </a:endParaRPr>
          </a:p>
          <a:p>
            <a:pPr marL="384954" marR="0" lvl="0" indent="-384954"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0" y="2336833"/>
            <a:ext cx="4094064" cy="2788456"/>
          </a:xfrm>
        </p:spPr>
        <p:txBody>
          <a:bodyPr/>
          <a:lstStyle/>
          <a:p>
            <a:pPr>
              <a:spcBef>
                <a:spcPts val="600"/>
              </a:spcBef>
              <a:buNone/>
            </a:pPr>
            <a:r>
              <a:rPr lang="en-US" sz="2400" dirty="0" smtClean="0">
                <a:cs typeface="Calibri" pitchFamily="34" charset="0"/>
                <a:sym typeface="Symbol"/>
              </a:rPr>
              <a:t>		s</a:t>
            </a:r>
            <a:r>
              <a:rPr lang="en-US" sz="2400" baseline="-25000" dirty="0" smtClean="0">
                <a:cs typeface="Calibri" pitchFamily="34" charset="0"/>
                <a:sym typeface="Symbol"/>
              </a:rPr>
              <a:t>1 </a:t>
            </a:r>
            <a:r>
              <a:rPr lang="en-US" sz="2400" dirty="0" smtClean="0">
                <a:cs typeface="Calibri" pitchFamily="34" charset="0"/>
                <a:sym typeface="Symbol"/>
              </a:rPr>
              <a:t> a + d, s</a:t>
            </a:r>
            <a:r>
              <a:rPr lang="en-US" sz="2400" baseline="-25000" dirty="0" smtClean="0">
                <a:cs typeface="Calibri" pitchFamily="34" charset="0"/>
                <a:sym typeface="Symbol"/>
              </a:rPr>
              <a:t>2 </a:t>
            </a:r>
            <a:r>
              <a:rPr lang="en-US" sz="2400" dirty="0" smtClean="0">
                <a:cs typeface="Calibri" pitchFamily="34" charset="0"/>
                <a:sym typeface="Symbol"/>
              </a:rPr>
              <a:t> c + d</a:t>
            </a:r>
            <a:r>
              <a:rPr lang="en-US" sz="2400" baseline="-25000" dirty="0" smtClean="0">
                <a:cs typeface="Calibri" pitchFamily="34" charset="0"/>
                <a:sym typeface="Symbol"/>
              </a:rPr>
              <a:t> </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a:t>
            </a:r>
            <a:r>
              <a:rPr lang="en-US" sz="2400" dirty="0" smtClean="0">
                <a:solidFill>
                  <a:srgbClr val="FF0000"/>
                </a:solidFill>
                <a:cs typeface="Calibri" pitchFamily="34" charset="0"/>
                <a:sym typeface="Symbol"/>
              </a:rPr>
              <a:t>a</a:t>
            </a:r>
            <a:r>
              <a:rPr lang="en-US" sz="2400" dirty="0" smtClean="0">
                <a:cs typeface="Calibri" pitchFamily="34" charset="0"/>
                <a:sym typeface="Symbol"/>
              </a:rPr>
              <a:t> = s</a:t>
            </a:r>
            <a:r>
              <a:rPr lang="en-US" sz="2400" baseline="-25000" dirty="0" smtClean="0">
                <a:cs typeface="Calibri" pitchFamily="34" charset="0"/>
                <a:sym typeface="Symbol"/>
              </a:rPr>
              <a:t>1</a:t>
            </a:r>
            <a:r>
              <a:rPr lang="en-US" sz="2400" dirty="0" smtClean="0">
                <a:cs typeface="Calibri" pitchFamily="34" charset="0"/>
                <a:sym typeface="Symbol"/>
              </a:rPr>
              <a:t> – s</a:t>
            </a:r>
            <a:r>
              <a:rPr lang="en-US" sz="2400" baseline="-25000" dirty="0" smtClean="0">
                <a:cs typeface="Calibri" pitchFamily="34" charset="0"/>
                <a:sym typeface="Symbol"/>
              </a:rPr>
              <a:t>2 </a:t>
            </a:r>
            <a:r>
              <a:rPr lang="en-US" sz="2400" dirty="0" smtClean="0">
                <a:cs typeface="Calibri" pitchFamily="34" charset="0"/>
                <a:sym typeface="Symbol"/>
              </a:rPr>
              <a:t>+ c</a:t>
            </a:r>
          </a:p>
          <a:p>
            <a:pPr>
              <a:spcBef>
                <a:spcPts val="600"/>
              </a:spcBef>
              <a:buNone/>
            </a:pPr>
            <a:r>
              <a:rPr lang="en-US" sz="2400" dirty="0" smtClean="0">
                <a:cs typeface="Calibri" pitchFamily="34" charset="0"/>
                <a:sym typeface="Symbol"/>
              </a:rPr>
              <a:t>		a  0, 1  s</a:t>
            </a:r>
            <a:r>
              <a:rPr lang="en-US" sz="2400" baseline="-25000" dirty="0" smtClean="0">
                <a:cs typeface="Calibri" pitchFamily="34" charset="0"/>
                <a:sym typeface="Symbol"/>
              </a:rPr>
              <a:t>1</a:t>
            </a:r>
            <a:r>
              <a:rPr lang="en-US" sz="2400" dirty="0" smtClean="0">
                <a:cs typeface="Calibri" pitchFamily="34" charset="0"/>
                <a:sym typeface="Symbol"/>
              </a:rPr>
              <a:t>, s</a:t>
            </a:r>
            <a:r>
              <a:rPr lang="en-US" sz="2400" baseline="-25000" dirty="0" smtClean="0">
                <a:cs typeface="Calibri" pitchFamily="34" charset="0"/>
                <a:sym typeface="Symbol"/>
              </a:rPr>
              <a:t>2</a:t>
            </a:r>
            <a:r>
              <a:rPr lang="en-US" sz="2400" dirty="0" smtClean="0">
                <a:cs typeface="Calibri" pitchFamily="34" charset="0"/>
                <a:sym typeface="Symbol"/>
              </a:rPr>
              <a:t>  0, 0  c</a:t>
            </a:r>
          </a:p>
          <a:p>
            <a:pPr>
              <a:spcBef>
                <a:spcPts val="600"/>
              </a:spcBef>
              <a:buNone/>
            </a:pPr>
            <a:r>
              <a:rPr lang="en-US" sz="2400" dirty="0" smtClean="0">
                <a:cs typeface="Calibri" pitchFamily="34" charset="0"/>
                <a:sym typeface="Symbol"/>
              </a:rPr>
              <a:t>		M(a)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1</a:t>
            </a:r>
            <a:r>
              <a:rPr lang="en-US" sz="2400" dirty="0" smtClean="0">
                <a:cs typeface="Calibri" pitchFamily="34" charset="0"/>
                <a:sym typeface="Symbol"/>
              </a:rPr>
              <a:t>)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2</a:t>
            </a:r>
            <a:r>
              <a:rPr lang="en-US" sz="2400" dirty="0" smtClean="0">
                <a:cs typeface="Calibri" pitchFamily="34" charset="0"/>
                <a:sym typeface="Symbol"/>
              </a:rPr>
              <a:t>) = 0</a:t>
            </a:r>
          </a:p>
          <a:p>
            <a:pPr>
              <a:spcBef>
                <a:spcPts val="600"/>
              </a:spcBef>
              <a:buNone/>
            </a:pPr>
            <a:r>
              <a:rPr lang="en-US" sz="2400" dirty="0" smtClean="0">
                <a:cs typeface="Calibri" pitchFamily="34" charset="0"/>
                <a:sym typeface="Symbol"/>
              </a:rPr>
              <a:t>		M(c) = 0</a:t>
            </a:r>
          </a:p>
        </p:txBody>
      </p:sp>
      <p:sp>
        <p:nvSpPr>
          <p:cNvPr id="6" name="Content Placeholder 15"/>
          <p:cNvSpPr txBox="1">
            <a:spLocks/>
          </p:cNvSpPr>
          <p:nvPr/>
        </p:nvSpPr>
        <p:spPr>
          <a:xfrm>
            <a:off x="997889" y="1861703"/>
            <a:ext cx="7548284" cy="332399"/>
          </a:xfrm>
          <a:prstGeom prst="rect">
            <a:avLst/>
          </a:prstGeom>
        </p:spPr>
        <p:txBody>
          <a:bodyPr vert="horz"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Extracting proof from failed repair attempts is easy.</a:t>
            </a:r>
          </a:p>
        </p:txBody>
      </p:sp>
      <p:sp>
        <p:nvSpPr>
          <p:cNvPr id="7" name="Content Placeholder 15"/>
          <p:cNvSpPr txBox="1">
            <a:spLocks/>
          </p:cNvSpPr>
          <p:nvPr/>
        </p:nvSpPr>
        <p:spPr>
          <a:xfrm>
            <a:off x="908241" y="5438623"/>
            <a:ext cx="7159993" cy="115108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a  0, 1  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Calibri" pitchFamily="34" charset="0"/>
                <a:sym typeface="Symbol"/>
              </a:rPr>
              <a:t>1</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Calibri" pitchFamily="34" charset="0"/>
                <a:sym typeface="Symbol"/>
              </a:rPr>
              <a:t>2</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 0, 0  c }</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is</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inconsistent</a:t>
            </a:r>
            <a:endParaRPr lang="en-US" sz="2400" baseline="0" dirty="0" smtClean="0">
              <a:solidFill>
                <a:srgbClr val="FF0000"/>
              </a:solidFill>
              <a:latin typeface="Calibri" pitchFamily="34" charset="0"/>
              <a:cs typeface="Calibri" pitchFamily="34" charset="0"/>
              <a:sym typeface="Symbol"/>
            </a:endParaRPr>
          </a:p>
          <a:p>
            <a:pPr marL="384954" marR="0" lvl="0" indent="-384954"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marL="384954" indent="-384954">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 a  0,  1  a + d,  c + d  0,  0  c } is inconsistent</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Combining Theories</a:t>
            </a:r>
            <a:endParaRPr lang="en-US" dirty="0"/>
          </a:p>
        </p:txBody>
      </p:sp>
      <p:sp>
        <p:nvSpPr>
          <p:cNvPr id="87" name="Content Placeholder 15"/>
          <p:cNvSpPr>
            <a:spLocks noGrp="1"/>
          </p:cNvSpPr>
          <p:nvPr>
            <p:ph idx="1"/>
          </p:nvPr>
        </p:nvSpPr>
        <p:spPr>
          <a:xfrm>
            <a:off x="845489" y="1709303"/>
            <a:ext cx="7548284" cy="4478149"/>
          </a:xfrm>
        </p:spPr>
        <p:txBody>
          <a:bodyPr/>
          <a:lstStyle/>
          <a:p>
            <a:pPr>
              <a:spcBef>
                <a:spcPts val="600"/>
              </a:spcBef>
              <a:buNone/>
            </a:pPr>
            <a:r>
              <a:rPr lang="en-US" sz="2400" dirty="0" smtClean="0">
                <a:solidFill>
                  <a:srgbClr val="FF0000"/>
                </a:solidFill>
                <a:cs typeface="Calibri" pitchFamily="34" charset="0"/>
                <a:sym typeface="Symbol"/>
              </a:rPr>
              <a:t>In practice, we need a combination of theories.</a:t>
            </a:r>
          </a:p>
          <a:p>
            <a:pPr lvl="0">
              <a:buNone/>
              <a:defRPr/>
            </a:pPr>
            <a:endParaRPr lang="en-US" sz="2400" dirty="0" smtClean="0">
              <a:cs typeface="Calibri" pitchFamily="34" charset="0"/>
              <a:sym typeface="Symbol"/>
            </a:endParaRPr>
          </a:p>
          <a:p>
            <a:pPr lvl="0">
              <a:buNone/>
              <a:defRPr/>
            </a:pPr>
            <a:r>
              <a:rPr lang="en-US" sz="2400" dirty="0" smtClean="0">
                <a:cs typeface="Calibri" pitchFamily="34" charset="0"/>
                <a:sym typeface="Symbol"/>
              </a:rPr>
              <a:t>b + 2 = c  and  f(read(write(a,b,3), c-2)) ≠ f(c-b+1)</a:t>
            </a:r>
          </a:p>
          <a:p>
            <a:pPr lvl="0">
              <a:defRPr/>
            </a:pPr>
            <a:endParaRPr lang="en-US" sz="2400" dirty="0" smtClean="0">
              <a:cs typeface="Calibri" pitchFamily="34" charset="0"/>
              <a:sym typeface="Symbol"/>
            </a:endParaRPr>
          </a:p>
          <a:p>
            <a:pPr lvl="0">
              <a:buNone/>
              <a:defRPr/>
            </a:pPr>
            <a:r>
              <a:rPr lang="en-US" sz="2400" dirty="0" smtClean="0">
                <a:solidFill>
                  <a:schemeClr val="accent2">
                    <a:lumMod val="75000"/>
                  </a:schemeClr>
                </a:solidFill>
                <a:cs typeface="Calibri" pitchFamily="34" charset="0"/>
                <a:sym typeface="Symbol"/>
              </a:rPr>
              <a:t>A theory is a set (potentially infinite) of first-order sentences.</a:t>
            </a:r>
          </a:p>
          <a:p>
            <a:pPr lvl="0">
              <a:buNone/>
              <a:defRPr/>
            </a:pPr>
            <a:endParaRPr lang="en-US" sz="2400" dirty="0" smtClean="0">
              <a:solidFill>
                <a:schemeClr val="accent2">
                  <a:lumMod val="75000"/>
                </a:schemeClr>
              </a:solidFill>
              <a:cs typeface="Calibri" pitchFamily="34" charset="0"/>
              <a:sym typeface="Symbol"/>
            </a:endParaRPr>
          </a:p>
          <a:p>
            <a:pPr lvl="0">
              <a:buNone/>
              <a:defRPr/>
            </a:pPr>
            <a:r>
              <a:rPr lang="en-US" sz="2400" b="1" dirty="0" smtClean="0">
                <a:cs typeface="Calibri" pitchFamily="34" charset="0"/>
                <a:sym typeface="Symbol"/>
              </a:rPr>
              <a:t>Main questions</a:t>
            </a:r>
            <a:r>
              <a:rPr lang="en-US" sz="2400" dirty="0" smtClean="0">
                <a:cs typeface="Calibri" pitchFamily="34" charset="0"/>
                <a:sym typeface="Symbol"/>
              </a:rPr>
              <a:t>:</a:t>
            </a:r>
          </a:p>
          <a:p>
            <a:pPr lvl="0">
              <a:buNone/>
              <a:defRPr/>
            </a:pPr>
            <a:r>
              <a:rPr lang="en-US" sz="2400" dirty="0" smtClean="0">
                <a:cs typeface="Calibri" pitchFamily="34" charset="0"/>
                <a:sym typeface="Symbol"/>
              </a:rPr>
              <a:t>Is the union of two theories </a:t>
            </a:r>
            <a:r>
              <a:rPr lang="en-US" sz="2400" dirty="0" smtClean="0">
                <a:solidFill>
                  <a:srgbClr val="FF0000"/>
                </a:solidFill>
                <a:cs typeface="Calibri" pitchFamily="34" charset="0"/>
                <a:sym typeface="Symbol"/>
              </a:rPr>
              <a:t>T1  T2 </a:t>
            </a:r>
            <a:r>
              <a:rPr lang="en-US" sz="2400" dirty="0" smtClean="0">
                <a:cs typeface="Calibri" pitchFamily="34" charset="0"/>
                <a:sym typeface="Symbol"/>
              </a:rPr>
              <a:t>consistent?</a:t>
            </a:r>
          </a:p>
          <a:p>
            <a:pPr lvl="0">
              <a:spcBef>
                <a:spcPts val="1200"/>
              </a:spcBef>
              <a:buNone/>
              <a:defRPr/>
            </a:pPr>
            <a:r>
              <a:rPr lang="en-US" sz="2400" dirty="0" smtClean="0">
                <a:cs typeface="Calibri" pitchFamily="34" charset="0"/>
                <a:sym typeface="Symbol"/>
              </a:rPr>
              <a:t>Given a solvers for </a:t>
            </a:r>
            <a:r>
              <a:rPr lang="en-US" sz="2400" dirty="0" smtClean="0">
                <a:solidFill>
                  <a:srgbClr val="FF0000"/>
                </a:solidFill>
                <a:cs typeface="Calibri" pitchFamily="34" charset="0"/>
                <a:sym typeface="Symbol"/>
              </a:rPr>
              <a:t>T1</a:t>
            </a:r>
            <a:r>
              <a:rPr lang="en-US" sz="2400" dirty="0" smtClean="0">
                <a:cs typeface="Calibri" pitchFamily="34" charset="0"/>
                <a:sym typeface="Symbol"/>
              </a:rPr>
              <a:t> and </a:t>
            </a:r>
            <a:r>
              <a:rPr lang="en-US" sz="2400" dirty="0" smtClean="0">
                <a:solidFill>
                  <a:srgbClr val="FF0000"/>
                </a:solidFill>
                <a:cs typeface="Calibri" pitchFamily="34" charset="0"/>
                <a:sym typeface="Symbol"/>
              </a:rPr>
              <a:t>T2</a:t>
            </a:r>
            <a:r>
              <a:rPr lang="en-US" sz="2400" dirty="0" smtClean="0">
                <a:cs typeface="Calibri" pitchFamily="34" charset="0"/>
                <a:sym typeface="Symbol"/>
              </a:rPr>
              <a:t>, how can we build a solver for</a:t>
            </a:r>
          </a:p>
          <a:p>
            <a:pPr lvl="0">
              <a:buNone/>
              <a:defRPr/>
            </a:pPr>
            <a:r>
              <a:rPr lang="en-US" sz="2400" dirty="0" smtClean="0">
                <a:solidFill>
                  <a:srgbClr val="FF0000"/>
                </a:solidFill>
                <a:cs typeface="Calibri" pitchFamily="34" charset="0"/>
                <a:sym typeface="Symbol"/>
              </a:rPr>
              <a:t>T1  T2</a:t>
            </a:r>
            <a:r>
              <a:rPr lang="en-US" sz="2400" dirty="0" smtClean="0">
                <a:cs typeface="Calibri" pitchFamily="34" charset="0"/>
                <a:sym typeface="Symbol"/>
              </a:rPr>
              <a:t>?</a:t>
            </a:r>
          </a:p>
          <a:p>
            <a:pPr>
              <a:spcBef>
                <a:spcPts val="600"/>
              </a:spcBef>
              <a:buNone/>
            </a:pPr>
            <a:endParaRPr lang="en-US" sz="2400" dirty="0" smtClean="0">
              <a:solidFill>
                <a:srgbClr val="FF0000"/>
              </a:solidFill>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Disjoint  Theories</a:t>
            </a:r>
            <a:endParaRPr lang="en-US" dirty="0"/>
          </a:p>
        </p:txBody>
      </p:sp>
      <p:sp>
        <p:nvSpPr>
          <p:cNvPr id="87" name="Content Placeholder 15"/>
          <p:cNvSpPr>
            <a:spLocks noGrp="1"/>
          </p:cNvSpPr>
          <p:nvPr>
            <p:ph idx="1"/>
          </p:nvPr>
        </p:nvSpPr>
        <p:spPr>
          <a:xfrm>
            <a:off x="845489" y="1709303"/>
            <a:ext cx="7548284" cy="3530197"/>
          </a:xfrm>
        </p:spPr>
        <p:txBody>
          <a:bodyPr/>
          <a:lstStyle/>
          <a:p>
            <a:pPr marL="0" indent="0">
              <a:spcBef>
                <a:spcPts val="600"/>
              </a:spcBef>
              <a:buNone/>
            </a:pPr>
            <a:r>
              <a:rPr lang="en-US" sz="2400" dirty="0" smtClean="0">
                <a:solidFill>
                  <a:srgbClr val="FF0000"/>
                </a:solidFill>
                <a:cs typeface="Calibri" pitchFamily="34" charset="0"/>
                <a:sym typeface="Symbol"/>
              </a:rPr>
              <a:t>Two theories are disjoint if they do not share function/constant and predicate symbols.</a:t>
            </a:r>
          </a:p>
          <a:p>
            <a:pPr marL="0" indent="0">
              <a:spcBef>
                <a:spcPts val="600"/>
              </a:spcBef>
              <a:buNone/>
            </a:pPr>
            <a:r>
              <a:rPr lang="en-US" sz="2400" dirty="0" smtClean="0">
                <a:cs typeface="Calibri" pitchFamily="34" charset="0"/>
                <a:sym typeface="Symbol"/>
              </a:rPr>
              <a:t>= is the only exception.</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Example:</a:t>
            </a:r>
          </a:p>
          <a:p>
            <a:pPr marL="0" indent="0">
              <a:spcBef>
                <a:spcPts val="600"/>
              </a:spcBef>
              <a:buNone/>
            </a:pPr>
            <a:r>
              <a:rPr lang="en-US" sz="2400" dirty="0" smtClean="0">
                <a:cs typeface="Calibri" pitchFamily="34" charset="0"/>
                <a:sym typeface="Symbol"/>
              </a:rPr>
              <a:t>The theories of arithmetic and arrays are disjoint.</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Arithmetic symbols: {0, -1, 1, -2, 2, …, +, -, *, &gt;, &lt;,  ≥, }</a:t>
            </a:r>
          </a:p>
          <a:p>
            <a:pPr marL="0" indent="0">
              <a:spcBef>
                <a:spcPts val="600"/>
              </a:spcBef>
              <a:buNone/>
            </a:pPr>
            <a:r>
              <a:rPr lang="en-US" sz="2400" dirty="0" smtClean="0">
                <a:cs typeface="Calibri" pitchFamily="34" charset="0"/>
                <a:sym typeface="Symbol"/>
              </a:rPr>
              <a:t>Array symbols: { read, write }</a:t>
            </a:r>
          </a:p>
        </p:txBody>
      </p:sp>
    </p:spTree>
    <p:extLst/>
  </p:cSld>
  <p:clrMapOvr>
    <a:masterClrMapping/>
  </p:clrMapOvr>
  <p:transition>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Purification</a:t>
            </a:r>
            <a:endParaRPr lang="en-US" dirty="0"/>
          </a:p>
        </p:txBody>
      </p:sp>
      <p:sp>
        <p:nvSpPr>
          <p:cNvPr id="87" name="Content Placeholder 15"/>
          <p:cNvSpPr>
            <a:spLocks noGrp="1"/>
          </p:cNvSpPr>
          <p:nvPr>
            <p:ph idx="1"/>
          </p:nvPr>
        </p:nvSpPr>
        <p:spPr>
          <a:xfrm>
            <a:off x="845489" y="1709303"/>
            <a:ext cx="7548284" cy="1151084"/>
          </a:xfrm>
        </p:spPr>
        <p:txBody>
          <a:bodyPr/>
          <a:lstStyle/>
          <a:p>
            <a:pPr marL="0" indent="0">
              <a:spcBef>
                <a:spcPts val="600"/>
              </a:spcBef>
              <a:buNone/>
            </a:pPr>
            <a:r>
              <a:rPr lang="en-US" sz="2400" dirty="0" smtClean="0">
                <a:solidFill>
                  <a:srgbClr val="FF0000"/>
                </a:solidFill>
                <a:cs typeface="Calibri" pitchFamily="34" charset="0"/>
                <a:sym typeface="Symbol"/>
              </a:rPr>
              <a:t>It is a different name for our “naming” </a:t>
            </a:r>
            <a:r>
              <a:rPr lang="en-US" sz="2400" dirty="0" err="1" smtClean="0">
                <a:solidFill>
                  <a:srgbClr val="FF0000"/>
                </a:solidFill>
                <a:cs typeface="Calibri" pitchFamily="34" charset="0"/>
                <a:sym typeface="Symbol"/>
              </a:rPr>
              <a:t>subterms</a:t>
            </a:r>
            <a:r>
              <a:rPr lang="en-US" sz="2400" dirty="0" smtClean="0">
                <a:solidFill>
                  <a:srgbClr val="FF0000"/>
                </a:solidFill>
                <a:cs typeface="Calibri" pitchFamily="34" charset="0"/>
                <a:sym typeface="Symbol"/>
              </a:rPr>
              <a:t> procedure.</a:t>
            </a:r>
          </a:p>
          <a:p>
            <a:pPr marL="0" lvl="0" indent="0">
              <a:spcBef>
                <a:spcPts val="600"/>
              </a:spcBef>
              <a:buNone/>
            </a:pPr>
            <a:endParaRPr lang="en-US" sz="2400" dirty="0" smtClean="0">
              <a:cs typeface="Calibri" pitchFamily="34" charset="0"/>
              <a:sym typeface="Symbol"/>
            </a:endParaRPr>
          </a:p>
          <a:p>
            <a:pPr marL="0" lvl="0" indent="0">
              <a:spcBef>
                <a:spcPts val="600"/>
              </a:spcBef>
              <a:buNone/>
            </a:pPr>
            <a:r>
              <a:rPr lang="en-US" sz="2400" dirty="0" smtClean="0">
                <a:cs typeface="Calibri" pitchFamily="34" charset="0"/>
                <a:sym typeface="Symbol"/>
              </a:rPr>
              <a:t>b + 2 = c, f(read(write(a,b,3), c-2)) ≠ f(c-b+1)</a:t>
            </a:r>
            <a:endParaRPr lang="en-US" sz="2400" dirty="0" smtClean="0">
              <a:solidFill>
                <a:srgbClr val="FF0000"/>
              </a:solidFill>
              <a:cs typeface="Calibri" pitchFamily="34" charset="0"/>
              <a:sym typeface="Symbol"/>
            </a:endParaRPr>
          </a:p>
        </p:txBody>
      </p:sp>
      <p:sp>
        <p:nvSpPr>
          <p:cNvPr id="4" name="Down Arrow 3"/>
          <p:cNvSpPr/>
          <p:nvPr/>
        </p:nvSpPr>
        <p:spPr bwMode="auto">
          <a:xfrm>
            <a:off x="3161841" y="2996588"/>
            <a:ext cx="484632" cy="561860"/>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15"/>
          <p:cNvSpPr txBox="1">
            <a:spLocks/>
          </p:cNvSpPr>
          <p:nvPr/>
        </p:nvSpPr>
        <p:spPr>
          <a:xfrm>
            <a:off x="920771" y="3646435"/>
            <a:ext cx="7548284" cy="1151084"/>
          </a:xfrm>
          <a:prstGeom prst="rect">
            <a:avLst/>
          </a:prstGeom>
        </p:spPr>
        <p:txBody>
          <a:bodyPr vert="horz" lIns="0" tIns="0" rIns="0" bIns="0" rtlCol="0">
            <a:spAutoFit/>
          </a:bodyPr>
          <a:lstStyle/>
          <a:p>
            <a:pPr lvl="0">
              <a:lnSpc>
                <a:spcPct val="90000"/>
              </a:lnSpc>
              <a:spcBef>
                <a:spcPts val="600"/>
              </a:spcBef>
              <a:buSzPct val="90000"/>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b + 2 = c,</a:t>
            </a:r>
            <a:r>
              <a:rPr kumimoji="0" lang="en-US" sz="2400" b="0" i="0" u="none" strike="noStrike" kern="1200" cap="none" spc="0" normalizeH="0" noProof="0" dirty="0" smtClean="0">
                <a:ln>
                  <a:noFill/>
                </a:ln>
                <a:solidFill>
                  <a:schemeClr val="bg1"/>
                </a:solidFill>
                <a:effectLst/>
                <a:uLnTx/>
                <a:uFillTx/>
                <a:latin typeface="Calibri" pitchFamily="34" charset="0"/>
                <a:ea typeface="+mn-ea"/>
                <a:cs typeface="Calibri" pitchFamily="34" charset="0"/>
                <a:sym typeface="Symbol"/>
              </a:rPr>
              <a:t>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6</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7</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3, v</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 write(a, b, 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  c-2, 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 read(v</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a:t>
            </a: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 c-b+1, v</a:t>
            </a:r>
            <a:r>
              <a:rPr lang="en-US" sz="2400" baseline="-25000" dirty="0" smtClean="0">
                <a:solidFill>
                  <a:schemeClr val="bg1"/>
                </a:solidFill>
                <a:latin typeface="Calibri" pitchFamily="34" charset="0"/>
                <a:cs typeface="Calibri" pitchFamily="34" charset="0"/>
                <a:sym typeface="Symbol"/>
              </a:rPr>
              <a:t>6</a:t>
            </a:r>
            <a:r>
              <a:rPr lang="en-US" sz="2400" dirty="0" smtClean="0">
                <a:solidFill>
                  <a:schemeClr val="bg1"/>
                </a:solidFill>
                <a:latin typeface="Calibri" pitchFamily="34" charset="0"/>
                <a:cs typeface="Calibri" pitchFamily="34" charset="0"/>
                <a:sym typeface="Symbol"/>
              </a:rPr>
              <a:t>  f(v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7</a:t>
            </a:r>
            <a:r>
              <a:rPr lang="en-US" sz="2400" dirty="0" smtClean="0">
                <a:solidFill>
                  <a:schemeClr val="bg1"/>
                </a:solidFill>
                <a:latin typeface="Calibri" pitchFamily="34" charset="0"/>
                <a:cs typeface="Calibri" pitchFamily="34" charset="0"/>
                <a:sym typeface="Symbol"/>
              </a:rPr>
              <a:t>  f(v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Purification</a:t>
            </a:r>
            <a:endParaRPr lang="en-US" dirty="0"/>
          </a:p>
        </p:txBody>
      </p:sp>
      <p:sp>
        <p:nvSpPr>
          <p:cNvPr id="87" name="Content Placeholder 15"/>
          <p:cNvSpPr>
            <a:spLocks noGrp="1"/>
          </p:cNvSpPr>
          <p:nvPr>
            <p:ph idx="1"/>
          </p:nvPr>
        </p:nvSpPr>
        <p:spPr>
          <a:xfrm>
            <a:off x="845489" y="1709303"/>
            <a:ext cx="7548284" cy="1151084"/>
          </a:xfrm>
        </p:spPr>
        <p:txBody>
          <a:bodyPr/>
          <a:lstStyle/>
          <a:p>
            <a:pPr marL="0" indent="0">
              <a:spcBef>
                <a:spcPts val="600"/>
              </a:spcBef>
              <a:buNone/>
            </a:pPr>
            <a:r>
              <a:rPr lang="en-US" sz="2400" dirty="0" smtClean="0">
                <a:solidFill>
                  <a:srgbClr val="FF0000"/>
                </a:solidFill>
                <a:cs typeface="Calibri" pitchFamily="34" charset="0"/>
                <a:sym typeface="Symbol"/>
              </a:rPr>
              <a:t>It is a different name for our “naming” </a:t>
            </a:r>
            <a:r>
              <a:rPr lang="en-US" sz="2400" dirty="0" err="1" smtClean="0">
                <a:solidFill>
                  <a:srgbClr val="FF0000"/>
                </a:solidFill>
                <a:cs typeface="Calibri" pitchFamily="34" charset="0"/>
                <a:sym typeface="Symbol"/>
              </a:rPr>
              <a:t>subterms</a:t>
            </a:r>
            <a:r>
              <a:rPr lang="en-US" sz="2400" dirty="0" smtClean="0">
                <a:solidFill>
                  <a:srgbClr val="FF0000"/>
                </a:solidFill>
                <a:cs typeface="Calibri" pitchFamily="34" charset="0"/>
                <a:sym typeface="Symbol"/>
              </a:rPr>
              <a:t> procedure.</a:t>
            </a:r>
          </a:p>
          <a:p>
            <a:pPr marL="0" lvl="0" indent="0">
              <a:spcBef>
                <a:spcPts val="600"/>
              </a:spcBef>
              <a:buNone/>
            </a:pPr>
            <a:endParaRPr lang="en-US" sz="2400" dirty="0" smtClean="0">
              <a:cs typeface="Calibri" pitchFamily="34" charset="0"/>
              <a:sym typeface="Symbol"/>
            </a:endParaRPr>
          </a:p>
          <a:p>
            <a:pPr marL="0" lvl="0" indent="0">
              <a:spcBef>
                <a:spcPts val="600"/>
              </a:spcBef>
              <a:buNone/>
            </a:pPr>
            <a:r>
              <a:rPr lang="en-US" sz="2400" dirty="0" smtClean="0">
                <a:cs typeface="Calibri" pitchFamily="34" charset="0"/>
                <a:sym typeface="Symbol"/>
              </a:rPr>
              <a:t>b + 2 = c, f(read(write(a,b,3), c-2)) ≠ f(c-b+1)</a:t>
            </a:r>
            <a:endParaRPr lang="en-US" sz="2400" dirty="0" smtClean="0">
              <a:solidFill>
                <a:srgbClr val="FF0000"/>
              </a:solidFill>
              <a:cs typeface="Calibri" pitchFamily="34" charset="0"/>
              <a:sym typeface="Symbol"/>
            </a:endParaRPr>
          </a:p>
        </p:txBody>
      </p:sp>
      <p:sp>
        <p:nvSpPr>
          <p:cNvPr id="4" name="Down Arrow 3"/>
          <p:cNvSpPr/>
          <p:nvPr/>
        </p:nvSpPr>
        <p:spPr bwMode="auto">
          <a:xfrm>
            <a:off x="3161841" y="2996588"/>
            <a:ext cx="484632" cy="561860"/>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15"/>
          <p:cNvSpPr txBox="1">
            <a:spLocks/>
          </p:cNvSpPr>
          <p:nvPr/>
        </p:nvSpPr>
        <p:spPr>
          <a:xfrm>
            <a:off x="920771" y="3646435"/>
            <a:ext cx="7548284" cy="1151084"/>
          </a:xfrm>
          <a:prstGeom prst="rect">
            <a:avLst/>
          </a:prstGeom>
        </p:spPr>
        <p:txBody>
          <a:bodyPr vert="horz" lIns="0" tIns="0" rIns="0" bIns="0" rtlCol="0">
            <a:spAutoFit/>
          </a:bodyPr>
          <a:lstStyle/>
          <a:p>
            <a:pPr lvl="0">
              <a:lnSpc>
                <a:spcPct val="90000"/>
              </a:lnSpc>
              <a:spcBef>
                <a:spcPts val="600"/>
              </a:spcBef>
              <a:buSzPct val="90000"/>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b + 2 = c,</a:t>
            </a:r>
            <a:r>
              <a:rPr kumimoji="0" lang="en-US" sz="2400" b="0" i="0" u="none" strike="noStrike" kern="1200" cap="none" spc="0" normalizeH="0" noProof="0" dirty="0" smtClean="0">
                <a:ln>
                  <a:noFill/>
                </a:ln>
                <a:solidFill>
                  <a:schemeClr val="bg1"/>
                </a:solidFill>
                <a:effectLst/>
                <a:uLnTx/>
                <a:uFillTx/>
                <a:latin typeface="Calibri" pitchFamily="34" charset="0"/>
                <a:ea typeface="+mn-ea"/>
                <a:cs typeface="Calibri" pitchFamily="34" charset="0"/>
                <a:sym typeface="Symbol"/>
              </a:rPr>
              <a:t>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6</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7</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3, v</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 write(a, b, 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  c-2, 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 read(v</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a:t>
            </a: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 c-b+1, v</a:t>
            </a:r>
            <a:r>
              <a:rPr lang="en-US" sz="2400" baseline="-25000" dirty="0" smtClean="0">
                <a:solidFill>
                  <a:schemeClr val="bg1"/>
                </a:solidFill>
                <a:latin typeface="Calibri" pitchFamily="34" charset="0"/>
                <a:cs typeface="Calibri" pitchFamily="34" charset="0"/>
                <a:sym typeface="Symbol"/>
              </a:rPr>
              <a:t>6</a:t>
            </a:r>
            <a:r>
              <a:rPr lang="en-US" sz="2400" dirty="0" smtClean="0">
                <a:solidFill>
                  <a:schemeClr val="bg1"/>
                </a:solidFill>
                <a:latin typeface="Calibri" pitchFamily="34" charset="0"/>
                <a:cs typeface="Calibri" pitchFamily="34" charset="0"/>
                <a:sym typeface="Symbol"/>
              </a:rPr>
              <a:t>  f(v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7</a:t>
            </a:r>
            <a:r>
              <a:rPr lang="en-US" sz="2400" dirty="0" smtClean="0">
                <a:solidFill>
                  <a:schemeClr val="bg1"/>
                </a:solidFill>
                <a:latin typeface="Calibri" pitchFamily="34" charset="0"/>
                <a:cs typeface="Calibri" pitchFamily="34" charset="0"/>
                <a:sym typeface="Symbol"/>
              </a:rPr>
              <a:t>  f(v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7" name="Down Arrow 6"/>
          <p:cNvSpPr/>
          <p:nvPr/>
        </p:nvSpPr>
        <p:spPr bwMode="auto">
          <a:xfrm>
            <a:off x="3160005" y="4911687"/>
            <a:ext cx="484632" cy="561860"/>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15"/>
          <p:cNvSpPr txBox="1">
            <a:spLocks/>
          </p:cNvSpPr>
          <p:nvPr/>
        </p:nvSpPr>
        <p:spPr>
          <a:xfrm>
            <a:off x="918935" y="5561534"/>
            <a:ext cx="7548284" cy="1151084"/>
          </a:xfrm>
          <a:prstGeom prst="rect">
            <a:avLst/>
          </a:prstGeom>
        </p:spPr>
        <p:txBody>
          <a:bodyPr vert="horz" lIns="0" tIns="0" rIns="0" bIns="0" rtlCol="0">
            <a:spAutoFit/>
          </a:bodyPr>
          <a:lstStyle/>
          <a:p>
            <a:pPr lvl="0">
              <a:lnSpc>
                <a:spcPct val="90000"/>
              </a:lnSpc>
              <a:spcBef>
                <a:spcPts val="600"/>
              </a:spcBef>
              <a:buSzPct val="90000"/>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 + 2 = c,</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a:t>
            </a: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c-2, 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c-b+1,</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Stably Infinite Theories</a:t>
            </a:r>
            <a:endParaRPr lang="en-US" dirty="0"/>
          </a:p>
        </p:txBody>
      </p:sp>
      <p:sp>
        <p:nvSpPr>
          <p:cNvPr id="87" name="Content Placeholder 15"/>
          <p:cNvSpPr>
            <a:spLocks noGrp="1"/>
          </p:cNvSpPr>
          <p:nvPr>
            <p:ph idx="1"/>
          </p:nvPr>
        </p:nvSpPr>
        <p:spPr>
          <a:xfrm>
            <a:off x="845489" y="1709303"/>
            <a:ext cx="7548284" cy="2302169"/>
          </a:xfrm>
        </p:spPr>
        <p:txBody>
          <a:bodyPr/>
          <a:lstStyle/>
          <a:p>
            <a:pPr marL="0" indent="0">
              <a:spcBef>
                <a:spcPts val="600"/>
              </a:spcBef>
              <a:buNone/>
            </a:pPr>
            <a:r>
              <a:rPr lang="en-US" sz="2400" dirty="0" smtClean="0">
                <a:solidFill>
                  <a:srgbClr val="FF0000"/>
                </a:solidFill>
                <a:cs typeface="Calibri" pitchFamily="34" charset="0"/>
                <a:sym typeface="Symbol"/>
              </a:rPr>
              <a:t>A theory is stably infinite if every </a:t>
            </a:r>
            <a:r>
              <a:rPr lang="en-US" sz="2400" dirty="0" err="1" smtClean="0">
                <a:solidFill>
                  <a:srgbClr val="FF0000"/>
                </a:solidFill>
                <a:cs typeface="Calibri" pitchFamily="34" charset="0"/>
                <a:sym typeface="Symbol"/>
              </a:rPr>
              <a:t>satisfiable</a:t>
            </a:r>
            <a:r>
              <a:rPr lang="en-US" sz="2400" dirty="0" smtClean="0">
                <a:solidFill>
                  <a:srgbClr val="FF0000"/>
                </a:solidFill>
                <a:cs typeface="Calibri" pitchFamily="34" charset="0"/>
                <a:sym typeface="Symbol"/>
              </a:rPr>
              <a:t> QFF is </a:t>
            </a:r>
            <a:r>
              <a:rPr lang="en-US" sz="2400" dirty="0" err="1" smtClean="0">
                <a:solidFill>
                  <a:srgbClr val="FF0000"/>
                </a:solidFill>
                <a:cs typeface="Calibri" pitchFamily="34" charset="0"/>
                <a:sym typeface="Symbol"/>
              </a:rPr>
              <a:t>satisfiable</a:t>
            </a:r>
            <a:r>
              <a:rPr lang="en-US" sz="2400" dirty="0" smtClean="0">
                <a:solidFill>
                  <a:srgbClr val="FF0000"/>
                </a:solidFill>
                <a:cs typeface="Calibri" pitchFamily="34" charset="0"/>
                <a:sym typeface="Symbol"/>
              </a:rPr>
              <a:t> in an infinite model.</a:t>
            </a:r>
          </a:p>
          <a:p>
            <a:pPr marL="0" indent="0">
              <a:spcBef>
                <a:spcPts val="600"/>
              </a:spcBef>
              <a:buNone/>
            </a:pPr>
            <a:endParaRPr lang="en-US" sz="2400" dirty="0" smtClean="0">
              <a:solidFill>
                <a:srgbClr val="FF0000"/>
              </a:solidFill>
              <a:cs typeface="Calibri" pitchFamily="34" charset="0"/>
              <a:sym typeface="Symbol"/>
            </a:endParaRPr>
          </a:p>
          <a:p>
            <a:pPr marL="0" indent="0">
              <a:spcBef>
                <a:spcPts val="600"/>
              </a:spcBef>
              <a:buNone/>
            </a:pPr>
            <a:r>
              <a:rPr lang="en-US" sz="2400" dirty="0" smtClean="0">
                <a:cs typeface="Calibri" pitchFamily="34" charset="0"/>
                <a:sym typeface="Symbol"/>
              </a:rPr>
              <a:t>EUF and arithmetic are stably infinite.</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Bit-vectors are not.</a:t>
            </a:r>
          </a:p>
        </p:txBody>
      </p:sp>
    </p:spTree>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Scheduling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12875"/>
                <a:ext cx="8382000" cy="3255122"/>
              </a:xfrm>
            </p:spPr>
            <p:txBody>
              <a:bodyPr/>
              <a:lstStyle/>
              <a:p>
                <a:pPr marL="0" indent="0">
                  <a:buNone/>
                </a:pPr>
                <a:r>
                  <a:rPr lang="en-US" b="1" dirty="0" smtClean="0">
                    <a:solidFill>
                      <a:srgbClr val="7030A0"/>
                    </a:solidFill>
                  </a:rPr>
                  <a:t>Constraints:	</a:t>
                </a:r>
                <a:r>
                  <a:rPr lang="en-US" dirty="0" smtClean="0"/>
                  <a:t>				</a:t>
                </a:r>
                <a:r>
                  <a:rPr lang="en-US" b="1" dirty="0" smtClean="0">
                    <a:solidFill>
                      <a:srgbClr val="7030A0"/>
                    </a:solidFill>
                  </a:rPr>
                  <a:t>Encoding:</a:t>
                </a:r>
              </a:p>
              <a:p>
                <a:pPr marL="377016" lvl="1" indent="0">
                  <a:buNone/>
                </a:pPr>
                <a:r>
                  <a:rPr lang="en-US" sz="2800" b="1" dirty="0" smtClean="0"/>
                  <a:t>Precedence</a:t>
                </a:r>
                <a:r>
                  <a:rPr lang="en-US" sz="2800" dirty="0" smtClean="0"/>
                  <a:t>:</a:t>
                </a: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2,3</m:t>
                        </m:r>
                      </m:sub>
                    </m:sSub>
                  </m:oMath>
                </a14:m>
                <a:r>
                  <a:rPr lang="en-US" i="1" dirty="0" smtClean="0">
                    <a:latin typeface="Cambria Math"/>
                  </a:rPr>
                  <a:t> - </a:t>
                </a:r>
                <a:r>
                  <a:rPr lang="en-US" dirty="0" smtClean="0">
                    <a:latin typeface="Cambria Math"/>
                  </a:rPr>
                  <a:t>start time of </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p>
              <a:p>
                <a:pPr marL="377016" lvl="1" indent="0">
                  <a:buNone/>
                </a:pPr>
                <a:r>
                  <a:rPr lang="en-US" i="1" dirty="0">
                    <a:latin typeface="Cambria Math"/>
                  </a:rPr>
                  <a:t>	</a:t>
                </a:r>
                <a:r>
                  <a:rPr lang="en-US" i="1" dirty="0" smtClean="0">
                    <a:latin typeface="Cambria Math"/>
                  </a:rPr>
                  <a:t>					</a:t>
                </a:r>
                <a14:m>
                  <m:oMath xmlns:m="http://schemas.openxmlformats.org/officeDocument/2006/math">
                    <m:sSub>
                      <m:sSubPr>
                        <m:ctrlPr>
                          <a:rPr lang="en-US" i="1">
                            <a:latin typeface="Cambria Math"/>
                          </a:rPr>
                        </m:ctrlPr>
                      </m:sSubPr>
                      <m:e>
                        <m:r>
                          <a:rPr lang="en-US" i="1">
                            <a:latin typeface="Cambria Math"/>
                          </a:rPr>
                          <m:t>𝑑</m:t>
                        </m:r>
                      </m:e>
                      <m:sub>
                        <m:r>
                          <a:rPr lang="en-US" i="1">
                            <a:latin typeface="Cambria Math"/>
                          </a:rPr>
                          <m:t>2,3</m:t>
                        </m:r>
                      </m:sub>
                    </m:sSub>
                  </m:oMath>
                </a14:m>
                <a:r>
                  <a:rPr lang="en-US" i="1" dirty="0" smtClean="0">
                    <a:latin typeface="Cambria Math"/>
                  </a:rPr>
                  <a:t> -</a:t>
                </a:r>
                <a:r>
                  <a:rPr lang="en-US" dirty="0" smtClean="0">
                    <a:latin typeface="Cambria Math"/>
                  </a:rPr>
                  <a:t> duration of</a:t>
                </a:r>
                <a:br>
                  <a:rPr lang="en-US" dirty="0" smtClean="0">
                    <a:latin typeface="Cambria Math"/>
                  </a:rPr>
                </a:br>
                <a:r>
                  <a:rPr lang="en-US" dirty="0" smtClean="0">
                    <a:latin typeface="Cambria Math"/>
                  </a:rPr>
                  <a:t>						           job 2 on </a:t>
                </a:r>
                <a:r>
                  <a:rPr lang="en-US" dirty="0" err="1" smtClean="0">
                    <a:latin typeface="Cambria Math"/>
                  </a:rPr>
                  <a:t>mach</a:t>
                </a:r>
                <a:r>
                  <a:rPr lang="en-US" dirty="0" smtClean="0">
                    <a:latin typeface="Cambria Math"/>
                  </a:rPr>
                  <a:t> 3</a:t>
                </a:r>
                <a:endParaRPr lang="en-US" i="1" dirty="0" smtClean="0">
                  <a:latin typeface="Cambria Math"/>
                </a:endParaRPr>
              </a:p>
              <a:p>
                <a:pPr marL="377016" lvl="1" indent="0">
                  <a:buNone/>
                </a:pPr>
                <a:r>
                  <a:rPr lang="en-US" b="0" i="1" dirty="0">
                    <a:latin typeface="Cambria Math"/>
                  </a:rPr>
                  <a:t>	</a:t>
                </a:r>
                <a:r>
                  <a:rPr lang="en-US" b="0" i="1" dirty="0" smtClean="0">
                    <a:latin typeface="Cambria Math"/>
                  </a:rPr>
                  <a:t>					</a:t>
                </a:r>
                <a14:m>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𝑑</m:t>
                        </m:r>
                      </m:e>
                      <m:sub>
                        <m:r>
                          <a:rPr lang="en-US" b="0" i="1" smtClean="0">
                            <a:latin typeface="Cambria Math"/>
                          </a:rPr>
                          <m:t>2,3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2,4</m:t>
                        </m:r>
                      </m:sub>
                    </m:sSub>
                  </m:oMath>
                </a14:m>
                <a:endParaRPr lang="en-US" dirty="0" smtClean="0"/>
              </a:p>
              <a:p>
                <a:pPr marL="377016" lvl="1" indent="0">
                  <a:buNone/>
                </a:pPr>
                <a:endParaRPr lang="en-US" dirty="0" smtClean="0"/>
              </a:p>
              <a:p>
                <a:pPr marL="377016" lvl="1" indent="0">
                  <a:buNone/>
                </a:pPr>
                <a:r>
                  <a:rPr lang="en-US" sz="2800" b="1" dirty="0" smtClean="0"/>
                  <a:t>Resource</a:t>
                </a:r>
                <a:r>
                  <a:rPr lang="en-US" sz="2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12875"/>
                <a:ext cx="8382000" cy="3255122"/>
              </a:xfrm>
              <a:blipFill rotWithShape="1">
                <a:blip r:embed="rId2"/>
                <a:stretch>
                  <a:fillRect l="-2618" t="-4494" r="-1673" b="-5618"/>
                </a:stretch>
              </a:blipFill>
            </p:spPr>
            <p:txBody>
              <a:bodyPr/>
              <a:lstStyle/>
              <a:p>
                <a:r>
                  <a:rPr lang="en-US">
                    <a:noFill/>
                  </a:rPr>
                  <a:t> </a:t>
                </a:r>
              </a:p>
            </p:txBody>
          </p:sp>
        </mc:Fallback>
      </mc:AlternateContent>
      <p:cxnSp>
        <p:nvCxnSpPr>
          <p:cNvPr id="41" name="Straight Connector 40"/>
          <p:cNvCxnSpPr/>
          <p:nvPr/>
        </p:nvCxnSpPr>
        <p:spPr>
          <a:xfrm>
            <a:off x="874504" y="2264513"/>
            <a:ext cx="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74504" y="2264513"/>
            <a:ext cx="928888"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74504" y="2264513"/>
            <a:ext cx="1857776"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74504" y="2264513"/>
            <a:ext cx="304416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74504" y="2264513"/>
            <a:ext cx="382700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74504" y="2264513"/>
            <a:ext cx="129748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806664" y="2264513"/>
            <a:ext cx="365322"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186903" y="2264513"/>
            <a:ext cx="53396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186903" y="2264513"/>
            <a:ext cx="1725700"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71986" y="2264513"/>
            <a:ext cx="252952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732280" y="2264513"/>
            <a:ext cx="73718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469468" y="2264513"/>
            <a:ext cx="44919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69468" y="2264513"/>
            <a:ext cx="1232041"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874504" y="2264513"/>
            <a:ext cx="259496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874504" y="2264513"/>
            <a:ext cx="3782183"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806664" y="2264513"/>
            <a:ext cx="2850023"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803392" y="2264513"/>
            <a:ext cx="1666077" cy="1213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732280" y="2264513"/>
            <a:ext cx="1924407"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912603" y="2264513"/>
            <a:ext cx="744085"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656687" y="2264513"/>
            <a:ext cx="44822" cy="1213273"/>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238336" y="3035810"/>
            <a:ext cx="205575" cy="248525"/>
          </a:xfrm>
          <a:prstGeom prst="rect">
            <a:avLst/>
          </a:prstGeom>
          <a:noFill/>
        </p:spPr>
        <p:txBody>
          <a:bodyPr wrap="none" rtlCol="0">
            <a:spAutoFit/>
          </a:bodyPr>
          <a:lstStyle/>
          <a:p>
            <a:r>
              <a:rPr lang="en-US" b="1" dirty="0">
                <a:solidFill>
                  <a:srgbClr val="7030A0"/>
                </a:solidFill>
              </a:rPr>
              <a:t>4</a:t>
            </a:r>
            <a:endParaRPr lang="en-US" b="1" dirty="0" smtClean="0">
              <a:solidFill>
                <a:srgbClr val="7030A0"/>
              </a:solidFill>
            </a:endParaRPr>
          </a:p>
        </p:txBody>
      </p:sp>
      <p:sp>
        <p:nvSpPr>
          <p:cNvPr id="62" name="TextBox 61"/>
          <p:cNvSpPr txBox="1"/>
          <p:nvPr/>
        </p:nvSpPr>
        <p:spPr>
          <a:xfrm>
            <a:off x="2351096" y="2746887"/>
            <a:ext cx="205575" cy="248525"/>
          </a:xfrm>
          <a:prstGeom prst="rect">
            <a:avLst/>
          </a:prstGeom>
          <a:noFill/>
        </p:spPr>
        <p:txBody>
          <a:bodyPr wrap="none" rtlCol="0">
            <a:spAutoFit/>
          </a:bodyPr>
          <a:lstStyle/>
          <a:p>
            <a:r>
              <a:rPr lang="en-US" b="1" dirty="0" smtClean="0">
                <a:solidFill>
                  <a:srgbClr val="7030A0"/>
                </a:solidFill>
              </a:rPr>
              <a:t>1</a:t>
            </a:r>
          </a:p>
        </p:txBody>
      </p:sp>
      <p:sp>
        <p:nvSpPr>
          <p:cNvPr id="63" name="TextBox 62"/>
          <p:cNvSpPr txBox="1"/>
          <p:nvPr/>
        </p:nvSpPr>
        <p:spPr>
          <a:xfrm>
            <a:off x="1783785" y="2736777"/>
            <a:ext cx="205575" cy="248525"/>
          </a:xfrm>
          <a:prstGeom prst="rect">
            <a:avLst/>
          </a:prstGeom>
          <a:noFill/>
        </p:spPr>
        <p:txBody>
          <a:bodyPr wrap="none" rtlCol="0">
            <a:spAutoFit/>
          </a:bodyPr>
          <a:lstStyle/>
          <a:p>
            <a:r>
              <a:rPr lang="en-US" b="1" dirty="0">
                <a:solidFill>
                  <a:srgbClr val="7030A0"/>
                </a:solidFill>
              </a:rPr>
              <a:t>3</a:t>
            </a:r>
            <a:endParaRPr lang="en-US" b="1" dirty="0" smtClean="0">
              <a:solidFill>
                <a:srgbClr val="7030A0"/>
              </a:solidFill>
            </a:endParaRPr>
          </a:p>
        </p:txBody>
      </p:sp>
      <p:sp>
        <p:nvSpPr>
          <p:cNvPr id="64" name="TextBox 63"/>
          <p:cNvSpPr txBox="1"/>
          <p:nvPr/>
        </p:nvSpPr>
        <p:spPr>
          <a:xfrm>
            <a:off x="3100874" y="2915973"/>
            <a:ext cx="205575" cy="248525"/>
          </a:xfrm>
          <a:prstGeom prst="rect">
            <a:avLst/>
          </a:prstGeom>
          <a:noFill/>
        </p:spPr>
        <p:txBody>
          <a:bodyPr wrap="none" rtlCol="0">
            <a:spAutoFit/>
          </a:bodyPr>
          <a:lstStyle/>
          <a:p>
            <a:r>
              <a:rPr lang="en-US" b="1" dirty="0">
                <a:solidFill>
                  <a:srgbClr val="7030A0"/>
                </a:solidFill>
              </a:rPr>
              <a:t>2</a:t>
            </a:r>
            <a:endParaRPr lang="en-US" b="1" dirty="0" smtClean="0">
              <a:solidFill>
                <a:srgbClr val="7030A0"/>
              </a:solidFill>
            </a:endParaRPr>
          </a:p>
        </p:txBody>
      </p:sp>
      <p:cxnSp>
        <p:nvCxnSpPr>
          <p:cNvPr id="65" name="Straight Connector 64"/>
          <p:cNvCxnSpPr/>
          <p:nvPr/>
        </p:nvCxnSpPr>
        <p:spPr>
          <a:xfrm>
            <a:off x="895727" y="4713668"/>
            <a:ext cx="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5727" y="4713668"/>
            <a:ext cx="97206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95727" y="4713668"/>
            <a:ext cx="194412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95727" y="4713668"/>
            <a:ext cx="31856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95727" y="4713668"/>
            <a:ext cx="40048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895727" y="4713668"/>
            <a:ext cx="1357789"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871214" y="4713668"/>
            <a:ext cx="382302"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69125" y="4748012"/>
            <a:ext cx="55878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69125" y="4713668"/>
            <a:ext cx="1805910" cy="1236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53516" y="4713668"/>
            <a:ext cx="2647093"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839852" y="4713668"/>
            <a:ext cx="7714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611303" y="4713668"/>
            <a:ext cx="47007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611303" y="4713668"/>
            <a:ext cx="1289306"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895727" y="4713668"/>
            <a:ext cx="27155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895727" y="4713668"/>
            <a:ext cx="3957977"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1871214" y="4713668"/>
            <a:ext cx="2982490"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867789" y="4713668"/>
            <a:ext cx="174351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839852" y="4713668"/>
            <a:ext cx="2013852"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075035" y="4713668"/>
            <a:ext cx="778669" cy="1236568"/>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53704" y="4713668"/>
            <a:ext cx="46905" cy="1236568"/>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863811" y="5979219"/>
                <a:ext cx="4416337"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2,2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2,2</m:t>
                              </m:r>
                            </m:sub>
                          </m:sSub>
                        </m:e>
                      </m:d>
                      <m:r>
                        <a:rPr lang="en-US" i="1">
                          <a:solidFill>
                            <a:schemeClr val="bg1"/>
                          </a:solidFill>
                          <a:latin typeface="Cambria Math"/>
                        </a:rPr>
                        <m:t>∩</m:t>
                      </m:r>
                      <m:d>
                        <m:dPr>
                          <m:begChr m:val="["/>
                          <m:endChr m:val="]"/>
                          <m:ctrlPr>
                            <a:rPr lang="en-US" i="1">
                              <a:solidFill>
                                <a:schemeClr val="bg1"/>
                              </a:solidFill>
                              <a:latin typeface="Cambria Math"/>
                            </a:rPr>
                          </m:ctrlPr>
                        </m:dPr>
                        <m:e>
                          <m:r>
                            <a:rPr lang="en-US" i="1">
                              <a:solidFill>
                                <a:schemeClr val="bg1"/>
                              </a:solidFill>
                              <a:latin typeface="Cambria Math"/>
                            </a:rPr>
                            <m:t>𝑠𝑡𝑎𝑟</m:t>
                          </m:r>
                          <m:sSub>
                            <m:sSubPr>
                              <m:ctrlPr>
                                <a:rPr lang="en-US" i="1">
                                  <a:solidFill>
                                    <a:schemeClr val="bg1"/>
                                  </a:solidFill>
                                  <a:latin typeface="Cambria Math"/>
                                </a:rPr>
                              </m:ctrlPr>
                            </m:sSubPr>
                            <m:e>
                              <m:r>
                                <a:rPr lang="en-US" i="1">
                                  <a:solidFill>
                                    <a:schemeClr val="bg1"/>
                                  </a:solidFill>
                                  <a:latin typeface="Cambria Math"/>
                                </a:rPr>
                                <m:t>𝑡</m:t>
                              </m:r>
                            </m:e>
                            <m:sub>
                              <m:r>
                                <a:rPr lang="en-US" i="1">
                                  <a:solidFill>
                                    <a:schemeClr val="bg1"/>
                                  </a:solidFill>
                                  <a:latin typeface="Cambria Math"/>
                                </a:rPr>
                                <m:t>4,2</m:t>
                              </m:r>
                            </m:sub>
                          </m:sSub>
                          <m:r>
                            <a:rPr lang="en-US" i="1">
                              <a:solidFill>
                                <a:schemeClr val="bg1"/>
                              </a:solidFill>
                              <a:latin typeface="Cambria Math"/>
                            </a:rPr>
                            <m:t>..</m:t>
                          </m:r>
                          <m:r>
                            <a:rPr lang="en-US" i="1">
                              <a:solidFill>
                                <a:schemeClr val="bg1"/>
                              </a:solidFill>
                              <a:latin typeface="Cambria Math"/>
                            </a:rPr>
                            <m:t>𝑒𝑛</m:t>
                          </m:r>
                          <m:sSub>
                            <m:sSubPr>
                              <m:ctrlPr>
                                <a:rPr lang="en-US" i="1">
                                  <a:solidFill>
                                    <a:schemeClr val="bg1"/>
                                  </a:solidFill>
                                  <a:latin typeface="Cambria Math"/>
                                </a:rPr>
                              </m:ctrlPr>
                            </m:sSubPr>
                            <m:e>
                              <m:r>
                                <a:rPr lang="en-US" i="1">
                                  <a:solidFill>
                                    <a:schemeClr val="bg1"/>
                                  </a:solidFill>
                                  <a:latin typeface="Cambria Math"/>
                                </a:rPr>
                                <m:t>𝑑</m:t>
                              </m:r>
                            </m:e>
                            <m:sub>
                              <m:r>
                                <a:rPr lang="en-US" i="1">
                                  <a:solidFill>
                                    <a:schemeClr val="bg1"/>
                                  </a:solidFill>
                                  <a:latin typeface="Cambria Math"/>
                                </a:rPr>
                                <m:t>4,2</m:t>
                              </m:r>
                            </m:sub>
                          </m:sSub>
                        </m:e>
                      </m:d>
                      <m:r>
                        <a:rPr lang="en-US" b="0" i="1" smtClean="0">
                          <a:solidFill>
                            <a:schemeClr val="bg1"/>
                          </a:solidFill>
                          <a:latin typeface="Cambria Math"/>
                        </a:rPr>
                        <m:t>=∅</m:t>
                      </m:r>
                    </m:oMath>
                  </m:oMathPara>
                </a14:m>
                <a:endParaRPr lang="en-US" dirty="0" smtClean="0">
                  <a:solidFill>
                    <a:schemeClr val="bg1"/>
                  </a:solidFill>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863811" y="5979219"/>
                <a:ext cx="4416337" cy="404983"/>
              </a:xfrm>
              <a:prstGeom prst="rect">
                <a:avLst/>
              </a:prstGeom>
              <a:blipFill rotWithShape="1">
                <a:blip r:embed="rId3"/>
                <a:stretch>
                  <a:fillRect t="-1515" r="-1519"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50684" y="5002541"/>
                <a:ext cx="2011438" cy="10424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𝑑</m:t>
                          </m:r>
                        </m:e>
                        <m:sub>
                          <m:r>
                            <a:rPr lang="en-US" sz="2000" b="0" i="1" smtClean="0">
                              <a:solidFill>
                                <a:schemeClr val="bg1"/>
                              </a:solidFill>
                              <a:latin typeface="Cambria Math"/>
                            </a:rPr>
                            <m:t>2,2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4,2</m:t>
                          </m:r>
                        </m:sub>
                      </m:sSub>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a:rPr>
                        <m:t>∨</m:t>
                      </m:r>
                    </m:oMath>
                  </m:oMathPara>
                </a14:m>
                <a:endParaRPr lang="en-US" sz="2000"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0" smtClean="0">
                              <a:solidFill>
                                <a:schemeClr val="bg1"/>
                              </a:solidFill>
                              <a:latin typeface="Cambria Math"/>
                            </a:rPr>
                            <m:t>4,2</m:t>
                          </m:r>
                        </m:sub>
                      </m:sSub>
                      <m:r>
                        <a:rPr lang="en-US" sz="2000" b="0" i="0" smtClean="0">
                          <a:solidFill>
                            <a:schemeClr val="bg1"/>
                          </a:solidFill>
                          <a:latin typeface="Cambria Math"/>
                        </a:rPr>
                        <m:t>+</m:t>
                      </m:r>
                      <m:sSub>
                        <m:sSubPr>
                          <m:ctrlPr>
                            <a:rPr lang="en-US" sz="2000" b="0" i="1" smtClean="0">
                              <a:solidFill>
                                <a:schemeClr val="bg1"/>
                              </a:solidFill>
                              <a:latin typeface="Cambria Math"/>
                            </a:rPr>
                          </m:ctrlPr>
                        </m:sSubPr>
                        <m:e>
                          <m:r>
                            <m:rPr>
                              <m:sty m:val="p"/>
                            </m:rPr>
                            <a:rPr lang="en-US" sz="2000" b="0" i="0" smtClean="0">
                              <a:solidFill>
                                <a:schemeClr val="bg1"/>
                              </a:solidFill>
                              <a:latin typeface="Cambria Math"/>
                            </a:rPr>
                            <m:t>d</m:t>
                          </m:r>
                        </m:e>
                        <m:sub>
                          <m:r>
                            <a:rPr lang="en-US" sz="2000" b="0" i="0" smtClean="0">
                              <a:solidFill>
                                <a:schemeClr val="bg1"/>
                              </a:solidFill>
                              <a:latin typeface="Cambria Math"/>
                            </a:rPr>
                            <m:t>4,2</m:t>
                          </m:r>
                        </m:sub>
                      </m:sSub>
                      <m:r>
                        <a:rPr lang="en-US" sz="2000" b="0" i="1" smtClean="0">
                          <a:solidFill>
                            <a:schemeClr val="bg1"/>
                          </a:solidFill>
                          <a:latin typeface="Cambria Math"/>
                        </a:rPr>
                        <m:t>≤</m:t>
                      </m:r>
                      <m:sSub>
                        <m:sSubPr>
                          <m:ctrlPr>
                            <a:rPr lang="en-US" sz="2000" b="0" i="1" smtClean="0">
                              <a:solidFill>
                                <a:schemeClr val="bg1"/>
                              </a:solidFill>
                              <a:latin typeface="Cambria Math"/>
                            </a:rPr>
                          </m:ctrlPr>
                        </m:sSubPr>
                        <m:e>
                          <m:r>
                            <a:rPr lang="en-US" sz="2000" b="0" i="1" smtClean="0">
                              <a:solidFill>
                                <a:schemeClr val="bg1"/>
                              </a:solidFill>
                              <a:latin typeface="Cambria Math"/>
                            </a:rPr>
                            <m:t>𝑡</m:t>
                          </m:r>
                        </m:e>
                        <m:sub>
                          <m:r>
                            <a:rPr lang="en-US" sz="2000" b="0" i="1" smtClean="0">
                              <a:solidFill>
                                <a:schemeClr val="bg1"/>
                              </a:solidFill>
                              <a:latin typeface="Cambria Math"/>
                            </a:rPr>
                            <m:t>2,2</m:t>
                          </m:r>
                        </m:sub>
                      </m:sSub>
                    </m:oMath>
                  </m:oMathPara>
                </a14:m>
                <a:endParaRPr lang="en-US" sz="2000" b="0" dirty="0" smtClean="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350684" y="5002541"/>
                <a:ext cx="2011438" cy="1042465"/>
              </a:xfrm>
              <a:prstGeom prst="rect">
                <a:avLst/>
              </a:prstGeom>
              <a:blipFill rotWithShape="1">
                <a:blip r:embed="rId4"/>
                <a:stretch>
                  <a:fillRect t="-3509" r="-4848" b="-8187"/>
                </a:stretch>
              </a:blipFill>
            </p:spPr>
            <p:txBody>
              <a:bodyPr/>
              <a:lstStyle/>
              <a:p>
                <a:r>
                  <a:rPr lang="en-US">
                    <a:noFill/>
                  </a:rPr>
                  <a:t> </a:t>
                </a:r>
              </a:p>
            </p:txBody>
          </p:sp>
        </mc:Fallback>
      </mc:AlternateContent>
      <p:sp>
        <p:nvSpPr>
          <p:cNvPr id="6" name="Cloud Callout 5"/>
          <p:cNvSpPr/>
          <p:nvPr/>
        </p:nvSpPr>
        <p:spPr bwMode="auto">
          <a:xfrm>
            <a:off x="5743977" y="4165414"/>
            <a:ext cx="3400024" cy="837127"/>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Not</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a:t>
            </a: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convex</a:t>
            </a:r>
          </a:p>
        </p:txBody>
      </p:sp>
    </p:spTree>
    <p:extLst>
      <p:ext uri="{BB962C8B-B14F-4D97-AF65-F5344CB8AC3E}">
        <p14:creationId xmlns:p14="http://schemas.microsoft.com/office/powerpoint/2010/main" val="1205663065"/>
      </p:ext>
    </p:extLst>
  </p:cSld>
  <p:clrMapOvr>
    <a:masterClrMapping/>
  </p:clrMapOvr>
  <p:transition>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Important Result</a:t>
            </a:r>
            <a:endParaRPr lang="en-US" dirty="0"/>
          </a:p>
        </p:txBody>
      </p:sp>
      <p:sp>
        <p:nvSpPr>
          <p:cNvPr id="87" name="Content Placeholder 15"/>
          <p:cNvSpPr>
            <a:spLocks noGrp="1"/>
          </p:cNvSpPr>
          <p:nvPr>
            <p:ph idx="1"/>
          </p:nvPr>
        </p:nvSpPr>
        <p:spPr>
          <a:xfrm>
            <a:off x="812438" y="2072859"/>
            <a:ext cx="7548284" cy="664797"/>
          </a:xfrm>
        </p:spPr>
        <p:txBody>
          <a:bodyPr/>
          <a:lstStyle/>
          <a:p>
            <a:pPr marL="0" indent="0">
              <a:spcBef>
                <a:spcPts val="600"/>
              </a:spcBef>
              <a:buNone/>
            </a:pPr>
            <a:r>
              <a:rPr lang="en-US" sz="2400" b="1" dirty="0" smtClean="0">
                <a:solidFill>
                  <a:srgbClr val="FF0000"/>
                </a:solidFill>
                <a:cs typeface="Calibri" pitchFamily="34" charset="0"/>
                <a:sym typeface="Symbol"/>
              </a:rPr>
              <a:t>The union of two consistent, disjoint, stably infinite theories is consistent.</a:t>
            </a:r>
          </a:p>
        </p:txBody>
      </p:sp>
    </p:spTree>
    <p:extLst/>
  </p:cSld>
  <p:clrMapOvr>
    <a:masterClrMapping/>
  </p:clrMapOvr>
  <p:transition>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Convexity</a:t>
            </a:r>
            <a:endParaRPr lang="en-US" dirty="0"/>
          </a:p>
        </p:txBody>
      </p:sp>
      <p:sp>
        <p:nvSpPr>
          <p:cNvPr id="87" name="Content Placeholder 15"/>
          <p:cNvSpPr>
            <a:spLocks noGrp="1"/>
          </p:cNvSpPr>
          <p:nvPr>
            <p:ph idx="1"/>
          </p:nvPr>
        </p:nvSpPr>
        <p:spPr>
          <a:xfrm>
            <a:off x="812438" y="1775400"/>
            <a:ext cx="7548284" cy="2532195"/>
          </a:xfrm>
        </p:spPr>
        <p:txBody>
          <a:bodyPr/>
          <a:lstStyle/>
          <a:p>
            <a:pPr marL="0" indent="0">
              <a:spcBef>
                <a:spcPts val="600"/>
              </a:spcBef>
              <a:buNone/>
            </a:pPr>
            <a:r>
              <a:rPr lang="en-US" sz="2400" dirty="0" smtClean="0">
                <a:cs typeface="Calibri" pitchFamily="34" charset="0"/>
                <a:sym typeface="Symbol"/>
              </a:rPr>
              <a:t>A theory</a:t>
            </a:r>
            <a:r>
              <a:rPr lang="en-US" sz="2400" dirty="0" smtClean="0">
                <a:solidFill>
                  <a:srgbClr val="FF0000"/>
                </a:solidFill>
                <a:cs typeface="Calibri" pitchFamily="34" charset="0"/>
                <a:sym typeface="Symbol"/>
              </a:rPr>
              <a:t> T </a:t>
            </a:r>
            <a:r>
              <a:rPr lang="en-US" sz="2400" dirty="0" smtClean="0">
                <a:cs typeface="Calibri" pitchFamily="34" charset="0"/>
                <a:sym typeface="Symbol"/>
              </a:rPr>
              <a:t>is </a:t>
            </a:r>
            <a:r>
              <a:rPr lang="en-US" sz="2400" dirty="0" smtClean="0">
                <a:solidFill>
                  <a:srgbClr val="FF0000"/>
                </a:solidFill>
                <a:cs typeface="Calibri" pitchFamily="34" charset="0"/>
                <a:sym typeface="Symbol"/>
              </a:rPr>
              <a:t>convex </a:t>
            </a:r>
            <a:r>
              <a:rPr lang="en-US" sz="2400" dirty="0" err="1" smtClean="0">
                <a:cs typeface="Calibri" pitchFamily="34" charset="0"/>
                <a:sym typeface="Symbol"/>
              </a:rPr>
              <a:t>iff</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for all finite sets S of literals and</a:t>
            </a:r>
          </a:p>
          <a:p>
            <a:pPr marL="0" indent="0">
              <a:spcBef>
                <a:spcPts val="600"/>
              </a:spcBef>
              <a:buNone/>
            </a:pPr>
            <a:r>
              <a:rPr lang="en-US" sz="2400" dirty="0" smtClean="0">
                <a:cs typeface="Calibri" pitchFamily="34" charset="0"/>
                <a:sym typeface="Symbol"/>
              </a:rPr>
              <a:t>	for all a</a:t>
            </a:r>
            <a:r>
              <a:rPr lang="en-US" sz="2400" baseline="-25000" dirty="0" smtClean="0">
                <a:cs typeface="Calibri" pitchFamily="34" charset="0"/>
                <a:sym typeface="Symbol"/>
              </a:rPr>
              <a:t>1</a:t>
            </a:r>
            <a:r>
              <a:rPr lang="en-US" sz="2400" dirty="0" smtClean="0">
                <a:cs typeface="Calibri" pitchFamily="34" charset="0"/>
                <a:sym typeface="Symbol"/>
              </a:rPr>
              <a:t> = b</a:t>
            </a:r>
            <a:r>
              <a:rPr lang="en-US" sz="2400" baseline="-25000" dirty="0" smtClean="0">
                <a:cs typeface="Calibri" pitchFamily="34" charset="0"/>
                <a:sym typeface="Symbol"/>
              </a:rPr>
              <a:t>1</a:t>
            </a:r>
            <a:r>
              <a:rPr lang="en-US" sz="2400" dirty="0" smtClean="0">
                <a:cs typeface="Calibri" pitchFamily="34" charset="0"/>
                <a:sym typeface="Symbol"/>
              </a:rPr>
              <a:t> …  a</a:t>
            </a:r>
            <a:r>
              <a:rPr lang="en-US" sz="2400" baseline="-25000" dirty="0" smtClean="0">
                <a:cs typeface="Calibri" pitchFamily="34" charset="0"/>
                <a:sym typeface="Symbol"/>
              </a:rPr>
              <a:t>n</a:t>
            </a:r>
            <a:r>
              <a:rPr lang="en-US" sz="2400" dirty="0" smtClean="0">
                <a:cs typeface="Calibri" pitchFamily="34" charset="0"/>
                <a:sym typeface="Symbol"/>
              </a:rPr>
              <a:t> = </a:t>
            </a:r>
            <a:r>
              <a:rPr lang="en-US" sz="2400" dirty="0" err="1" smtClean="0">
                <a:cs typeface="Calibri" pitchFamily="34" charset="0"/>
                <a:sym typeface="Symbol"/>
              </a:rPr>
              <a:t>b</a:t>
            </a:r>
            <a:r>
              <a:rPr lang="en-US" sz="2400" baseline="-25000" dirty="0" err="1" smtClean="0">
                <a:cs typeface="Calibri" pitchFamily="34" charset="0"/>
                <a:sym typeface="Symbol"/>
              </a:rPr>
              <a:t>n</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S implies a</a:t>
            </a:r>
            <a:r>
              <a:rPr lang="en-US" sz="2400" baseline="-25000" dirty="0" smtClean="0">
                <a:cs typeface="Calibri" pitchFamily="34" charset="0"/>
                <a:sym typeface="Symbol"/>
              </a:rPr>
              <a:t>1</a:t>
            </a:r>
            <a:r>
              <a:rPr lang="en-US" sz="2400" dirty="0" smtClean="0">
                <a:cs typeface="Calibri" pitchFamily="34" charset="0"/>
                <a:sym typeface="Symbol"/>
              </a:rPr>
              <a:t> = b</a:t>
            </a:r>
            <a:r>
              <a:rPr lang="en-US" sz="2400" baseline="-25000" dirty="0" smtClean="0">
                <a:cs typeface="Calibri" pitchFamily="34" charset="0"/>
                <a:sym typeface="Symbol"/>
              </a:rPr>
              <a:t>1</a:t>
            </a:r>
            <a:r>
              <a:rPr lang="en-US" sz="2400" dirty="0" smtClean="0">
                <a:cs typeface="Calibri" pitchFamily="34" charset="0"/>
                <a:sym typeface="Symbol"/>
              </a:rPr>
              <a:t> …  a</a:t>
            </a:r>
            <a:r>
              <a:rPr lang="en-US" sz="2400" baseline="-25000" dirty="0" smtClean="0">
                <a:cs typeface="Calibri" pitchFamily="34" charset="0"/>
                <a:sym typeface="Symbol"/>
              </a:rPr>
              <a:t>n</a:t>
            </a:r>
            <a:r>
              <a:rPr lang="en-US" sz="2400" dirty="0" smtClean="0">
                <a:cs typeface="Calibri" pitchFamily="34" charset="0"/>
                <a:sym typeface="Symbol"/>
              </a:rPr>
              <a:t> = </a:t>
            </a:r>
            <a:r>
              <a:rPr lang="en-US" sz="2400" dirty="0" err="1" smtClean="0">
                <a:cs typeface="Calibri" pitchFamily="34" charset="0"/>
                <a:sym typeface="Symbol"/>
              </a:rPr>
              <a:t>b</a:t>
            </a:r>
            <a:r>
              <a:rPr lang="en-US" sz="2400" baseline="-25000" dirty="0" err="1" smtClean="0">
                <a:cs typeface="Calibri" pitchFamily="34" charset="0"/>
                <a:sym typeface="Symbol"/>
              </a:rPr>
              <a:t>n</a:t>
            </a:r>
            <a:r>
              <a:rPr lang="en-US" sz="2400" baseline="-25000" dirty="0" smtClean="0">
                <a:cs typeface="Calibri" pitchFamily="34" charset="0"/>
                <a:sym typeface="Symbol"/>
              </a:rPr>
              <a:t> </a:t>
            </a:r>
          </a:p>
          <a:p>
            <a:pPr marL="0" indent="0">
              <a:spcBef>
                <a:spcPts val="600"/>
              </a:spcBef>
              <a:buNone/>
            </a:pPr>
            <a:r>
              <a:rPr lang="en-US" sz="2400" baseline="-25000" dirty="0" smtClean="0">
                <a:cs typeface="Calibri" pitchFamily="34" charset="0"/>
                <a:sym typeface="Symbol"/>
              </a:rPr>
              <a:t>		</a:t>
            </a:r>
            <a:r>
              <a:rPr lang="en-US" sz="2400" dirty="0" err="1" smtClean="0">
                <a:cs typeface="Calibri" pitchFamily="34" charset="0"/>
                <a:sym typeface="Symbol"/>
              </a:rPr>
              <a:t>iff</a:t>
            </a:r>
            <a:r>
              <a:rPr lang="en-US" sz="2400" dirty="0" smtClean="0">
                <a:cs typeface="Calibri" pitchFamily="34" charset="0"/>
                <a:sym typeface="Symbol"/>
              </a:rPr>
              <a:t>  </a:t>
            </a:r>
          </a:p>
          <a:p>
            <a:pPr marL="0" indent="0">
              <a:spcBef>
                <a:spcPts val="600"/>
              </a:spcBef>
              <a:buNone/>
            </a:pPr>
            <a:r>
              <a:rPr lang="en-US" sz="2400" dirty="0" smtClean="0">
                <a:cs typeface="Calibri" pitchFamily="34" charset="0"/>
                <a:sym typeface="Symbol"/>
              </a:rPr>
              <a:t>		S implies </a:t>
            </a:r>
            <a:r>
              <a:rPr lang="en-US" sz="2400" dirty="0" err="1" smtClean="0">
                <a:cs typeface="Calibri" pitchFamily="34" charset="0"/>
                <a:sym typeface="Symbol"/>
              </a:rPr>
              <a:t>a</a:t>
            </a:r>
            <a:r>
              <a:rPr lang="en-US" sz="2400" baseline="-25000" dirty="0" err="1" smtClean="0">
                <a:cs typeface="Calibri" pitchFamily="34" charset="0"/>
                <a:sym typeface="Symbol"/>
              </a:rPr>
              <a:t>i</a:t>
            </a:r>
            <a:r>
              <a:rPr lang="en-US" sz="2400" dirty="0" smtClean="0">
                <a:cs typeface="Calibri" pitchFamily="34" charset="0"/>
                <a:sym typeface="Symbol"/>
              </a:rPr>
              <a:t> = b</a:t>
            </a:r>
            <a:r>
              <a:rPr lang="en-US" sz="2400" baseline="-25000" dirty="0" smtClean="0">
                <a:cs typeface="Calibri" pitchFamily="34" charset="0"/>
                <a:sym typeface="Symbol"/>
              </a:rPr>
              <a:t>i</a:t>
            </a:r>
            <a:r>
              <a:rPr lang="en-US" sz="2400" dirty="0" smtClean="0">
                <a:cs typeface="Calibri" pitchFamily="34" charset="0"/>
                <a:sym typeface="Symbol"/>
              </a:rPr>
              <a:t> for some  1  </a:t>
            </a:r>
            <a:r>
              <a:rPr lang="en-US" sz="2400" dirty="0" err="1" smtClean="0">
                <a:cs typeface="Calibri" pitchFamily="34" charset="0"/>
                <a:sym typeface="Symbol"/>
              </a:rPr>
              <a:t>i</a:t>
            </a:r>
            <a:r>
              <a:rPr lang="en-US" sz="2400" dirty="0" smtClean="0">
                <a:cs typeface="Calibri" pitchFamily="34" charset="0"/>
                <a:sym typeface="Symbol"/>
              </a:rPr>
              <a:t>  n</a:t>
            </a:r>
          </a:p>
          <a:p>
            <a:pPr marL="0" indent="0">
              <a:spcBef>
                <a:spcPts val="600"/>
              </a:spcBef>
              <a:buNone/>
            </a:pPr>
            <a:endParaRPr lang="en-US" sz="2400" dirty="0" smtClean="0">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Convexity: Results</a:t>
            </a:r>
            <a:endParaRPr lang="en-US" dirty="0"/>
          </a:p>
        </p:txBody>
      </p:sp>
      <p:sp>
        <p:nvSpPr>
          <p:cNvPr id="87" name="Content Placeholder 15"/>
          <p:cNvSpPr>
            <a:spLocks noGrp="1"/>
          </p:cNvSpPr>
          <p:nvPr>
            <p:ph idx="1"/>
          </p:nvPr>
        </p:nvSpPr>
        <p:spPr>
          <a:xfrm>
            <a:off x="812438" y="1775400"/>
            <a:ext cx="7548284" cy="2379113"/>
          </a:xfrm>
        </p:spPr>
        <p:txBody>
          <a:bodyPr/>
          <a:lstStyle/>
          <a:p>
            <a:pPr marL="0" indent="0">
              <a:spcBef>
                <a:spcPts val="600"/>
              </a:spcBef>
              <a:buNone/>
            </a:pPr>
            <a:r>
              <a:rPr lang="en-US" sz="2400" dirty="0" smtClean="0">
                <a:cs typeface="Calibri" pitchFamily="34" charset="0"/>
                <a:sym typeface="Symbol"/>
              </a:rPr>
              <a:t>Every convex theory with non trivial models is stably infinite.</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All </a:t>
            </a:r>
            <a:r>
              <a:rPr lang="en-US" sz="2400" dirty="0" smtClean="0">
                <a:solidFill>
                  <a:srgbClr val="FF0000"/>
                </a:solidFill>
                <a:cs typeface="Calibri" pitchFamily="34" charset="0"/>
                <a:sym typeface="Symbol"/>
              </a:rPr>
              <a:t>Horn </a:t>
            </a:r>
            <a:r>
              <a:rPr lang="en-US" sz="2400" dirty="0" err="1" smtClean="0">
                <a:solidFill>
                  <a:srgbClr val="FF0000"/>
                </a:solidFill>
                <a:cs typeface="Calibri" pitchFamily="34" charset="0"/>
                <a:sym typeface="Symbol"/>
              </a:rPr>
              <a:t>equational</a:t>
            </a:r>
            <a:r>
              <a:rPr lang="en-US" sz="2400" dirty="0" smtClean="0">
                <a:cs typeface="Calibri" pitchFamily="34" charset="0"/>
                <a:sym typeface="Symbol"/>
              </a:rPr>
              <a:t> theories are convex.</a:t>
            </a:r>
          </a:p>
          <a:p>
            <a:pPr marL="0" indent="0">
              <a:spcBef>
                <a:spcPts val="600"/>
              </a:spcBef>
              <a:buNone/>
            </a:pPr>
            <a:r>
              <a:rPr lang="en-US" sz="2400" dirty="0" smtClean="0">
                <a:cs typeface="Calibri" pitchFamily="34" charset="0"/>
                <a:sym typeface="Symbol"/>
              </a:rPr>
              <a:t>	formulas of the form s</a:t>
            </a:r>
            <a:r>
              <a:rPr lang="en-US" sz="2400" baseline="-25000" dirty="0" smtClean="0">
                <a:cs typeface="Calibri" pitchFamily="34" charset="0"/>
                <a:sym typeface="Symbol"/>
              </a:rPr>
              <a:t>1</a:t>
            </a:r>
            <a:r>
              <a:rPr lang="en-US" sz="2400" dirty="0" smtClean="0">
                <a:cs typeface="Calibri" pitchFamily="34" charset="0"/>
                <a:sym typeface="Symbol"/>
              </a:rPr>
              <a:t> ≠ r</a:t>
            </a:r>
            <a:r>
              <a:rPr lang="en-US" sz="2400" baseline="-25000" dirty="0" smtClean="0">
                <a:cs typeface="Calibri" pitchFamily="34" charset="0"/>
                <a:sym typeface="Symbol"/>
              </a:rPr>
              <a:t>1</a:t>
            </a:r>
            <a:r>
              <a:rPr lang="en-US" sz="2400" dirty="0" smtClean="0">
                <a:cs typeface="Calibri" pitchFamily="34" charset="0"/>
                <a:sym typeface="Symbol"/>
              </a:rPr>
              <a:t> …  </a:t>
            </a:r>
            <a:r>
              <a:rPr lang="en-US" sz="2400" dirty="0" err="1" smtClean="0">
                <a:cs typeface="Calibri" pitchFamily="34" charset="0"/>
                <a:sym typeface="Symbol"/>
              </a:rPr>
              <a:t>s</a:t>
            </a:r>
            <a:r>
              <a:rPr lang="en-US" sz="2400" baseline="-25000" dirty="0" err="1" smtClean="0">
                <a:cs typeface="Calibri" pitchFamily="34" charset="0"/>
                <a:sym typeface="Symbol"/>
              </a:rPr>
              <a:t>n</a:t>
            </a:r>
            <a:r>
              <a:rPr lang="en-US" sz="2400" dirty="0" smtClean="0">
                <a:cs typeface="Calibri" pitchFamily="34" charset="0"/>
                <a:sym typeface="Symbol"/>
              </a:rPr>
              <a:t> ≠ </a:t>
            </a:r>
            <a:r>
              <a:rPr lang="en-US" sz="2400" dirty="0" err="1" smtClean="0">
                <a:cs typeface="Calibri" pitchFamily="34" charset="0"/>
                <a:sym typeface="Symbol"/>
              </a:rPr>
              <a:t>r</a:t>
            </a:r>
            <a:r>
              <a:rPr lang="en-US" sz="2400" baseline="-25000" dirty="0" err="1" smtClean="0">
                <a:cs typeface="Calibri" pitchFamily="34" charset="0"/>
                <a:sym typeface="Symbol"/>
              </a:rPr>
              <a:t>n</a:t>
            </a:r>
            <a:r>
              <a:rPr lang="en-US" sz="2400" dirty="0" smtClean="0">
                <a:cs typeface="Calibri" pitchFamily="34" charset="0"/>
                <a:sym typeface="Symbol"/>
              </a:rPr>
              <a:t>  t = t’</a:t>
            </a:r>
          </a:p>
          <a:p>
            <a:pPr marL="0" indent="0">
              <a:spcBef>
                <a:spcPts val="600"/>
              </a:spcBef>
              <a:buNone/>
            </a:pPr>
            <a:r>
              <a:rPr lang="en-US" sz="2400" baseline="-25000" dirty="0" smtClean="0">
                <a:cs typeface="Calibri" pitchFamily="34" charset="0"/>
                <a:sym typeface="Symbol"/>
              </a:rPr>
              <a:t> </a:t>
            </a:r>
            <a:r>
              <a:rPr lang="en-US" sz="2400" dirty="0" smtClean="0">
                <a:cs typeface="Calibri" pitchFamily="34" charset="0"/>
                <a:sym typeface="Symbol"/>
              </a:rPr>
              <a:t>	</a:t>
            </a:r>
          </a:p>
          <a:p>
            <a:pPr marL="0" indent="0">
              <a:spcBef>
                <a:spcPts val="600"/>
              </a:spcBef>
              <a:buNone/>
            </a:pPr>
            <a:r>
              <a:rPr lang="en-US" sz="2400" dirty="0" smtClean="0">
                <a:solidFill>
                  <a:srgbClr val="FF0000"/>
                </a:solidFill>
                <a:cs typeface="Calibri" pitchFamily="34" charset="0"/>
                <a:sym typeface="Symbol"/>
              </a:rPr>
              <a:t>Linear rational arithmetic </a:t>
            </a:r>
            <a:r>
              <a:rPr lang="en-US" sz="2400" dirty="0" smtClean="0">
                <a:cs typeface="Calibri" pitchFamily="34" charset="0"/>
                <a:sym typeface="Symbol"/>
              </a:rPr>
              <a:t>is convex.</a:t>
            </a:r>
          </a:p>
        </p:txBody>
      </p:sp>
    </p:spTree>
    <p:extLst/>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Convexity: Negative Results</a:t>
            </a:r>
            <a:endParaRPr lang="en-US" dirty="0"/>
          </a:p>
        </p:txBody>
      </p:sp>
      <p:sp>
        <p:nvSpPr>
          <p:cNvPr id="87" name="Content Placeholder 15"/>
          <p:cNvSpPr>
            <a:spLocks noGrp="1"/>
          </p:cNvSpPr>
          <p:nvPr>
            <p:ph idx="1"/>
          </p:nvPr>
        </p:nvSpPr>
        <p:spPr>
          <a:xfrm>
            <a:off x="812438" y="1775400"/>
            <a:ext cx="7548284" cy="4425827"/>
          </a:xfrm>
        </p:spPr>
        <p:txBody>
          <a:bodyPr/>
          <a:lstStyle/>
          <a:p>
            <a:pPr marL="0" indent="0">
              <a:spcBef>
                <a:spcPts val="600"/>
              </a:spcBef>
              <a:buNone/>
            </a:pPr>
            <a:r>
              <a:rPr lang="en-US" sz="2400" dirty="0" smtClean="0">
                <a:cs typeface="Calibri" pitchFamily="34" charset="0"/>
                <a:sym typeface="Symbol"/>
              </a:rPr>
              <a:t>Linear integer arithmetic is not convex</a:t>
            </a:r>
          </a:p>
          <a:p>
            <a:pPr marL="0" indent="0">
              <a:spcBef>
                <a:spcPts val="600"/>
              </a:spcBef>
              <a:buNone/>
            </a:pPr>
            <a:r>
              <a:rPr lang="en-US" sz="2400" dirty="0" smtClean="0">
                <a:cs typeface="Calibri" pitchFamily="34" charset="0"/>
                <a:sym typeface="Symbol"/>
              </a:rPr>
              <a:t>	 1  a  2, b = 1, c = 2  implies a = b  a = c</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Nonlinear arithmetic</a:t>
            </a:r>
          </a:p>
          <a:p>
            <a:pPr marL="0" indent="0">
              <a:spcBef>
                <a:spcPts val="600"/>
              </a:spcBef>
              <a:buNone/>
            </a:pPr>
            <a:r>
              <a:rPr lang="en-US" sz="2400" dirty="0" smtClean="0">
                <a:cs typeface="Calibri" pitchFamily="34" charset="0"/>
                <a:sym typeface="Symbol"/>
              </a:rPr>
              <a:t>	a</a:t>
            </a:r>
            <a:r>
              <a:rPr lang="en-US" sz="2400" baseline="30000" dirty="0" smtClean="0">
                <a:cs typeface="Calibri" pitchFamily="34" charset="0"/>
                <a:sym typeface="Symbol"/>
              </a:rPr>
              <a:t>2</a:t>
            </a:r>
            <a:r>
              <a:rPr lang="en-US" sz="2400" dirty="0" smtClean="0">
                <a:cs typeface="Calibri" pitchFamily="34" charset="0"/>
                <a:sym typeface="Symbol"/>
              </a:rPr>
              <a:t> = 1, b = 1, c = -1 implies a = b  a = c</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Theory of bit-vectors</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Theory of arrays</a:t>
            </a:r>
          </a:p>
          <a:p>
            <a:pPr marL="0" indent="0">
              <a:spcBef>
                <a:spcPts val="600"/>
              </a:spcBef>
              <a:buNone/>
            </a:pPr>
            <a:r>
              <a:rPr lang="en-US" sz="2400" dirty="0" smtClean="0">
                <a:cs typeface="Calibri" pitchFamily="34" charset="0"/>
                <a:sym typeface="Symbol"/>
              </a:rPr>
              <a:t>	c</a:t>
            </a:r>
            <a:r>
              <a:rPr lang="en-US" sz="2400" baseline="-25000" dirty="0" smtClean="0">
                <a:cs typeface="Calibri" pitchFamily="34" charset="0"/>
                <a:sym typeface="Symbol"/>
              </a:rPr>
              <a:t>1</a:t>
            </a:r>
            <a:r>
              <a:rPr lang="en-US" sz="2400" dirty="0" smtClean="0">
                <a:cs typeface="Calibri" pitchFamily="34" charset="0"/>
                <a:sym typeface="Symbol"/>
              </a:rPr>
              <a:t> = read(write(a, </a:t>
            </a:r>
            <a:r>
              <a:rPr lang="en-US" sz="2400" dirty="0" err="1" smtClean="0">
                <a:cs typeface="Calibri" pitchFamily="34" charset="0"/>
                <a:sym typeface="Symbol"/>
              </a:rPr>
              <a:t>i</a:t>
            </a:r>
            <a:r>
              <a:rPr lang="en-US" sz="2400" dirty="0" smtClean="0">
                <a:cs typeface="Calibri" pitchFamily="34" charset="0"/>
                <a:sym typeface="Symbol"/>
              </a:rPr>
              <a:t>, c</a:t>
            </a:r>
            <a:r>
              <a:rPr lang="en-US" sz="2400" baseline="-25000" dirty="0" smtClean="0">
                <a:cs typeface="Calibri" pitchFamily="34" charset="0"/>
                <a:sym typeface="Symbol"/>
              </a:rPr>
              <a:t>2</a:t>
            </a:r>
            <a:r>
              <a:rPr lang="en-US" sz="2400" dirty="0" smtClean="0">
                <a:cs typeface="Calibri" pitchFamily="34" charset="0"/>
                <a:sym typeface="Symbol"/>
              </a:rPr>
              <a:t>), j), c</a:t>
            </a:r>
            <a:r>
              <a:rPr lang="en-US" sz="2400" baseline="-25000" dirty="0" smtClean="0">
                <a:cs typeface="Calibri" pitchFamily="34" charset="0"/>
                <a:sym typeface="Symbol"/>
              </a:rPr>
              <a:t>3</a:t>
            </a:r>
            <a:r>
              <a:rPr lang="en-US" sz="2400" dirty="0" smtClean="0">
                <a:cs typeface="Calibri" pitchFamily="34" charset="0"/>
                <a:sym typeface="Symbol"/>
              </a:rPr>
              <a:t> = read(a, j)</a:t>
            </a:r>
          </a:p>
          <a:p>
            <a:pPr marL="0" indent="0">
              <a:spcBef>
                <a:spcPts val="600"/>
              </a:spcBef>
              <a:buNone/>
            </a:pPr>
            <a:r>
              <a:rPr lang="en-US" sz="2400" dirty="0" smtClean="0">
                <a:cs typeface="Calibri" pitchFamily="34" charset="0"/>
                <a:sym typeface="Symbol"/>
              </a:rPr>
              <a:t>	implies c</a:t>
            </a:r>
            <a:r>
              <a:rPr lang="en-US" sz="2400" baseline="-25000" dirty="0" smtClean="0">
                <a:cs typeface="Calibri" pitchFamily="34" charset="0"/>
                <a:sym typeface="Symbol"/>
              </a:rPr>
              <a:t>1</a:t>
            </a:r>
            <a:r>
              <a:rPr lang="en-US" sz="2400" dirty="0" smtClean="0">
                <a:cs typeface="Calibri" pitchFamily="34" charset="0"/>
                <a:sym typeface="Symbol"/>
              </a:rPr>
              <a:t> = c</a:t>
            </a:r>
            <a:r>
              <a:rPr lang="en-US" sz="2400" baseline="-25000" dirty="0" smtClean="0">
                <a:cs typeface="Calibri" pitchFamily="34" charset="0"/>
                <a:sym typeface="Symbol"/>
              </a:rPr>
              <a:t>2</a:t>
            </a:r>
            <a:r>
              <a:rPr lang="en-US" sz="2400" dirty="0" smtClean="0">
                <a:cs typeface="Calibri" pitchFamily="34" charset="0"/>
                <a:sym typeface="Symbol"/>
              </a:rPr>
              <a:t>  c</a:t>
            </a:r>
            <a:r>
              <a:rPr lang="en-US" sz="2400" baseline="-25000" dirty="0" smtClean="0">
                <a:cs typeface="Calibri" pitchFamily="34" charset="0"/>
                <a:sym typeface="Symbol"/>
              </a:rPr>
              <a:t>1</a:t>
            </a:r>
            <a:r>
              <a:rPr lang="en-US" sz="2400" dirty="0" smtClean="0">
                <a:cs typeface="Calibri" pitchFamily="34" charset="0"/>
                <a:sym typeface="Symbol"/>
              </a:rPr>
              <a:t> = c</a:t>
            </a:r>
            <a:r>
              <a:rPr lang="en-US" sz="2400" baseline="-25000" dirty="0" smtClean="0">
                <a:cs typeface="Calibri" pitchFamily="34" charset="0"/>
                <a:sym typeface="Symbol"/>
              </a:rPr>
              <a:t>3</a:t>
            </a:r>
          </a:p>
        </p:txBody>
      </p:sp>
    </p:spTree>
    <p:extLst/>
  </p:cSld>
  <p:clrMapOvr>
    <a:masterClrMapping/>
  </p:clrMapOvr>
  <p:transition>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Combination of non-convex theories</a:t>
            </a:r>
            <a:endParaRPr lang="en-US" dirty="0"/>
          </a:p>
        </p:txBody>
      </p:sp>
      <p:sp>
        <p:nvSpPr>
          <p:cNvPr id="87" name="Content Placeholder 15"/>
          <p:cNvSpPr>
            <a:spLocks noGrp="1"/>
          </p:cNvSpPr>
          <p:nvPr>
            <p:ph idx="1"/>
          </p:nvPr>
        </p:nvSpPr>
        <p:spPr>
          <a:xfrm>
            <a:off x="812438" y="1775400"/>
            <a:ext cx="7548284" cy="3197798"/>
          </a:xfrm>
        </p:spPr>
        <p:txBody>
          <a:bodyPr/>
          <a:lstStyle/>
          <a:p>
            <a:pPr marL="0" indent="0">
              <a:spcBef>
                <a:spcPts val="600"/>
              </a:spcBef>
              <a:buNone/>
            </a:pPr>
            <a:r>
              <a:rPr lang="en-US" sz="2400" dirty="0" smtClean="0">
                <a:cs typeface="Calibri" pitchFamily="34" charset="0"/>
                <a:sym typeface="Symbol"/>
              </a:rPr>
              <a:t>EUF is convex (O(n log n))</a:t>
            </a:r>
          </a:p>
          <a:p>
            <a:pPr marL="0" indent="0">
              <a:spcBef>
                <a:spcPts val="600"/>
              </a:spcBef>
              <a:buNone/>
            </a:pPr>
            <a:r>
              <a:rPr lang="en-US" sz="2400" dirty="0" smtClean="0">
                <a:cs typeface="Calibri" pitchFamily="34" charset="0"/>
                <a:sym typeface="Symbol"/>
              </a:rPr>
              <a:t>IDL is non-convex (O(nm))</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solidFill>
                  <a:srgbClr val="FF0000"/>
                </a:solidFill>
                <a:cs typeface="Calibri" pitchFamily="34" charset="0"/>
                <a:sym typeface="Symbol"/>
              </a:rPr>
              <a:t>EUF  IDL is NP-Complete</a:t>
            </a:r>
          </a:p>
          <a:p>
            <a:pPr marL="0" indent="0">
              <a:spcBef>
                <a:spcPts val="600"/>
              </a:spcBef>
              <a:buNone/>
            </a:pPr>
            <a:r>
              <a:rPr lang="en-US" sz="2400" dirty="0" smtClean="0">
                <a:cs typeface="Calibri" pitchFamily="34" charset="0"/>
                <a:sym typeface="Symbol"/>
              </a:rPr>
              <a:t>	Reduce 3CNF to </a:t>
            </a:r>
            <a:r>
              <a:rPr lang="en-US" sz="2400" dirty="0" smtClean="0">
                <a:solidFill>
                  <a:srgbClr val="FF0000"/>
                </a:solidFill>
                <a:cs typeface="Calibri" pitchFamily="34" charset="0"/>
                <a:sym typeface="Symbol"/>
              </a:rPr>
              <a:t>EUF  IDL</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For each </a:t>
            </a:r>
            <a:r>
              <a:rPr lang="en-US" sz="2400" dirty="0" err="1" smtClean="0">
                <a:cs typeface="Calibri" pitchFamily="34" charset="0"/>
                <a:sym typeface="Symbol"/>
              </a:rPr>
              <a:t>boolean</a:t>
            </a:r>
            <a:r>
              <a:rPr lang="en-US" sz="2400" dirty="0" smtClean="0">
                <a:cs typeface="Calibri" pitchFamily="34" charset="0"/>
                <a:sym typeface="Symbol"/>
              </a:rPr>
              <a:t> variable p</a:t>
            </a:r>
            <a:r>
              <a:rPr lang="en-US" sz="2400" baseline="-25000" dirty="0" smtClean="0">
                <a:cs typeface="Calibri" pitchFamily="34" charset="0"/>
                <a:sym typeface="Symbol"/>
              </a:rPr>
              <a:t>i</a:t>
            </a:r>
            <a:r>
              <a:rPr lang="en-US" sz="2400" dirty="0" smtClean="0">
                <a:cs typeface="Calibri" pitchFamily="34" charset="0"/>
                <a:sym typeface="Symbol"/>
              </a:rPr>
              <a:t> add 0  </a:t>
            </a:r>
            <a:r>
              <a:rPr lang="en-US" sz="2400" dirty="0" err="1" smtClean="0">
                <a:cs typeface="Calibri" pitchFamily="34" charset="0"/>
                <a:sym typeface="Symbol"/>
              </a:rPr>
              <a:t>a</a:t>
            </a:r>
            <a:r>
              <a:rPr lang="en-US" sz="2400" baseline="-25000" dirty="0" err="1" smtClean="0">
                <a:cs typeface="Calibri" pitchFamily="34" charset="0"/>
                <a:sym typeface="Symbol"/>
              </a:rPr>
              <a:t>i</a:t>
            </a:r>
            <a:r>
              <a:rPr lang="en-US" sz="2400" dirty="0" smtClean="0">
                <a:cs typeface="Calibri" pitchFamily="34" charset="0"/>
                <a:sym typeface="Symbol"/>
              </a:rPr>
              <a:t>  1</a:t>
            </a:r>
          </a:p>
          <a:p>
            <a:pPr marL="0" indent="0">
              <a:spcBef>
                <a:spcPts val="600"/>
              </a:spcBef>
              <a:buNone/>
            </a:pPr>
            <a:r>
              <a:rPr lang="en-US" sz="2400" dirty="0" smtClean="0">
                <a:cs typeface="Calibri" pitchFamily="34" charset="0"/>
                <a:sym typeface="Symbol"/>
              </a:rPr>
              <a:t>	For each clause p</a:t>
            </a:r>
            <a:r>
              <a:rPr lang="en-US" sz="2400" baseline="-25000" dirty="0" smtClean="0">
                <a:cs typeface="Calibri" pitchFamily="34" charset="0"/>
                <a:sym typeface="Symbol"/>
              </a:rPr>
              <a:t>1 </a:t>
            </a:r>
            <a:r>
              <a:rPr lang="en-US" sz="2400" dirty="0" smtClean="0">
                <a:cs typeface="Calibri" pitchFamily="34" charset="0"/>
                <a:sym typeface="Symbol"/>
              </a:rPr>
              <a:t> p</a:t>
            </a:r>
            <a:r>
              <a:rPr lang="en-US" sz="2400" baseline="-25000" dirty="0" smtClean="0">
                <a:cs typeface="Calibri" pitchFamily="34" charset="0"/>
                <a:sym typeface="Symbol"/>
              </a:rPr>
              <a:t>2 </a:t>
            </a:r>
            <a:r>
              <a:rPr lang="en-US" sz="2400" dirty="0" smtClean="0">
                <a:cs typeface="Calibri" pitchFamily="34" charset="0"/>
                <a:sym typeface="Symbol"/>
              </a:rPr>
              <a:t> p</a:t>
            </a:r>
            <a:r>
              <a:rPr lang="en-US" sz="2400" baseline="-25000" dirty="0" smtClean="0">
                <a:cs typeface="Calibri" pitchFamily="34" charset="0"/>
                <a:sym typeface="Symbol"/>
              </a:rPr>
              <a:t>3 </a:t>
            </a:r>
            <a:r>
              <a:rPr lang="en-US" sz="2400" dirty="0" smtClean="0">
                <a:cs typeface="Calibri" pitchFamily="34" charset="0"/>
                <a:sym typeface="Symbol"/>
              </a:rPr>
              <a:t>add </a:t>
            </a:r>
          </a:p>
          <a:p>
            <a:pPr marL="0" indent="0">
              <a:spcBef>
                <a:spcPts val="600"/>
              </a:spcBef>
              <a:buNone/>
            </a:pPr>
            <a:r>
              <a:rPr lang="en-US" sz="2400" dirty="0" smtClean="0">
                <a:cs typeface="Calibri" pitchFamily="34" charset="0"/>
                <a:sym typeface="Symbol"/>
              </a:rPr>
              <a:t>		f(a</a:t>
            </a:r>
            <a:r>
              <a:rPr lang="en-US" sz="2400" baseline="-25000" dirty="0" smtClean="0">
                <a:cs typeface="Calibri" pitchFamily="34" charset="0"/>
                <a:sym typeface="Symbol"/>
              </a:rPr>
              <a:t>1</a:t>
            </a:r>
            <a:r>
              <a:rPr lang="en-US" sz="2400" dirty="0" smtClean="0">
                <a:cs typeface="Calibri" pitchFamily="34" charset="0"/>
                <a:sym typeface="Symbol"/>
              </a:rPr>
              <a:t>, a</a:t>
            </a:r>
            <a:r>
              <a:rPr lang="en-US" sz="2400" baseline="-25000" dirty="0" smtClean="0">
                <a:cs typeface="Calibri" pitchFamily="34" charset="0"/>
                <a:sym typeface="Symbol"/>
              </a:rPr>
              <a:t>2</a:t>
            </a:r>
            <a:r>
              <a:rPr lang="en-US" sz="2400" dirty="0" smtClean="0">
                <a:cs typeface="Calibri" pitchFamily="34" charset="0"/>
                <a:sym typeface="Symbol"/>
              </a:rPr>
              <a:t>, a</a:t>
            </a:r>
            <a:r>
              <a:rPr lang="en-US" sz="2400" baseline="-25000" dirty="0" smtClean="0">
                <a:cs typeface="Calibri" pitchFamily="34" charset="0"/>
                <a:sym typeface="Symbol"/>
              </a:rPr>
              <a:t>3</a:t>
            </a:r>
            <a:r>
              <a:rPr lang="en-US" sz="2400" dirty="0" smtClean="0">
                <a:cs typeface="Calibri" pitchFamily="34" charset="0"/>
                <a:sym typeface="Symbol"/>
              </a:rPr>
              <a:t>) ≠ f(0, 1, 0)</a:t>
            </a:r>
          </a:p>
        </p:txBody>
      </p:sp>
    </p:spTree>
    <p:extLst/>
  </p:cSld>
  <p:clrMapOvr>
    <a:masterClrMapping/>
  </p:clrMapOvr>
  <p:transition>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Combination of non-convex theories</a:t>
            </a:r>
            <a:endParaRPr lang="en-US" dirty="0"/>
          </a:p>
        </p:txBody>
      </p:sp>
      <p:sp>
        <p:nvSpPr>
          <p:cNvPr id="87" name="Content Placeholder 15"/>
          <p:cNvSpPr>
            <a:spLocks noGrp="1"/>
          </p:cNvSpPr>
          <p:nvPr>
            <p:ph idx="1"/>
          </p:nvPr>
        </p:nvSpPr>
        <p:spPr>
          <a:xfrm>
            <a:off x="812438" y="1775400"/>
            <a:ext cx="7548284" cy="3197798"/>
          </a:xfrm>
        </p:spPr>
        <p:txBody>
          <a:bodyPr/>
          <a:lstStyle/>
          <a:p>
            <a:pPr marL="0" indent="0">
              <a:spcBef>
                <a:spcPts val="600"/>
              </a:spcBef>
              <a:buNone/>
            </a:pPr>
            <a:r>
              <a:rPr lang="en-US" sz="2400" dirty="0" smtClean="0">
                <a:cs typeface="Calibri" pitchFamily="34" charset="0"/>
                <a:sym typeface="Symbol"/>
              </a:rPr>
              <a:t>EUF is convex (O(n log n))</a:t>
            </a:r>
          </a:p>
          <a:p>
            <a:pPr marL="0" indent="0">
              <a:spcBef>
                <a:spcPts val="600"/>
              </a:spcBef>
              <a:buNone/>
            </a:pPr>
            <a:r>
              <a:rPr lang="en-US" sz="2400" dirty="0" smtClean="0">
                <a:cs typeface="Calibri" pitchFamily="34" charset="0"/>
                <a:sym typeface="Symbol"/>
              </a:rPr>
              <a:t>IDL is non-convex (O(nm))</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solidFill>
                  <a:srgbClr val="FF0000"/>
                </a:solidFill>
                <a:cs typeface="Calibri" pitchFamily="34" charset="0"/>
                <a:sym typeface="Symbol"/>
              </a:rPr>
              <a:t>EUF  IDL is NP-Complete</a:t>
            </a:r>
          </a:p>
          <a:p>
            <a:pPr marL="0" indent="0">
              <a:spcBef>
                <a:spcPts val="600"/>
              </a:spcBef>
              <a:buNone/>
            </a:pPr>
            <a:r>
              <a:rPr lang="en-US" sz="2400" dirty="0" smtClean="0">
                <a:cs typeface="Calibri" pitchFamily="34" charset="0"/>
                <a:sym typeface="Symbol"/>
              </a:rPr>
              <a:t>	Reduce 3CNF to </a:t>
            </a:r>
            <a:r>
              <a:rPr lang="en-US" sz="2400" dirty="0" smtClean="0">
                <a:solidFill>
                  <a:srgbClr val="FF0000"/>
                </a:solidFill>
                <a:cs typeface="Calibri" pitchFamily="34" charset="0"/>
                <a:sym typeface="Symbol"/>
              </a:rPr>
              <a:t>EUF  IDL</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For each </a:t>
            </a:r>
            <a:r>
              <a:rPr lang="en-US" sz="2400" dirty="0" err="1" smtClean="0">
                <a:cs typeface="Calibri" pitchFamily="34" charset="0"/>
                <a:sym typeface="Symbol"/>
              </a:rPr>
              <a:t>boolean</a:t>
            </a:r>
            <a:r>
              <a:rPr lang="en-US" sz="2400" dirty="0" smtClean="0">
                <a:cs typeface="Calibri" pitchFamily="34" charset="0"/>
                <a:sym typeface="Symbol"/>
              </a:rPr>
              <a:t> variable p</a:t>
            </a:r>
            <a:r>
              <a:rPr lang="en-US" sz="2400" baseline="-25000" dirty="0" smtClean="0">
                <a:cs typeface="Calibri" pitchFamily="34" charset="0"/>
                <a:sym typeface="Symbol"/>
              </a:rPr>
              <a:t>i</a:t>
            </a:r>
            <a:r>
              <a:rPr lang="en-US" sz="2400" dirty="0" smtClean="0">
                <a:cs typeface="Calibri" pitchFamily="34" charset="0"/>
                <a:sym typeface="Symbol"/>
              </a:rPr>
              <a:t> add 0  </a:t>
            </a:r>
            <a:r>
              <a:rPr lang="en-US" sz="2400" dirty="0" err="1" smtClean="0">
                <a:cs typeface="Calibri" pitchFamily="34" charset="0"/>
                <a:sym typeface="Symbol"/>
              </a:rPr>
              <a:t>a</a:t>
            </a:r>
            <a:r>
              <a:rPr lang="en-US" sz="2400" baseline="-25000" dirty="0" err="1" smtClean="0">
                <a:cs typeface="Calibri" pitchFamily="34" charset="0"/>
                <a:sym typeface="Symbol"/>
              </a:rPr>
              <a:t>i</a:t>
            </a:r>
            <a:r>
              <a:rPr lang="en-US" sz="2400" dirty="0" smtClean="0">
                <a:cs typeface="Calibri" pitchFamily="34" charset="0"/>
                <a:sym typeface="Symbol"/>
              </a:rPr>
              <a:t>  1</a:t>
            </a:r>
          </a:p>
          <a:p>
            <a:pPr marL="0" indent="0">
              <a:spcBef>
                <a:spcPts val="600"/>
              </a:spcBef>
              <a:buNone/>
            </a:pPr>
            <a:r>
              <a:rPr lang="en-US" sz="2400" dirty="0" smtClean="0">
                <a:cs typeface="Calibri" pitchFamily="34" charset="0"/>
                <a:sym typeface="Symbol"/>
              </a:rPr>
              <a:t>	For each clause p</a:t>
            </a:r>
            <a:r>
              <a:rPr lang="en-US" sz="2400" baseline="-25000" dirty="0" smtClean="0">
                <a:cs typeface="Calibri" pitchFamily="34" charset="0"/>
                <a:sym typeface="Symbol"/>
              </a:rPr>
              <a:t>1 </a:t>
            </a:r>
            <a:r>
              <a:rPr lang="en-US" sz="2400" dirty="0" smtClean="0">
                <a:cs typeface="Calibri" pitchFamily="34" charset="0"/>
                <a:sym typeface="Symbol"/>
              </a:rPr>
              <a:t> p</a:t>
            </a:r>
            <a:r>
              <a:rPr lang="en-US" sz="2400" baseline="-25000" dirty="0" smtClean="0">
                <a:cs typeface="Calibri" pitchFamily="34" charset="0"/>
                <a:sym typeface="Symbol"/>
              </a:rPr>
              <a:t>2 </a:t>
            </a:r>
            <a:r>
              <a:rPr lang="en-US" sz="2400" dirty="0" smtClean="0">
                <a:cs typeface="Calibri" pitchFamily="34" charset="0"/>
                <a:sym typeface="Symbol"/>
              </a:rPr>
              <a:t> p</a:t>
            </a:r>
            <a:r>
              <a:rPr lang="en-US" sz="2400" baseline="-25000" dirty="0" smtClean="0">
                <a:cs typeface="Calibri" pitchFamily="34" charset="0"/>
                <a:sym typeface="Symbol"/>
              </a:rPr>
              <a:t>3 </a:t>
            </a:r>
            <a:r>
              <a:rPr lang="en-US" sz="2400" dirty="0" smtClean="0">
                <a:cs typeface="Calibri" pitchFamily="34" charset="0"/>
                <a:sym typeface="Symbol"/>
              </a:rPr>
              <a:t>add </a:t>
            </a:r>
          </a:p>
          <a:p>
            <a:pPr marL="0" indent="0">
              <a:spcBef>
                <a:spcPts val="600"/>
              </a:spcBef>
              <a:buNone/>
            </a:pPr>
            <a:r>
              <a:rPr lang="en-US" sz="2400" dirty="0" smtClean="0">
                <a:cs typeface="Calibri" pitchFamily="34" charset="0"/>
                <a:sym typeface="Symbol"/>
              </a:rPr>
              <a:t>		f(a</a:t>
            </a:r>
            <a:r>
              <a:rPr lang="en-US" sz="2400" baseline="-25000" dirty="0" smtClean="0">
                <a:cs typeface="Calibri" pitchFamily="34" charset="0"/>
                <a:sym typeface="Symbol"/>
              </a:rPr>
              <a:t>1</a:t>
            </a:r>
            <a:r>
              <a:rPr lang="en-US" sz="2400" dirty="0" smtClean="0">
                <a:cs typeface="Calibri" pitchFamily="34" charset="0"/>
                <a:sym typeface="Symbol"/>
              </a:rPr>
              <a:t>, a</a:t>
            </a:r>
            <a:r>
              <a:rPr lang="en-US" sz="2400" baseline="-25000" dirty="0" smtClean="0">
                <a:cs typeface="Calibri" pitchFamily="34" charset="0"/>
                <a:sym typeface="Symbol"/>
              </a:rPr>
              <a:t>2</a:t>
            </a:r>
            <a:r>
              <a:rPr lang="en-US" sz="2400" dirty="0" smtClean="0">
                <a:cs typeface="Calibri" pitchFamily="34" charset="0"/>
                <a:sym typeface="Symbol"/>
              </a:rPr>
              <a:t>, a</a:t>
            </a:r>
            <a:r>
              <a:rPr lang="en-US" sz="2400" baseline="-25000" dirty="0" smtClean="0">
                <a:cs typeface="Calibri" pitchFamily="34" charset="0"/>
                <a:sym typeface="Symbol"/>
              </a:rPr>
              <a:t>3</a:t>
            </a:r>
            <a:r>
              <a:rPr lang="en-US" sz="2400" dirty="0" smtClean="0">
                <a:cs typeface="Calibri" pitchFamily="34" charset="0"/>
                <a:sym typeface="Symbol"/>
              </a:rPr>
              <a:t>) ≠ f(0, 1, 0)</a:t>
            </a:r>
          </a:p>
        </p:txBody>
      </p:sp>
      <p:sp>
        <p:nvSpPr>
          <p:cNvPr id="4" name="Down Arrow 3"/>
          <p:cNvSpPr/>
          <p:nvPr/>
        </p:nvSpPr>
        <p:spPr bwMode="auto">
          <a:xfrm>
            <a:off x="3811836" y="5188945"/>
            <a:ext cx="484632" cy="638978"/>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Content Placeholder 15"/>
          <p:cNvSpPr txBox="1">
            <a:spLocks/>
          </p:cNvSpPr>
          <p:nvPr/>
        </p:nvSpPr>
        <p:spPr>
          <a:xfrm>
            <a:off x="2718355" y="5961810"/>
            <a:ext cx="2911264" cy="332399"/>
          </a:xfrm>
          <a:prstGeom prst="rect">
            <a:avLst/>
          </a:prstGeom>
        </p:spPr>
        <p:txBody>
          <a:bodyPr vert="horz" wrap="square" lIns="0" tIns="0" rIns="0" bIns="0" rtlCol="0">
            <a:spAutoFit/>
          </a:bodyPr>
          <a:lstStyle/>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0  a</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 1  a</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 ≠ 0</a:t>
            </a:r>
          </a:p>
        </p:txBody>
      </p:sp>
      <p:sp>
        <p:nvSpPr>
          <p:cNvPr id="6" name="Content Placeholder 15"/>
          <p:cNvSpPr txBox="1">
            <a:spLocks/>
          </p:cNvSpPr>
          <p:nvPr/>
        </p:nvSpPr>
        <p:spPr>
          <a:xfrm>
            <a:off x="4446167" y="5309979"/>
            <a:ext cx="2911264" cy="332399"/>
          </a:xfrm>
          <a:prstGeom prst="rect">
            <a:avLst/>
          </a:prstGeom>
        </p:spPr>
        <p:txBody>
          <a:bodyPr vert="horz" wrap="square" lIns="0" tIns="0" rIns="0" bIns="0" rtlCol="0">
            <a:spAutoFit/>
          </a:bodyPr>
          <a:lstStyle/>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implies</a:t>
            </a:r>
          </a:p>
        </p:txBody>
      </p:sp>
    </p:spTree>
    <p:extLst/>
  </p:cSld>
  <p:clrMapOvr>
    <a:masterClrMapping/>
  </p:clrMapOvr>
  <p:transition>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Nelson-</a:t>
            </a:r>
            <a:r>
              <a:rPr lang="en-US" dirty="0" err="1" smtClean="0"/>
              <a:t>Oppen</a:t>
            </a:r>
            <a:r>
              <a:rPr lang="en-US" dirty="0" smtClean="0"/>
              <a:t> Combination</a:t>
            </a:r>
            <a:endParaRPr lang="en-US" dirty="0"/>
          </a:p>
        </p:txBody>
      </p:sp>
      <p:pic>
        <p:nvPicPr>
          <p:cNvPr id="32770" name="Picture 2"/>
          <p:cNvPicPr>
            <a:picLocks noChangeAspect="1" noChangeArrowheads="1"/>
          </p:cNvPicPr>
          <p:nvPr/>
        </p:nvPicPr>
        <p:blipFill>
          <a:blip r:embed="rId3" cstate="print"/>
          <a:srcRect/>
          <a:stretch>
            <a:fillRect/>
          </a:stretch>
        </p:blipFill>
        <p:spPr bwMode="auto">
          <a:xfrm>
            <a:off x="1169614" y="1885389"/>
            <a:ext cx="6715125" cy="371475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Nelson-</a:t>
            </a:r>
            <a:r>
              <a:rPr lang="en-US" dirty="0" err="1" smtClean="0"/>
              <a:t>Oppen</a:t>
            </a:r>
            <a:r>
              <a:rPr lang="en-US" dirty="0" smtClean="0"/>
              <a:t> Combination</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181100" y="1791261"/>
            <a:ext cx="6477000" cy="447675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Soundness</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433513" y="1762125"/>
            <a:ext cx="6276975" cy="333375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Completeness</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1111064" y="1829641"/>
            <a:ext cx="6724650" cy="4543425"/>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dirty="0" smtClean="0">
                <a:latin typeface="Calibri" pitchFamily="34" charset="0"/>
              </a:rPr>
              <a:t>SMT@SRI: </a:t>
            </a:r>
            <a:r>
              <a:rPr sz="4800" dirty="0" err="1" smtClean="0">
                <a:latin typeface="Calibri" pitchFamily="34" charset="0"/>
              </a:rPr>
              <a:t>Yices</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Content Placeholder 2"/>
          <p:cNvSpPr>
            <a:spLocks noGrp="1"/>
          </p:cNvSpPr>
          <p:nvPr>
            <p:ph idx="1"/>
          </p:nvPr>
        </p:nvSpPr>
        <p:spPr>
          <a:xfrm>
            <a:off x="381000" y="1412875"/>
            <a:ext cx="8382000" cy="387798"/>
          </a:xfrm>
        </p:spPr>
        <p:txBody>
          <a:bodyPr/>
          <a:lstStyle/>
          <a:p>
            <a:r>
              <a:rPr lang="en-US" dirty="0" smtClean="0"/>
              <a:t>TBD: add overview of </a:t>
            </a:r>
            <a:r>
              <a:rPr lang="en-US" dirty="0" err="1" smtClean="0"/>
              <a:t>Yices</a:t>
            </a:r>
            <a:endParaRPr lang="en-US" dirty="0"/>
          </a:p>
        </p:txBody>
      </p:sp>
    </p:spTree>
    <p:extLst>
      <p:ext uri="{BB962C8B-B14F-4D97-AF65-F5344CB8AC3E}">
        <p14:creationId xmlns:p14="http://schemas.microsoft.com/office/powerpoint/2010/main" val="39822695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Job Shop Scheduling</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30" t="34957" r="19130" b="32522"/>
          <a:stretch/>
        </p:blipFill>
        <p:spPr bwMode="auto">
          <a:xfrm>
            <a:off x="482864" y="2446985"/>
            <a:ext cx="8174023" cy="337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245834"/>
      </p:ext>
    </p:extLst>
  </p:cSld>
  <p:clrMapOvr>
    <a:masterClrMapping/>
  </p:clrMapOvr>
  <p:transition>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NO deterministic procedure</a:t>
            </a:r>
            <a:br>
              <a:rPr lang="en-US" dirty="0" smtClean="0"/>
            </a:br>
            <a:r>
              <a:rPr lang="en-US" dirty="0" smtClean="0"/>
              <a:t>(</a:t>
            </a:r>
            <a:r>
              <a:rPr lang="en-US" sz="4400" dirty="0" smtClean="0"/>
              <a:t>for convex theories)</a:t>
            </a:r>
            <a:endParaRPr lang="en-US" sz="4400" dirty="0"/>
          </a:p>
        </p:txBody>
      </p:sp>
      <p:pic>
        <p:nvPicPr>
          <p:cNvPr id="7170" name="Picture 2"/>
          <p:cNvPicPr>
            <a:picLocks noChangeAspect="1" noChangeArrowheads="1"/>
          </p:cNvPicPr>
          <p:nvPr/>
        </p:nvPicPr>
        <p:blipFill>
          <a:blip r:embed="rId3" cstate="print"/>
          <a:srcRect/>
          <a:stretch>
            <a:fillRect/>
          </a:stretch>
        </p:blipFill>
        <p:spPr bwMode="auto">
          <a:xfrm>
            <a:off x="1166253" y="1928813"/>
            <a:ext cx="6524625" cy="4524375"/>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NO deterministic procedure</a:t>
            </a:r>
            <a:br>
              <a:rPr lang="en-US" dirty="0" smtClean="0"/>
            </a:br>
            <a:r>
              <a:rPr lang="en-US" dirty="0" smtClean="0"/>
              <a:t>Completeness</a:t>
            </a:r>
            <a:endParaRPr lang="en-US" sz="4400" dirty="0"/>
          </a:p>
        </p:txBody>
      </p:sp>
      <p:pic>
        <p:nvPicPr>
          <p:cNvPr id="8194" name="Picture 2"/>
          <p:cNvPicPr>
            <a:picLocks noChangeAspect="1" noChangeArrowheads="1"/>
          </p:cNvPicPr>
          <p:nvPr/>
        </p:nvPicPr>
        <p:blipFill>
          <a:blip r:embed="rId3" cstate="print"/>
          <a:srcRect/>
          <a:stretch>
            <a:fillRect/>
          </a:stretch>
        </p:blipFill>
        <p:spPr bwMode="auto">
          <a:xfrm>
            <a:off x="1141320" y="1992687"/>
            <a:ext cx="6610350" cy="4181475"/>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c-2,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c-b+1</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189282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a:t>
            </a:r>
            <a:r>
              <a:rPr lang="en-US" sz="2400" b="1" dirty="0" smtClean="0">
                <a:solidFill>
                  <a:schemeClr val="bg1"/>
                </a:solidFill>
                <a:latin typeface="Calibri" pitchFamily="34" charset="0"/>
                <a:cs typeface="Calibri" pitchFamily="34" charset="0"/>
                <a:sym typeface="Symbol"/>
              </a:rPr>
              <a:t>c</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c-2,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c-b+1</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189282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noProof="0" dirty="0" smtClean="0">
                <a:solidFill>
                  <a:schemeClr val="bg1"/>
                </a:solidFill>
                <a:latin typeface="Calibri" pitchFamily="34" charset="0"/>
                <a:cs typeface="Calibri" pitchFamily="34" charset="0"/>
                <a:sym typeface="Symbol"/>
              </a:rPr>
              <a:t>Substituting </a:t>
            </a:r>
            <a:r>
              <a:rPr lang="en-US" sz="2400" noProof="0" dirty="0" smtClean="0">
                <a:solidFill>
                  <a:srgbClr val="FF0000"/>
                </a:solidFill>
                <a:latin typeface="Calibri" pitchFamily="34" charset="0"/>
                <a:cs typeface="Calibri" pitchFamily="34" charset="0"/>
                <a:sym typeface="Symbol"/>
              </a:rPr>
              <a:t>c</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3</a:t>
            </a:r>
            <a:r>
              <a:rPr lang="en-US" sz="2400" b="1" dirty="0" smtClean="0">
                <a:solidFill>
                  <a:schemeClr val="bg1"/>
                </a:solidFill>
                <a:latin typeface="Calibri" pitchFamily="34" charset="0"/>
                <a:cs typeface="Calibri" pitchFamily="34" charset="0"/>
                <a:sym typeface="Symbol"/>
              </a:rPr>
              <a:t>  b</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2302169"/>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noProof="0" dirty="0" smtClean="0">
                <a:solidFill>
                  <a:schemeClr val="bg1"/>
                </a:solidFill>
                <a:latin typeface="Calibri" pitchFamily="34" charset="0"/>
                <a:cs typeface="Calibri" pitchFamily="34" charset="0"/>
                <a:sym typeface="Symbol"/>
              </a:rPr>
              <a:t>Propagating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 = b</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120854"/>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a:t>
            </a:r>
            <a:r>
              <a:rPr lang="en-US" sz="2400" b="1" dirty="0" smtClean="0">
                <a:solidFill>
                  <a:schemeClr val="bg1"/>
                </a:solidFill>
                <a:latin typeface="Calibri" pitchFamily="34" charset="0"/>
                <a:cs typeface="Calibri" pitchFamily="34" charset="0"/>
                <a:sym typeface="Symbol"/>
              </a:rPr>
              <a:t>b</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a:t>
            </a: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a:t>
            </a: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3905685"/>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noProof="0" dirty="0" smtClean="0">
                <a:solidFill>
                  <a:schemeClr val="bg1"/>
                </a:solidFill>
                <a:latin typeface="Calibri" pitchFamily="34" charset="0"/>
                <a:cs typeface="Calibri" pitchFamily="34" charset="0"/>
                <a:sym typeface="Symbol"/>
              </a:rPr>
              <a:t>Deducing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 v</a:t>
            </a:r>
            <a:r>
              <a:rPr lang="en-US" sz="2400" baseline="-25000" dirty="0" smtClean="0">
                <a:solidFill>
                  <a:schemeClr val="bg1"/>
                </a:solidFill>
                <a:latin typeface="Calibri" pitchFamily="34" charset="0"/>
                <a:cs typeface="Calibri" pitchFamily="34" charset="0"/>
                <a:sym typeface="Symbol"/>
              </a:rPr>
              <a:t>1</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530197"/>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4</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1</a:t>
            </a:r>
            <a:endParaRPr lang="en-US" sz="2400" b="1" dirty="0" smtClean="0">
              <a:solidFill>
                <a:schemeClr val="bg1"/>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3905685"/>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noProof="0" dirty="0" smtClean="0">
                <a:solidFill>
                  <a:schemeClr val="bg1"/>
                </a:solidFill>
                <a:latin typeface="Calibri" pitchFamily="34" charset="0"/>
                <a:cs typeface="Calibri" pitchFamily="34" charset="0"/>
                <a:sym typeface="Symbol"/>
              </a:rPr>
              <a:t>Propagating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 v</a:t>
            </a:r>
            <a:r>
              <a:rPr lang="en-US" sz="2400" baseline="-25000" dirty="0" smtClean="0">
                <a:solidFill>
                  <a:schemeClr val="bg1"/>
                </a:solidFill>
                <a:latin typeface="Calibri" pitchFamily="34" charset="0"/>
                <a:cs typeface="Calibri" pitchFamily="34" charset="0"/>
                <a:sym typeface="Symbol"/>
              </a:rPr>
              <a:t>1</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3197798"/>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1</a:t>
            </a:r>
            <a:r>
              <a:rPr lang="en-US" sz="2400" b="1" dirty="0" smtClean="0">
                <a:solidFill>
                  <a:schemeClr val="bg1"/>
                </a:solidFill>
                <a:latin typeface="Calibri" pitchFamily="34" charset="0"/>
                <a:cs typeface="Calibri" pitchFamily="34" charset="0"/>
                <a:sym typeface="Symbol"/>
              </a:rPr>
              <a:t>  3</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5</a:t>
            </a:r>
            <a:r>
              <a:rPr lang="en-US" sz="2400" b="1" dirty="0" smtClean="0">
                <a:solidFill>
                  <a:schemeClr val="bg1"/>
                </a:solidFill>
                <a:latin typeface="Calibri" pitchFamily="34" charset="0"/>
                <a:cs typeface="Calibri" pitchFamily="34" charset="0"/>
                <a:sym typeface="Symbol"/>
              </a:rPr>
              <a:t>  3</a:t>
            </a:r>
            <a:r>
              <a:rPr lang="en-US" sz="2400" dirty="0" smtClean="0">
                <a:solidFill>
                  <a:srgbClr val="FF0000"/>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4</a:t>
            </a:r>
            <a:r>
              <a:rPr lang="en-US" sz="2400" dirty="0" smtClean="0">
                <a:solidFill>
                  <a:srgbClr val="FF0000"/>
                </a:solidFill>
                <a:latin typeface="Calibri" pitchFamily="34" charset="0"/>
                <a:cs typeface="Calibri" pitchFamily="34" charset="0"/>
                <a:sym typeface="Symbol"/>
              </a:rPr>
              <a:t> = 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530197"/>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v</a:t>
            </a:r>
            <a:r>
              <a:rPr lang="en-US" sz="2400" baseline="-25000" dirty="0" smtClean="0">
                <a:solidFill>
                  <a:schemeClr val="accent2">
                    <a:lumMod val="75000"/>
                  </a:schemeClr>
                </a:solidFill>
                <a:latin typeface="Calibri" pitchFamily="34" charset="0"/>
                <a:cs typeface="Calibri" pitchFamily="34" charset="0"/>
                <a:sym typeface="Symbol"/>
              </a:rPr>
              <a:t>1</a:t>
            </a: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4315027"/>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1</a:t>
            </a:r>
            <a:endParaRPr lang="en-US" sz="24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noProof="0" dirty="0" smtClean="0">
                <a:solidFill>
                  <a:schemeClr val="bg1"/>
                </a:solidFill>
                <a:latin typeface="Calibri" pitchFamily="34" charset="0"/>
                <a:cs typeface="Calibri" pitchFamily="34" charset="0"/>
                <a:sym typeface="Symbol"/>
              </a:rPr>
              <a:t>Propagating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 v</a:t>
            </a:r>
            <a:r>
              <a:rPr lang="en-US" sz="2400" baseline="-25000" dirty="0" smtClean="0">
                <a:solidFill>
                  <a:schemeClr val="bg1"/>
                </a:solidFill>
                <a:latin typeface="Calibri" pitchFamily="34" charset="0"/>
                <a:cs typeface="Calibri" pitchFamily="34" charset="0"/>
                <a:sym typeface="Symbol"/>
              </a:rPr>
              <a:t>1</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3197798"/>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p>
          <a:p>
            <a:pP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4</a:t>
            </a:r>
            <a:r>
              <a:rPr lang="en-US" sz="2400" dirty="0" smtClean="0">
                <a:solidFill>
                  <a:srgbClr val="FF0000"/>
                </a:solidFill>
                <a:latin typeface="Calibri" pitchFamily="34" charset="0"/>
                <a:cs typeface="Calibri" pitchFamily="34" charset="0"/>
                <a:sym typeface="Symbol"/>
              </a:rPr>
              <a:t> = 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120854"/>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v</a:t>
            </a:r>
            <a:r>
              <a:rPr lang="en-US" sz="2400" baseline="-25000" dirty="0" smtClean="0">
                <a:solidFill>
                  <a:schemeClr val="accent2">
                    <a:lumMod val="75000"/>
                  </a:schemeClr>
                </a:solidFill>
                <a:latin typeface="Calibri" pitchFamily="34" charset="0"/>
                <a:cs typeface="Calibri" pitchFamily="34" charset="0"/>
                <a:sym typeface="Symbol"/>
              </a:rPr>
              <a:t>1</a:t>
            </a: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51337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a:t>
            </a: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a:t>
            </a: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4</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1</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5</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1</a:t>
            </a:r>
            <a:endParaRPr lang="en-US" sz="2400" b="1" dirty="0" smtClean="0">
              <a:solidFill>
                <a:schemeClr val="bg1"/>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Congruence: </a:t>
            </a:r>
            <a:r>
              <a:rPr lang="en-US" sz="2400" dirty="0" smtClean="0">
                <a:solidFill>
                  <a:schemeClr val="bg1"/>
                </a:solidFill>
                <a:latin typeface="Calibri" pitchFamily="34" charset="0"/>
                <a:cs typeface="Calibri" pitchFamily="34" charset="0"/>
                <a:sym typeface="Wingdings" pitchFamily="2" charset="2"/>
              </a:rPr>
              <a:t> </a:t>
            </a: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 </a:t>
            </a:r>
            <a:r>
              <a:rPr lang="en-US" sz="2400" dirty="0" smtClean="0">
                <a:solidFill>
                  <a:srgbClr val="00B050"/>
                </a:solidFill>
                <a:latin typeface="Calibri" pitchFamily="34" charset="0"/>
                <a:cs typeface="Calibri" pitchFamily="34" charset="0"/>
                <a:sym typeface="Symbol"/>
              </a:rPr>
              <a:t>=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chemeClr val="bg1"/>
                </a:solidFill>
                <a:latin typeface="Calibri" pitchFamily="34" charset="0"/>
                <a:cs typeface="Calibri" pitchFamily="34" charset="0"/>
                <a:sym typeface="Symbol"/>
              </a:rPr>
              <a:t>  </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3197798"/>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p>
          <a:p>
            <a:pP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4</a:t>
            </a:r>
            <a:r>
              <a:rPr lang="en-US" sz="2400" dirty="0" smtClean="0">
                <a:solidFill>
                  <a:srgbClr val="FF0000"/>
                </a:solidFill>
                <a:latin typeface="Calibri" pitchFamily="34" charset="0"/>
                <a:cs typeface="Calibri" pitchFamily="34" charset="0"/>
                <a:sym typeface="Symbol"/>
              </a:rPr>
              <a:t> = 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120854"/>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v</a:t>
            </a:r>
            <a:r>
              <a:rPr lang="en-US" sz="2400" baseline="-25000" dirty="0" smtClean="0">
                <a:solidFill>
                  <a:schemeClr val="accent2">
                    <a:lumMod val="75000"/>
                  </a:schemeClr>
                </a:solidFill>
                <a:latin typeface="Calibri" pitchFamily="34" charset="0"/>
                <a:cs typeface="Calibri" pitchFamily="34" charset="0"/>
                <a:sym typeface="Symbol"/>
              </a:rPr>
              <a:t>1</a:t>
            </a: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55430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6</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1</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1</a:t>
            </a:r>
            <a:r>
              <a:rPr lang="en-US" sz="2400" dirty="0" smtClean="0">
                <a:solidFill>
                  <a:srgbClr val="00B050"/>
                </a:solidFill>
                <a:latin typeface="Calibri" pitchFamily="34" charset="0"/>
                <a:cs typeface="Calibri" pitchFamily="34" charset="0"/>
                <a:sym typeface="Symbol"/>
              </a:rPr>
              <a:t> ,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6</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7</a:t>
            </a:r>
            <a:endParaRPr lang="en-US" sz="2400" b="1" dirty="0" smtClean="0">
              <a:solidFill>
                <a:schemeClr val="bg1"/>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dirty="0" err="1" smtClean="0">
                <a:solidFill>
                  <a:schemeClr val="bg1"/>
                </a:solidFill>
                <a:latin typeface="Calibri" pitchFamily="34" charset="0"/>
                <a:cs typeface="Calibri" pitchFamily="34" charset="0"/>
                <a:sym typeface="Symbol"/>
              </a:rPr>
              <a:t>Unsatisfiable</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SMT-LIB2</a:t>
            </a:r>
            <a:endParaRPr lang="en-US" dirty="0"/>
          </a:p>
        </p:txBody>
      </p:sp>
      <p:sp>
        <p:nvSpPr>
          <p:cNvPr id="3" name="Content Placeholder 2"/>
          <p:cNvSpPr>
            <a:spLocks noGrp="1"/>
          </p:cNvSpPr>
          <p:nvPr>
            <p:ph idx="1"/>
          </p:nvPr>
        </p:nvSpPr>
        <p:spPr>
          <a:xfrm>
            <a:off x="432516" y="1657574"/>
            <a:ext cx="8382000" cy="2671501"/>
          </a:xfrm>
        </p:spPr>
        <p:txBody>
          <a:bodyPr/>
          <a:lstStyle/>
          <a:p>
            <a:r>
              <a:rPr lang="en-US" dirty="0" smtClean="0"/>
              <a:t>SMT-LIB2 is a format for exchanging benchmarks between SMT solvers.</a:t>
            </a:r>
          </a:p>
          <a:p>
            <a:endParaRPr lang="en-US" dirty="0" smtClean="0"/>
          </a:p>
          <a:p>
            <a:r>
              <a:rPr lang="en-US" dirty="0" smtClean="0"/>
              <a:t>It is also convenient for text-based interaction.</a:t>
            </a:r>
          </a:p>
          <a:p>
            <a:endParaRPr lang="en-US" dirty="0" smtClean="0"/>
          </a:p>
          <a:p>
            <a:r>
              <a:rPr lang="en-US" dirty="0" smtClean="0"/>
              <a:t>Z3 supports SMT-LIB2 + additional goodies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52217180"/>
      </p:ext>
    </p:extLst>
  </p:cSld>
  <p:clrMapOvr>
    <a:masterClrMapping/>
  </p:clrMapOvr>
  <p:transition>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deterministic procedure</a:t>
            </a:r>
            <a:endParaRPr lang="en-US" dirty="0"/>
          </a:p>
        </p:txBody>
      </p:sp>
      <p:sp>
        <p:nvSpPr>
          <p:cNvPr id="6" name="Content Placeholder 15"/>
          <p:cNvSpPr>
            <a:spLocks noGrp="1"/>
          </p:cNvSpPr>
          <p:nvPr>
            <p:ph idx="1"/>
          </p:nvPr>
        </p:nvSpPr>
        <p:spPr>
          <a:xfrm>
            <a:off x="680236" y="1808455"/>
            <a:ext cx="7548284" cy="4835170"/>
          </a:xfrm>
        </p:spPr>
        <p:txBody>
          <a:bodyPr/>
          <a:lstStyle/>
          <a:p>
            <a:pPr marL="0" lvl="0" indent="0">
              <a:spcBef>
                <a:spcPts val="600"/>
              </a:spcBef>
              <a:buNone/>
            </a:pPr>
            <a:r>
              <a:rPr lang="en-US" sz="2400" dirty="0" smtClean="0">
                <a:cs typeface="Calibri" pitchFamily="34" charset="0"/>
                <a:sym typeface="Symbol"/>
              </a:rPr>
              <a:t>Deterministic procedure may </a:t>
            </a:r>
            <a:r>
              <a:rPr lang="en-US" sz="2400" dirty="0" smtClean="0">
                <a:solidFill>
                  <a:srgbClr val="FF0000"/>
                </a:solidFill>
                <a:cs typeface="Calibri" pitchFamily="34" charset="0"/>
                <a:sym typeface="Symbol"/>
              </a:rPr>
              <a:t>fail</a:t>
            </a:r>
            <a:r>
              <a:rPr lang="en-US" sz="2400" dirty="0" smtClean="0">
                <a:cs typeface="Calibri" pitchFamily="34" charset="0"/>
                <a:sym typeface="Symbol"/>
              </a:rPr>
              <a:t> for non-convex theories.</a:t>
            </a:r>
          </a:p>
          <a:p>
            <a:pPr marL="0" lvl="0" indent="0">
              <a:spcBef>
                <a:spcPts val="600"/>
              </a:spcBef>
              <a:buNone/>
            </a:pPr>
            <a:endParaRPr lang="en-US" sz="2400" dirty="0" smtClean="0">
              <a:cs typeface="Calibri" pitchFamily="34" charset="0"/>
              <a:sym typeface="Symbol"/>
            </a:endParaRPr>
          </a:p>
          <a:p>
            <a:pPr marL="0" lvl="0" indent="0">
              <a:spcBef>
                <a:spcPts val="600"/>
              </a:spcBef>
              <a:buNone/>
            </a:pPr>
            <a:r>
              <a:rPr lang="en-US" sz="2400" dirty="0" smtClean="0">
                <a:solidFill>
                  <a:srgbClr val="FF0000"/>
                </a:solidFill>
                <a:cs typeface="Calibri" pitchFamily="34" charset="0"/>
                <a:sym typeface="Symbol"/>
              </a:rPr>
              <a:t>0  a  1, 0  b  1, 0  c  1</a:t>
            </a:r>
            <a:r>
              <a:rPr lang="en-US" sz="2400" dirty="0" smtClean="0">
                <a:cs typeface="Calibri" pitchFamily="34" charset="0"/>
                <a:sym typeface="Symbol"/>
              </a:rPr>
              <a:t>,</a:t>
            </a:r>
          </a:p>
          <a:p>
            <a:pPr marL="0" lvl="0" indent="0">
              <a:spcBef>
                <a:spcPts val="600"/>
              </a:spcBef>
              <a:buNone/>
            </a:pPr>
            <a:r>
              <a:rPr lang="en-US" sz="2400" dirty="0" smtClean="0">
                <a:solidFill>
                  <a:schemeClr val="accent4">
                    <a:lumMod val="75000"/>
                  </a:schemeClr>
                </a:solidFill>
                <a:cs typeface="Calibri" pitchFamily="34" charset="0"/>
                <a:sym typeface="Symbol"/>
              </a:rPr>
              <a:t>f(a) ≠ f(b),</a:t>
            </a:r>
          </a:p>
          <a:p>
            <a:pPr marL="0" indent="0">
              <a:spcBef>
                <a:spcPts val="600"/>
              </a:spcBef>
              <a:buNone/>
            </a:pPr>
            <a:r>
              <a:rPr lang="en-US" sz="2400" dirty="0" smtClean="0">
                <a:solidFill>
                  <a:schemeClr val="accent4">
                    <a:lumMod val="75000"/>
                  </a:schemeClr>
                </a:solidFill>
                <a:cs typeface="Calibri" pitchFamily="34" charset="0"/>
                <a:sym typeface="Symbol"/>
              </a:rPr>
              <a:t>f(a) ≠ f(c),</a:t>
            </a:r>
          </a:p>
          <a:p>
            <a:pPr marL="0" indent="0">
              <a:spcBef>
                <a:spcPts val="600"/>
              </a:spcBef>
              <a:buNone/>
            </a:pPr>
            <a:r>
              <a:rPr lang="en-US" sz="2400" dirty="0" smtClean="0">
                <a:solidFill>
                  <a:schemeClr val="accent4">
                    <a:lumMod val="75000"/>
                  </a:schemeClr>
                </a:solidFill>
                <a:cs typeface="Calibri" pitchFamily="34" charset="0"/>
                <a:sym typeface="Symbol"/>
              </a:rPr>
              <a:t>f(b) ≠ f(c)</a:t>
            </a:r>
          </a:p>
          <a:p>
            <a:pPr marL="0" indent="0">
              <a:spcBef>
                <a:spcPts val="600"/>
              </a:spcBef>
              <a:buNone/>
            </a:pPr>
            <a:endParaRPr lang="en-US" sz="2400" dirty="0" smtClean="0">
              <a:cs typeface="Calibri" pitchFamily="34" charset="0"/>
              <a:sym typeface="Symbol"/>
            </a:endParaRPr>
          </a:p>
          <a:p>
            <a:pPr marL="0" indent="0">
              <a:spcBef>
                <a:spcPts val="600"/>
              </a:spcBef>
              <a:buNone/>
            </a:pPr>
            <a:endParaRPr lang="en-US" sz="2400" dirty="0" smtClean="0">
              <a:cs typeface="Calibri" pitchFamily="34" charset="0"/>
              <a:sym typeface="Symbol"/>
            </a:endParaRPr>
          </a:p>
          <a:p>
            <a:pPr marL="0" lvl="0" indent="0">
              <a:spcBef>
                <a:spcPts val="600"/>
              </a:spcBef>
              <a:buNone/>
            </a:pPr>
            <a:endParaRPr lang="en-US" sz="2400" dirty="0" smtClean="0">
              <a:cs typeface="Calibri" pitchFamily="34" charset="0"/>
              <a:sym typeface="Symbol"/>
            </a:endParaRPr>
          </a:p>
          <a:p>
            <a:pPr marL="0" lvl="0" indent="0">
              <a:spcBef>
                <a:spcPts val="600"/>
              </a:spcBef>
              <a:buNone/>
            </a:pPr>
            <a:endParaRPr lang="en-US" sz="2400" dirty="0" smtClean="0">
              <a:cs typeface="Calibri" pitchFamily="34" charset="0"/>
              <a:sym typeface="Symbol"/>
            </a:endParaRPr>
          </a:p>
          <a:p>
            <a:pPr marL="0" lvl="0" indent="0">
              <a:spcBef>
                <a:spcPts val="600"/>
              </a:spcBef>
              <a:buNone/>
            </a:pPr>
            <a:endParaRPr lang="en-US" sz="2400" dirty="0" smtClean="0">
              <a:cs typeface="Calibri" pitchFamily="34" charset="0"/>
              <a:sym typeface="Symbol"/>
            </a:endParaRPr>
          </a:p>
          <a:p>
            <a:pPr marL="0" lvl="0" indent="0">
              <a:spcBef>
                <a:spcPts val="600"/>
              </a:spcBef>
              <a:buNone/>
            </a:pPr>
            <a:endParaRPr lang="en-US" sz="2400" dirty="0" smtClean="0">
              <a:cs typeface="Calibri" pitchFamily="34" charset="0"/>
              <a:sym typeface="Symbol"/>
            </a:endParaRPr>
          </a:p>
        </p:txBody>
      </p:sp>
    </p:spTree>
    <p:extLst/>
  </p:cSld>
  <p:clrMapOvr>
    <a:masterClrMapping/>
  </p:clrMapOvr>
  <p:transition>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Combining Procedures in Practice</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754996" y="1865780"/>
            <a:ext cx="6181725" cy="468630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Combining Procedures in Practice</a:t>
            </a:r>
            <a:endParaRPr lang="en-US" dirty="0"/>
          </a:p>
        </p:txBody>
      </p:sp>
      <p:pic>
        <p:nvPicPr>
          <p:cNvPr id="10242" name="Picture 2"/>
          <p:cNvPicPr>
            <a:picLocks noChangeAspect="1" noChangeArrowheads="1"/>
          </p:cNvPicPr>
          <p:nvPr/>
        </p:nvPicPr>
        <p:blipFill>
          <a:blip r:embed="rId3" cstate="print"/>
          <a:srcRect/>
          <a:stretch>
            <a:fillRect/>
          </a:stretch>
        </p:blipFill>
        <p:spPr bwMode="auto">
          <a:xfrm>
            <a:off x="675995" y="1850652"/>
            <a:ext cx="6734175" cy="459105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Example</a:t>
            </a:r>
            <a:endParaRPr lang="en-US" dirty="0"/>
          </a:p>
        </p:txBody>
      </p:sp>
      <p:pic>
        <p:nvPicPr>
          <p:cNvPr id="11266" name="Picture 2"/>
          <p:cNvPicPr>
            <a:picLocks noChangeAspect="1" noChangeArrowheads="1"/>
          </p:cNvPicPr>
          <p:nvPr/>
        </p:nvPicPr>
        <p:blipFill>
          <a:blip r:embed="rId3" cstate="print"/>
          <a:srcRect/>
          <a:stretch>
            <a:fillRect/>
          </a:stretch>
        </p:blipFill>
        <p:spPr bwMode="auto">
          <a:xfrm>
            <a:off x="836519" y="1913969"/>
            <a:ext cx="6610350" cy="91440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Example</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1027580" y="1867459"/>
            <a:ext cx="6515100" cy="66675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3314" name="Picture 2"/>
          <p:cNvPicPr>
            <a:picLocks noChangeAspect="1" noChangeArrowheads="1"/>
          </p:cNvPicPr>
          <p:nvPr/>
        </p:nvPicPr>
        <p:blipFill>
          <a:blip r:embed="rId3" cstate="print"/>
          <a:srcRect/>
          <a:stretch>
            <a:fillRect/>
          </a:stretch>
        </p:blipFill>
        <p:spPr bwMode="auto">
          <a:xfrm>
            <a:off x="488297" y="1840847"/>
            <a:ext cx="8239125" cy="4772025"/>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4338" name="Picture 2"/>
          <p:cNvPicPr>
            <a:picLocks noChangeAspect="1" noChangeArrowheads="1"/>
          </p:cNvPicPr>
          <p:nvPr/>
        </p:nvPicPr>
        <p:blipFill>
          <a:blip r:embed="rId3" cstate="print"/>
          <a:srcRect/>
          <a:stretch>
            <a:fillRect/>
          </a:stretch>
        </p:blipFill>
        <p:spPr bwMode="auto">
          <a:xfrm>
            <a:off x="689162" y="1806109"/>
            <a:ext cx="8267700" cy="4124325"/>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5363" name="Picture 3"/>
          <p:cNvPicPr>
            <a:picLocks noChangeAspect="1" noChangeArrowheads="1"/>
          </p:cNvPicPr>
          <p:nvPr/>
        </p:nvPicPr>
        <p:blipFill>
          <a:blip r:embed="rId3" cstate="print"/>
          <a:srcRect/>
          <a:stretch>
            <a:fillRect/>
          </a:stretch>
        </p:blipFill>
        <p:spPr bwMode="auto">
          <a:xfrm>
            <a:off x="547688" y="1764113"/>
            <a:ext cx="8048625" cy="4943475"/>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6387" name="Picture 3"/>
          <p:cNvPicPr>
            <a:picLocks noChangeAspect="1" noChangeArrowheads="1"/>
          </p:cNvPicPr>
          <p:nvPr/>
        </p:nvPicPr>
        <p:blipFill>
          <a:blip r:embed="rId3" cstate="print"/>
          <a:srcRect/>
          <a:stretch>
            <a:fillRect/>
          </a:stretch>
        </p:blipFill>
        <p:spPr bwMode="auto">
          <a:xfrm>
            <a:off x="626129" y="1879227"/>
            <a:ext cx="7820025" cy="453390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7411" name="Picture 3"/>
          <p:cNvPicPr>
            <a:picLocks noChangeAspect="1" noChangeArrowheads="1"/>
          </p:cNvPicPr>
          <p:nvPr/>
        </p:nvPicPr>
        <p:blipFill>
          <a:blip r:embed="rId3" cstate="print"/>
          <a:srcRect/>
          <a:stretch>
            <a:fillRect/>
          </a:stretch>
        </p:blipFill>
        <p:spPr bwMode="auto">
          <a:xfrm>
            <a:off x="627529" y="2161615"/>
            <a:ext cx="7924800" cy="407670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509789" y="2687894"/>
            <a:ext cx="8382000" cy="3705630"/>
          </a:xfrm>
        </p:spPr>
        <p:txBody>
          <a:bodyPr/>
          <a:lstStyle/>
          <a:p>
            <a:pPr marL="0" indent="0">
              <a:buNone/>
            </a:pPr>
            <a:r>
              <a:rPr lang="en-US" dirty="0"/>
              <a:t>(set-logic QF_IDL) </a:t>
            </a:r>
          </a:p>
          <a:p>
            <a:pPr marL="0" indent="0">
              <a:buNone/>
            </a:pPr>
            <a:endParaRPr lang="en-US" dirty="0"/>
          </a:p>
          <a:p>
            <a:pPr marL="0" indent="0">
              <a:buNone/>
            </a:pPr>
            <a:r>
              <a:rPr lang="en-US" dirty="0"/>
              <a:t>(declare-fun t11 () </a:t>
            </a:r>
            <a:r>
              <a:rPr lang="en-US" dirty="0" err="1"/>
              <a:t>Int</a:t>
            </a:r>
            <a:r>
              <a:rPr lang="en-US" dirty="0"/>
              <a:t>)</a:t>
            </a:r>
          </a:p>
          <a:p>
            <a:pPr marL="0" indent="0">
              <a:buNone/>
            </a:pPr>
            <a:r>
              <a:rPr lang="en-US" dirty="0"/>
              <a:t>(declare-fun t12 () </a:t>
            </a:r>
            <a:r>
              <a:rPr lang="en-US" dirty="0" err="1"/>
              <a:t>Int</a:t>
            </a:r>
            <a:r>
              <a:rPr lang="en-US" dirty="0"/>
              <a:t>)</a:t>
            </a:r>
          </a:p>
          <a:p>
            <a:pPr marL="0" indent="0">
              <a:buNone/>
            </a:pPr>
            <a:r>
              <a:rPr lang="en-US" dirty="0"/>
              <a:t>(declare-fun t21 () </a:t>
            </a:r>
            <a:r>
              <a:rPr lang="en-US" dirty="0" err="1"/>
              <a:t>Int</a:t>
            </a:r>
            <a:r>
              <a:rPr lang="en-US" dirty="0"/>
              <a:t>)</a:t>
            </a:r>
          </a:p>
          <a:p>
            <a:pPr marL="0" indent="0">
              <a:buNone/>
            </a:pPr>
            <a:r>
              <a:rPr lang="en-US" dirty="0"/>
              <a:t>(declare-fun t22 () </a:t>
            </a:r>
            <a:r>
              <a:rPr lang="en-US" dirty="0" err="1"/>
              <a:t>Int</a:t>
            </a:r>
            <a:r>
              <a:rPr lang="en-US" dirty="0"/>
              <a:t>)</a:t>
            </a:r>
          </a:p>
          <a:p>
            <a:pPr marL="0" indent="0">
              <a:buNone/>
            </a:pPr>
            <a:r>
              <a:rPr lang="en-US" dirty="0"/>
              <a:t>(declare-fun t31 () </a:t>
            </a:r>
            <a:r>
              <a:rPr lang="en-US" dirty="0" err="1"/>
              <a:t>Int</a:t>
            </a:r>
            <a:r>
              <a:rPr lang="en-US" dirty="0"/>
              <a:t>)</a:t>
            </a:r>
          </a:p>
          <a:p>
            <a:pPr marL="0" indent="0">
              <a:buNone/>
            </a:pPr>
            <a:r>
              <a:rPr lang="en-US" dirty="0"/>
              <a:t>(</a:t>
            </a:r>
            <a:r>
              <a:rPr lang="en-US" dirty="0" smtClean="0"/>
              <a:t>declare-</a:t>
            </a:r>
            <a:r>
              <a:rPr lang="en-US" dirty="0" err="1" smtClean="0"/>
              <a:t>const</a:t>
            </a:r>
            <a:r>
              <a:rPr lang="en-US" dirty="0" smtClean="0"/>
              <a:t> t32 </a:t>
            </a:r>
            <a:r>
              <a:rPr lang="en-US" dirty="0" err="1"/>
              <a:t>Int</a:t>
            </a:r>
            <a:r>
              <a:rPr lang="en-US" dirty="0" smtClean="0"/>
              <a:t>)</a:t>
            </a:r>
            <a:endParaRPr lang="en-US" dirty="0"/>
          </a:p>
        </p:txBody>
      </p:sp>
      <p:sp>
        <p:nvSpPr>
          <p:cNvPr id="5" name="TextBox 4"/>
          <p:cNvSpPr txBox="1"/>
          <p:nvPr/>
        </p:nvSpPr>
        <p:spPr>
          <a:xfrm>
            <a:off x="4778062" y="2579940"/>
            <a:ext cx="3518912" cy="1200329"/>
          </a:xfrm>
          <a:prstGeom prst="rect">
            <a:avLst/>
          </a:prstGeom>
          <a:noFill/>
        </p:spPr>
        <p:txBody>
          <a:bodyPr wrap="none" rtlCol="0">
            <a:spAutoFit/>
          </a:bodyPr>
          <a:lstStyle/>
          <a:p>
            <a:r>
              <a:rPr lang="en-US" dirty="0" smtClean="0">
                <a:solidFill>
                  <a:srgbClr val="7030A0"/>
                </a:solidFill>
              </a:rPr>
              <a:t>Optionally specify the logic.</a:t>
            </a:r>
            <a:br>
              <a:rPr lang="en-US" dirty="0" smtClean="0">
                <a:solidFill>
                  <a:srgbClr val="7030A0"/>
                </a:solidFill>
              </a:rPr>
            </a:br>
            <a:r>
              <a:rPr lang="en-US" dirty="0" smtClean="0">
                <a:solidFill>
                  <a:srgbClr val="7030A0"/>
                </a:solidFill>
              </a:rPr>
              <a:t>The benchmark is going to use</a:t>
            </a:r>
            <a:br>
              <a:rPr lang="en-US" dirty="0" smtClean="0">
                <a:solidFill>
                  <a:srgbClr val="7030A0"/>
                </a:solidFill>
              </a:rPr>
            </a:br>
            <a:r>
              <a:rPr lang="en-US" i="1" dirty="0" smtClean="0">
                <a:solidFill>
                  <a:srgbClr val="7030A0"/>
                </a:solidFill>
              </a:rPr>
              <a:t>Integer Difference Logic </a:t>
            </a:r>
            <a:r>
              <a:rPr lang="en-US" dirty="0" smtClean="0">
                <a:solidFill>
                  <a:srgbClr val="7030A0"/>
                </a:solidFill>
              </a:rPr>
              <a:t>and use</a:t>
            </a:r>
            <a:br>
              <a:rPr lang="en-US" dirty="0" smtClean="0">
                <a:solidFill>
                  <a:srgbClr val="7030A0"/>
                </a:solidFill>
              </a:rPr>
            </a:br>
            <a:r>
              <a:rPr lang="en-US" dirty="0" smtClean="0">
                <a:solidFill>
                  <a:srgbClr val="7030A0"/>
                </a:solidFill>
              </a:rPr>
              <a:t>the a solver for difference logic</a:t>
            </a:r>
            <a:endParaRPr lang="en-US" i="1" dirty="0" smtClean="0">
              <a:solidFill>
                <a:srgbClr val="7030A0"/>
              </a:solidFill>
            </a:endParaRPr>
          </a:p>
        </p:txBody>
      </p:sp>
      <p:sp>
        <p:nvSpPr>
          <p:cNvPr id="6" name="TextBox 5"/>
          <p:cNvSpPr txBox="1"/>
          <p:nvPr/>
        </p:nvSpPr>
        <p:spPr>
          <a:xfrm>
            <a:off x="4840309" y="4509626"/>
            <a:ext cx="3660169" cy="2031325"/>
          </a:xfrm>
          <a:prstGeom prst="rect">
            <a:avLst/>
          </a:prstGeom>
          <a:noFill/>
        </p:spPr>
        <p:txBody>
          <a:bodyPr wrap="none" rtlCol="0">
            <a:spAutoFit/>
          </a:bodyPr>
          <a:lstStyle/>
          <a:p>
            <a:r>
              <a:rPr lang="en-US" dirty="0" smtClean="0">
                <a:solidFill>
                  <a:srgbClr val="7030A0"/>
                </a:solidFill>
              </a:rPr>
              <a:t>Declare constants that are going</a:t>
            </a:r>
            <a:br>
              <a:rPr lang="en-US" dirty="0" smtClean="0">
                <a:solidFill>
                  <a:srgbClr val="7030A0"/>
                </a:solidFill>
              </a:rPr>
            </a:br>
            <a:r>
              <a:rPr lang="en-US" dirty="0" smtClean="0">
                <a:solidFill>
                  <a:srgbClr val="7030A0"/>
                </a:solidFill>
              </a:rPr>
              <a:t>to be used in the problem.</a:t>
            </a:r>
          </a:p>
          <a:p>
            <a:r>
              <a:rPr lang="en-US" dirty="0" smtClean="0">
                <a:solidFill>
                  <a:srgbClr val="7030A0"/>
                </a:solidFill>
              </a:rPr>
              <a:t>Constants</a:t>
            </a:r>
            <a:r>
              <a:rPr lang="en-US" i="1" dirty="0" smtClean="0">
                <a:solidFill>
                  <a:srgbClr val="7030A0"/>
                </a:solidFill>
              </a:rPr>
              <a:t> </a:t>
            </a:r>
            <a:r>
              <a:rPr lang="en-US" dirty="0" smtClean="0">
                <a:solidFill>
                  <a:srgbClr val="7030A0"/>
                </a:solidFill>
              </a:rPr>
              <a:t>are functions that don’t</a:t>
            </a:r>
            <a:r>
              <a:rPr lang="en-US" i="1" dirty="0">
                <a:solidFill>
                  <a:srgbClr val="7030A0"/>
                </a:solidFill>
              </a:rPr>
              <a:t> </a:t>
            </a:r>
            <a:r>
              <a:rPr lang="en-US" dirty="0">
                <a:solidFill>
                  <a:srgbClr val="7030A0"/>
                </a:solidFill>
              </a:rPr>
              <a:t/>
            </a:r>
            <a:br>
              <a:rPr lang="en-US" dirty="0">
                <a:solidFill>
                  <a:srgbClr val="7030A0"/>
                </a:solidFill>
              </a:rPr>
            </a:br>
            <a:r>
              <a:rPr lang="en-US" dirty="0" smtClean="0">
                <a:solidFill>
                  <a:srgbClr val="7030A0"/>
                </a:solidFill>
              </a:rPr>
              <a:t>take any arguments.</a:t>
            </a:r>
          </a:p>
          <a:p>
            <a:endParaRPr lang="en-US" dirty="0">
              <a:solidFill>
                <a:srgbClr val="7030A0"/>
              </a:solidFill>
            </a:endParaRPr>
          </a:p>
          <a:p>
            <a:r>
              <a:rPr lang="en-US" dirty="0">
                <a:solidFill>
                  <a:srgbClr val="7030A0"/>
                </a:solidFill>
              </a:rPr>
              <a:t/>
            </a:r>
            <a:br>
              <a:rPr lang="en-US" dirty="0">
                <a:solidFill>
                  <a:srgbClr val="7030A0"/>
                </a:solidFill>
              </a:rPr>
            </a:br>
            <a:r>
              <a:rPr lang="en-US" dirty="0" smtClean="0">
                <a:solidFill>
                  <a:srgbClr val="7030A0"/>
                </a:solidFill>
              </a:rPr>
              <a:t>Z3 shorthand for declare-fun … () ..</a:t>
            </a:r>
          </a:p>
        </p:txBody>
      </p:sp>
      <p:sp>
        <p:nvSpPr>
          <p:cNvPr id="7" name="TextBox 6"/>
          <p:cNvSpPr txBox="1"/>
          <p:nvPr/>
        </p:nvSpPr>
        <p:spPr>
          <a:xfrm>
            <a:off x="540913" y="1803042"/>
            <a:ext cx="2127505" cy="369332"/>
          </a:xfrm>
          <a:prstGeom prst="rect">
            <a:avLst/>
          </a:prstGeom>
          <a:noFill/>
        </p:spPr>
        <p:txBody>
          <a:bodyPr wrap="none" rtlCol="0">
            <a:spAutoFit/>
          </a:bodyPr>
          <a:lstStyle/>
          <a:p>
            <a:r>
              <a:rPr lang="en-US" dirty="0" smtClean="0">
                <a:solidFill>
                  <a:schemeClr val="bg1"/>
                </a:solidFill>
              </a:rPr>
              <a:t>Z3.exe /smt2 /is /m</a:t>
            </a:r>
          </a:p>
        </p:txBody>
      </p:sp>
      <p:sp>
        <p:nvSpPr>
          <p:cNvPr id="8" name="TextBox 7"/>
          <p:cNvSpPr txBox="1"/>
          <p:nvPr/>
        </p:nvSpPr>
        <p:spPr>
          <a:xfrm>
            <a:off x="4778062" y="1572209"/>
            <a:ext cx="3982180" cy="646331"/>
          </a:xfrm>
          <a:prstGeom prst="rect">
            <a:avLst/>
          </a:prstGeom>
          <a:noFill/>
        </p:spPr>
        <p:txBody>
          <a:bodyPr wrap="none" rtlCol="0">
            <a:spAutoFit/>
          </a:bodyPr>
          <a:lstStyle/>
          <a:p>
            <a:r>
              <a:rPr lang="en-US" dirty="0" smtClean="0">
                <a:solidFill>
                  <a:srgbClr val="7030A0"/>
                </a:solidFill>
              </a:rPr>
              <a:t>Start Z3 using </a:t>
            </a:r>
            <a:r>
              <a:rPr lang="en-US" i="1" dirty="0" err="1" smtClean="0">
                <a:solidFill>
                  <a:srgbClr val="7030A0"/>
                </a:solidFill>
              </a:rPr>
              <a:t>smt</a:t>
            </a:r>
            <a:r>
              <a:rPr lang="en-US" i="1" dirty="0" smtClean="0">
                <a:solidFill>
                  <a:srgbClr val="7030A0"/>
                </a:solidFill>
              </a:rPr>
              <a:t>-lib mode</a:t>
            </a:r>
            <a:br>
              <a:rPr lang="en-US" i="1" dirty="0" smtClean="0">
                <a:solidFill>
                  <a:srgbClr val="7030A0"/>
                </a:solidFill>
              </a:rPr>
            </a:br>
            <a:r>
              <a:rPr lang="en-US" dirty="0" smtClean="0">
                <a:solidFill>
                  <a:srgbClr val="7030A0"/>
                </a:solidFill>
              </a:rPr>
              <a:t>in </a:t>
            </a:r>
            <a:r>
              <a:rPr lang="en-US" i="1" dirty="0" smtClean="0">
                <a:solidFill>
                  <a:srgbClr val="7030A0"/>
                </a:solidFill>
              </a:rPr>
              <a:t>interactive (/</a:t>
            </a:r>
            <a:r>
              <a:rPr lang="en-US" i="1" dirty="0" err="1" smtClean="0">
                <a:solidFill>
                  <a:srgbClr val="7030A0"/>
                </a:solidFill>
              </a:rPr>
              <a:t>si</a:t>
            </a:r>
            <a:r>
              <a:rPr lang="en-US" i="1" dirty="0" smtClean="0">
                <a:solidFill>
                  <a:srgbClr val="7030A0"/>
                </a:solidFill>
              </a:rPr>
              <a:t>) </a:t>
            </a:r>
            <a:r>
              <a:rPr lang="en-US" dirty="0" smtClean="0">
                <a:solidFill>
                  <a:srgbClr val="7030A0"/>
                </a:solidFill>
              </a:rPr>
              <a:t>enable models (</a:t>
            </a:r>
            <a:r>
              <a:rPr lang="en-US" i="1" dirty="0" smtClean="0">
                <a:solidFill>
                  <a:srgbClr val="7030A0"/>
                </a:solidFill>
              </a:rPr>
              <a:t>/m</a:t>
            </a:r>
            <a:r>
              <a:rPr lang="en-US" dirty="0" smtClean="0">
                <a:solidFill>
                  <a:srgbClr val="7030A0"/>
                </a:solidFill>
              </a:rPr>
              <a:t>).</a:t>
            </a:r>
            <a:endParaRPr lang="en-US" i="1" dirty="0" smtClean="0">
              <a:solidFill>
                <a:srgbClr val="7030A0"/>
              </a:solidFill>
            </a:endParaRPr>
          </a:p>
        </p:txBody>
      </p:sp>
    </p:spTree>
    <p:extLst>
      <p:ext uri="{BB962C8B-B14F-4D97-AF65-F5344CB8AC3E}">
        <p14:creationId xmlns:p14="http://schemas.microsoft.com/office/powerpoint/2010/main" val="249079197"/>
      </p:ext>
    </p:extLst>
  </p:cSld>
  <p:clrMapOvr>
    <a:masterClrMapping/>
  </p:clrMapOvr>
  <p:transition>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8434" name="Picture 2"/>
          <p:cNvPicPr>
            <a:picLocks noChangeAspect="1" noChangeArrowheads="1"/>
          </p:cNvPicPr>
          <p:nvPr/>
        </p:nvPicPr>
        <p:blipFill>
          <a:blip r:embed="rId3" cstate="print"/>
          <a:srcRect/>
          <a:stretch>
            <a:fillRect/>
          </a:stretch>
        </p:blipFill>
        <p:spPr bwMode="auto">
          <a:xfrm>
            <a:off x="619685" y="1799664"/>
            <a:ext cx="7886700" cy="480060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9458" name="Picture 2"/>
          <p:cNvPicPr>
            <a:picLocks noChangeAspect="1" noChangeArrowheads="1"/>
          </p:cNvPicPr>
          <p:nvPr/>
        </p:nvPicPr>
        <p:blipFill>
          <a:blip r:embed="rId3" cstate="print"/>
          <a:srcRect/>
          <a:stretch>
            <a:fillRect/>
          </a:stretch>
        </p:blipFill>
        <p:spPr bwMode="auto">
          <a:xfrm>
            <a:off x="693925" y="1818715"/>
            <a:ext cx="7648575" cy="4762500"/>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Non-stably infinite theories in practice</a:t>
            </a:r>
            <a:endParaRPr lang="en-US" sz="4800" dirty="0">
              <a:latin typeface="Calibri" pitchFamily="34" charset="0"/>
              <a:cs typeface="Calibri" pitchFamily="34" charset="0"/>
            </a:endParaRPr>
          </a:p>
        </p:txBody>
      </p:sp>
      <p:pic>
        <p:nvPicPr>
          <p:cNvPr id="23554" name="Picture 2"/>
          <p:cNvPicPr>
            <a:picLocks noChangeAspect="1" noChangeArrowheads="1"/>
          </p:cNvPicPr>
          <p:nvPr/>
        </p:nvPicPr>
        <p:blipFill>
          <a:blip r:embed="rId3" cstate="print"/>
          <a:srcRect/>
          <a:stretch>
            <a:fillRect/>
          </a:stretch>
        </p:blipFill>
        <p:spPr bwMode="auto">
          <a:xfrm>
            <a:off x="1190625" y="1928813"/>
            <a:ext cx="6762750" cy="3000375"/>
          </a:xfrm>
          <a:prstGeom prst="rect">
            <a:avLst/>
          </a:prstGeom>
          <a:noFill/>
          <a:ln w="9525">
            <a:noFill/>
            <a:miter lim="800000"/>
            <a:headEnd/>
            <a:tailEnd/>
          </a:ln>
          <a:effectLst/>
        </p:spPr>
      </p:pic>
    </p:spTree>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491543" y="3550768"/>
            <a:ext cx="8382000" cy="1335750"/>
          </a:xfrm>
        </p:spPr>
        <p:txBody>
          <a:bodyPr/>
          <a:lstStyle/>
          <a:p>
            <a:pPr marL="0" indent="0">
              <a:buNone/>
            </a:pPr>
            <a:r>
              <a:rPr lang="en-US" dirty="0" smtClean="0"/>
              <a:t>(assert </a:t>
            </a:r>
            <a:r>
              <a:rPr lang="en-US" dirty="0"/>
              <a:t>(and (&gt;= t11 0) (&gt;= t12 (+ t11 2)) (&lt;= (+ t12 1) 8)))</a:t>
            </a:r>
          </a:p>
          <a:p>
            <a:pPr marL="0" indent="0">
              <a:buNone/>
            </a:pPr>
            <a:r>
              <a:rPr lang="en-US" dirty="0"/>
              <a:t>(assert (and (&gt;= t21 0) (&gt;= t22 (+ t21 3)) (&lt;= (+ t22 1) 8)))</a:t>
            </a:r>
          </a:p>
          <a:p>
            <a:pPr marL="0" indent="0">
              <a:buNone/>
            </a:pPr>
            <a:r>
              <a:rPr lang="en-US" dirty="0"/>
              <a:t>(assert (and (&gt;= t31 0) (&gt;= t32 (+ t31 2)) (&lt;= (+ t32 3) 8</a:t>
            </a:r>
            <a:r>
              <a:rPr lang="en-US" dirty="0" smtClean="0"/>
              <a:t>)))</a:t>
            </a:r>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grpSp>
        <p:nvGrpSpPr>
          <p:cNvPr id="7" name="Group 6"/>
          <p:cNvGrpSpPr/>
          <p:nvPr/>
        </p:nvGrpSpPr>
        <p:grpSpPr>
          <a:xfrm>
            <a:off x="3705846" y="1702791"/>
            <a:ext cx="5051785" cy="1469397"/>
            <a:chOff x="3705847" y="3956594"/>
            <a:chExt cx="5051785" cy="1469397"/>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459" t="40239" r="22712" b="51715"/>
            <a:stretch/>
          </p:blipFill>
          <p:spPr bwMode="auto">
            <a:xfrm>
              <a:off x="3705847" y="4313048"/>
              <a:ext cx="5051785" cy="111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21757" y="3956594"/>
              <a:ext cx="3429144" cy="369332"/>
            </a:xfrm>
            <a:prstGeom prst="rect">
              <a:avLst/>
            </a:prstGeom>
            <a:noFill/>
          </p:spPr>
          <p:txBody>
            <a:bodyPr wrap="none" rtlCol="0">
              <a:spAutoFit/>
            </a:bodyPr>
            <a:lstStyle/>
            <a:p>
              <a:r>
                <a:rPr lang="en-US" dirty="0" smtClean="0">
                  <a:solidFill>
                    <a:srgbClr val="7030A0"/>
                  </a:solidFill>
                </a:rPr>
                <a:t>Add the precedence constraints</a:t>
              </a:r>
            </a:p>
          </p:txBody>
        </p:sp>
      </p:grpSp>
    </p:spTree>
    <p:extLst>
      <p:ext uri="{BB962C8B-B14F-4D97-AF65-F5344CB8AC3E}">
        <p14:creationId xmlns:p14="http://schemas.microsoft.com/office/powerpoint/2010/main" val="287110107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1929428" y="3898498"/>
            <a:ext cx="6830236" cy="2757678"/>
          </a:xfrm>
        </p:spPr>
        <p:txBody>
          <a:bodyPr/>
          <a:lstStyle/>
          <a:p>
            <a:pPr marL="0" indent="0">
              <a:buNone/>
            </a:pPr>
            <a:r>
              <a:rPr lang="fr-FR" dirty="0" smtClean="0"/>
              <a:t>(</a:t>
            </a:r>
            <a:r>
              <a:rPr lang="fr-FR" dirty="0" err="1"/>
              <a:t>assert</a:t>
            </a:r>
            <a:r>
              <a:rPr lang="fr-FR" dirty="0"/>
              <a:t> (or (&gt;= t11 (+ t21 3)) (&gt;= t21 (+ t11 2))))</a:t>
            </a:r>
          </a:p>
          <a:p>
            <a:pPr marL="0" indent="0">
              <a:buNone/>
            </a:pPr>
            <a:r>
              <a:rPr lang="fr-FR" dirty="0"/>
              <a:t>(</a:t>
            </a:r>
            <a:r>
              <a:rPr lang="fr-FR" dirty="0" err="1"/>
              <a:t>assert</a:t>
            </a:r>
            <a:r>
              <a:rPr lang="fr-FR" dirty="0"/>
              <a:t> (or (&gt;= t11 (+ t31 2)) (&gt;= t31 (+ t11 2))))</a:t>
            </a:r>
          </a:p>
          <a:p>
            <a:pPr marL="0" indent="0">
              <a:buNone/>
            </a:pPr>
            <a:r>
              <a:rPr lang="fr-FR" dirty="0"/>
              <a:t>(</a:t>
            </a:r>
            <a:r>
              <a:rPr lang="fr-FR" dirty="0" err="1"/>
              <a:t>assert</a:t>
            </a:r>
            <a:r>
              <a:rPr lang="fr-FR" dirty="0"/>
              <a:t> (or (&gt;= t21 (+ t31 2)) (&gt;= t31 (+ t21 3))))</a:t>
            </a:r>
          </a:p>
          <a:p>
            <a:pPr marL="0" indent="0">
              <a:buNone/>
            </a:pPr>
            <a:r>
              <a:rPr lang="fr-FR" dirty="0"/>
              <a:t>(</a:t>
            </a:r>
            <a:r>
              <a:rPr lang="fr-FR" dirty="0" err="1"/>
              <a:t>assert</a:t>
            </a:r>
            <a:r>
              <a:rPr lang="fr-FR" dirty="0"/>
              <a:t> (or (&gt;= t12 (+ t22 1)) (&gt;= t22 (+ t12 1))))</a:t>
            </a:r>
          </a:p>
          <a:p>
            <a:pPr marL="0" indent="0">
              <a:buNone/>
            </a:pPr>
            <a:r>
              <a:rPr lang="fr-FR" dirty="0"/>
              <a:t>(</a:t>
            </a:r>
            <a:r>
              <a:rPr lang="fr-FR" dirty="0" err="1"/>
              <a:t>assert</a:t>
            </a:r>
            <a:r>
              <a:rPr lang="fr-FR" dirty="0"/>
              <a:t> (or (&gt;= t12 (+ t32 3)) (&gt;= t32 (+ t12 1))))</a:t>
            </a:r>
          </a:p>
          <a:p>
            <a:pPr marL="0" indent="0">
              <a:buNone/>
            </a:pPr>
            <a:r>
              <a:rPr lang="fr-FR" dirty="0"/>
              <a:t>(</a:t>
            </a:r>
            <a:r>
              <a:rPr lang="fr-FR" dirty="0" err="1"/>
              <a:t>assert</a:t>
            </a:r>
            <a:r>
              <a:rPr lang="fr-FR" dirty="0"/>
              <a:t> (or (&gt;= t22 (+ t32 3)) (&gt;= t32 (+ t22 1</a:t>
            </a:r>
            <a:r>
              <a:rPr lang="fr-FR" dirty="0" smtClean="0"/>
              <a:t>))))</a:t>
            </a:r>
            <a:endParaRPr lang="fr-FR"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grpSp>
        <p:nvGrpSpPr>
          <p:cNvPr id="7" name="Group 6"/>
          <p:cNvGrpSpPr/>
          <p:nvPr/>
        </p:nvGrpSpPr>
        <p:grpSpPr>
          <a:xfrm>
            <a:off x="5036769" y="1638629"/>
            <a:ext cx="3578087" cy="2110616"/>
            <a:chOff x="4985057" y="1638629"/>
            <a:chExt cx="3578087" cy="2110616"/>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707" t="48114" r="24738" b="35239"/>
            <a:stretch/>
          </p:blipFill>
          <p:spPr bwMode="auto">
            <a:xfrm>
              <a:off x="4985057" y="2021982"/>
              <a:ext cx="3578087" cy="17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134000" y="1638629"/>
              <a:ext cx="3121367" cy="369332"/>
            </a:xfrm>
            <a:prstGeom prst="rect">
              <a:avLst/>
            </a:prstGeom>
          </p:spPr>
          <p:txBody>
            <a:bodyPr wrap="none">
              <a:spAutoFit/>
            </a:bodyPr>
            <a:lstStyle/>
            <a:p>
              <a:r>
                <a:rPr lang="en-US" dirty="0">
                  <a:solidFill>
                    <a:srgbClr val="7030A0"/>
                  </a:solidFill>
                </a:rPr>
                <a:t>Add the </a:t>
              </a:r>
              <a:r>
                <a:rPr lang="en-US" dirty="0" smtClean="0">
                  <a:solidFill>
                    <a:srgbClr val="7030A0"/>
                  </a:solidFill>
                </a:rPr>
                <a:t>resource constraints</a:t>
              </a:r>
              <a:endParaRPr lang="en-US" dirty="0">
                <a:solidFill>
                  <a:srgbClr val="7030A0"/>
                </a:solidFill>
              </a:endParaRPr>
            </a:p>
          </p:txBody>
        </p:sp>
      </p:grpSp>
    </p:spTree>
    <p:extLst>
      <p:ext uri="{BB962C8B-B14F-4D97-AF65-F5344CB8AC3E}">
        <p14:creationId xmlns:p14="http://schemas.microsoft.com/office/powerpoint/2010/main" val="16621549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a:t>Job Shop </a:t>
            </a:r>
            <a:r>
              <a:rPr lang="en-US" dirty="0" smtClean="0"/>
              <a:t>in SMT2</a:t>
            </a:r>
            <a:endParaRPr lang="en-US" dirty="0"/>
          </a:p>
        </p:txBody>
      </p:sp>
      <p:sp>
        <p:nvSpPr>
          <p:cNvPr id="3" name="Content Placeholder 2"/>
          <p:cNvSpPr>
            <a:spLocks noGrp="1"/>
          </p:cNvSpPr>
          <p:nvPr>
            <p:ph idx="1"/>
          </p:nvPr>
        </p:nvSpPr>
        <p:spPr>
          <a:xfrm>
            <a:off x="509789" y="1812121"/>
            <a:ext cx="8382000" cy="1809726"/>
          </a:xfrm>
        </p:spPr>
        <p:txBody>
          <a:bodyPr/>
          <a:lstStyle/>
          <a:p>
            <a:pPr marL="0" indent="0">
              <a:buNone/>
            </a:pPr>
            <a:r>
              <a:rPr lang="en-US" dirty="0" smtClean="0"/>
              <a:t>(</a:t>
            </a:r>
            <a:r>
              <a:rPr lang="en-US" dirty="0"/>
              <a:t>check-sat)</a:t>
            </a:r>
          </a:p>
          <a:p>
            <a:pPr marL="0" indent="0">
              <a:buNone/>
            </a:pPr>
            <a:endParaRPr lang="en-US" dirty="0" smtClean="0"/>
          </a:p>
          <a:p>
            <a:pPr marL="0" indent="0">
              <a:buNone/>
            </a:pPr>
            <a:endParaRPr lang="en-US" dirty="0"/>
          </a:p>
          <a:p>
            <a:pPr marL="0" indent="0">
              <a:buNone/>
            </a:pPr>
            <a:r>
              <a:rPr lang="en-US" dirty="0" smtClean="0"/>
              <a:t>(model)</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Rectangle 4"/>
          <p:cNvSpPr/>
          <p:nvPr/>
        </p:nvSpPr>
        <p:spPr>
          <a:xfrm>
            <a:off x="5185711" y="1835031"/>
            <a:ext cx="3839513" cy="369332"/>
          </a:xfrm>
          <a:prstGeom prst="rect">
            <a:avLst/>
          </a:prstGeom>
        </p:spPr>
        <p:txBody>
          <a:bodyPr wrap="none">
            <a:spAutoFit/>
          </a:bodyPr>
          <a:lstStyle/>
          <a:p>
            <a:r>
              <a:rPr lang="en-US" dirty="0" smtClean="0">
                <a:solidFill>
                  <a:srgbClr val="7030A0"/>
                </a:solidFill>
              </a:rPr>
              <a:t>Check </a:t>
            </a:r>
            <a:r>
              <a:rPr lang="en-US" dirty="0" err="1" smtClean="0">
                <a:solidFill>
                  <a:srgbClr val="7030A0"/>
                </a:solidFill>
              </a:rPr>
              <a:t>satisfiability</a:t>
            </a:r>
            <a:r>
              <a:rPr lang="en-US" dirty="0">
                <a:solidFill>
                  <a:srgbClr val="7030A0"/>
                </a:solidFill>
              </a:rPr>
              <a:t> </a:t>
            </a:r>
            <a:r>
              <a:rPr lang="en-US" dirty="0" smtClean="0">
                <a:solidFill>
                  <a:srgbClr val="7030A0"/>
                </a:solidFill>
              </a:rPr>
              <a:t>of the assertions</a:t>
            </a:r>
            <a:endParaRPr lang="en-US" dirty="0">
              <a:solidFill>
                <a:srgbClr val="7030A0"/>
              </a:solidFill>
            </a:endParaRPr>
          </a:p>
        </p:txBody>
      </p:sp>
      <p:sp>
        <p:nvSpPr>
          <p:cNvPr id="6" name="Rectangle 5"/>
          <p:cNvSpPr/>
          <p:nvPr/>
        </p:nvSpPr>
        <p:spPr>
          <a:xfrm>
            <a:off x="5304487" y="3266801"/>
            <a:ext cx="2018501" cy="369332"/>
          </a:xfrm>
          <a:prstGeom prst="rect">
            <a:avLst/>
          </a:prstGeom>
        </p:spPr>
        <p:txBody>
          <a:bodyPr wrap="none">
            <a:spAutoFit/>
          </a:bodyPr>
          <a:lstStyle/>
          <a:p>
            <a:r>
              <a:rPr lang="en-US" dirty="0" smtClean="0">
                <a:solidFill>
                  <a:srgbClr val="7030A0"/>
                </a:solidFill>
              </a:rPr>
              <a:t>Display the model</a:t>
            </a:r>
            <a:endParaRPr lang="en-US" dirty="0">
              <a:solidFill>
                <a:srgbClr val="7030A0"/>
              </a:solidFill>
            </a:endParaRPr>
          </a:p>
        </p:txBody>
      </p:sp>
      <p:sp>
        <p:nvSpPr>
          <p:cNvPr id="7" name="TextBox 6"/>
          <p:cNvSpPr txBox="1"/>
          <p:nvPr/>
        </p:nvSpPr>
        <p:spPr>
          <a:xfrm>
            <a:off x="476517" y="4082603"/>
            <a:ext cx="2119491" cy="1754326"/>
          </a:xfrm>
          <a:prstGeom prst="rect">
            <a:avLst/>
          </a:prstGeom>
          <a:noFill/>
        </p:spPr>
        <p:txBody>
          <a:bodyPr wrap="none" rtlCol="0">
            <a:spAutoFit/>
          </a:bodyPr>
          <a:lstStyle/>
          <a:p>
            <a:r>
              <a:rPr lang="en-US" dirty="0">
                <a:solidFill>
                  <a:srgbClr val="7030A0"/>
                </a:solidFill>
              </a:rPr>
              <a:t>("model" "t11 -&gt; 5</a:t>
            </a:r>
          </a:p>
          <a:p>
            <a:r>
              <a:rPr lang="en-US" dirty="0" smtClean="0">
                <a:solidFill>
                  <a:srgbClr val="7030A0"/>
                </a:solidFill>
              </a:rPr>
              <a:t>	 t12 </a:t>
            </a:r>
            <a:r>
              <a:rPr lang="en-US" dirty="0">
                <a:solidFill>
                  <a:srgbClr val="7030A0"/>
                </a:solidFill>
              </a:rPr>
              <a:t>-&gt; 7</a:t>
            </a:r>
          </a:p>
          <a:p>
            <a:r>
              <a:rPr lang="en-US" dirty="0" smtClean="0">
                <a:solidFill>
                  <a:srgbClr val="7030A0"/>
                </a:solidFill>
              </a:rPr>
              <a:t>	 t21 </a:t>
            </a:r>
            <a:r>
              <a:rPr lang="en-US" dirty="0">
                <a:solidFill>
                  <a:srgbClr val="7030A0"/>
                </a:solidFill>
              </a:rPr>
              <a:t>-&gt; 2</a:t>
            </a:r>
          </a:p>
          <a:p>
            <a:r>
              <a:rPr lang="en-US" dirty="0" smtClean="0">
                <a:solidFill>
                  <a:srgbClr val="7030A0"/>
                </a:solidFill>
              </a:rPr>
              <a:t>	 t22 </a:t>
            </a:r>
            <a:r>
              <a:rPr lang="en-US" dirty="0">
                <a:solidFill>
                  <a:srgbClr val="7030A0"/>
                </a:solidFill>
              </a:rPr>
              <a:t>-&gt; 5</a:t>
            </a:r>
          </a:p>
          <a:p>
            <a:r>
              <a:rPr lang="en-US" dirty="0" smtClean="0">
                <a:solidFill>
                  <a:srgbClr val="7030A0"/>
                </a:solidFill>
              </a:rPr>
              <a:t>	 t31 </a:t>
            </a:r>
            <a:r>
              <a:rPr lang="en-US" dirty="0">
                <a:solidFill>
                  <a:srgbClr val="7030A0"/>
                </a:solidFill>
              </a:rPr>
              <a:t>-&gt; 0</a:t>
            </a:r>
          </a:p>
          <a:p>
            <a:r>
              <a:rPr lang="en-US" dirty="0" smtClean="0">
                <a:solidFill>
                  <a:srgbClr val="7030A0"/>
                </a:solidFill>
              </a:rPr>
              <a:t>	 t32 </a:t>
            </a:r>
            <a:r>
              <a:rPr lang="en-US" dirty="0">
                <a:solidFill>
                  <a:srgbClr val="7030A0"/>
                </a:solidFill>
              </a:rPr>
              <a:t>-&gt; 2")</a:t>
            </a:r>
            <a:endParaRPr lang="en-US" dirty="0" smtClean="0">
              <a:solidFill>
                <a:srgbClr val="7030A0"/>
              </a:solidFill>
            </a:endParaRPr>
          </a:p>
        </p:txBody>
      </p:sp>
    </p:spTree>
    <p:extLst>
      <p:ext uri="{BB962C8B-B14F-4D97-AF65-F5344CB8AC3E}">
        <p14:creationId xmlns:p14="http://schemas.microsoft.com/office/powerpoint/2010/main" val="1102794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SMT2 Brief Sketch</a:t>
            </a:r>
            <a:endParaRPr lang="en-US" dirty="0"/>
          </a:p>
        </p:txBody>
      </p:sp>
      <p:sp>
        <p:nvSpPr>
          <p:cNvPr id="3" name="Content Placeholder 2"/>
          <p:cNvSpPr>
            <a:spLocks noGrp="1"/>
          </p:cNvSpPr>
          <p:nvPr>
            <p:ph idx="1"/>
          </p:nvPr>
        </p:nvSpPr>
        <p:spPr>
          <a:xfrm>
            <a:off x="381000" y="1412875"/>
            <a:ext cx="8382000" cy="4653582"/>
          </a:xfrm>
        </p:spPr>
        <p:txBody>
          <a:bodyPr/>
          <a:lstStyle/>
          <a:p>
            <a:pPr marL="0" indent="0">
              <a:buNone/>
            </a:pPr>
            <a:r>
              <a:rPr lang="en-US" dirty="0" smtClean="0"/>
              <a:t> </a:t>
            </a:r>
            <a:r>
              <a:rPr lang="en-US" dirty="0"/>
              <a:t>(declare-fun </a:t>
            </a:r>
            <a:r>
              <a:rPr lang="en-US" i="1" dirty="0" smtClean="0">
                <a:solidFill>
                  <a:schemeClr val="accent6"/>
                </a:solidFill>
              </a:rPr>
              <a:t>id </a:t>
            </a:r>
            <a:r>
              <a:rPr lang="en-US" dirty="0" smtClean="0"/>
              <a:t>(</a:t>
            </a:r>
            <a:r>
              <a:rPr lang="en-US" i="1" dirty="0" smtClean="0">
                <a:solidFill>
                  <a:schemeClr val="accent6"/>
                </a:solidFill>
              </a:rPr>
              <a:t>sort</a:t>
            </a:r>
            <a:r>
              <a:rPr lang="en-US" dirty="0" smtClean="0">
                <a:solidFill>
                  <a:schemeClr val="accent6"/>
                </a:solidFill>
              </a:rPr>
              <a:t>*</a:t>
            </a:r>
            <a:r>
              <a:rPr lang="en-US" dirty="0" smtClean="0"/>
              <a:t>) </a:t>
            </a:r>
            <a:r>
              <a:rPr lang="en-US" i="1" dirty="0" smtClean="0">
                <a:solidFill>
                  <a:schemeClr val="accent6"/>
                </a:solidFill>
              </a:rPr>
              <a:t>sort</a:t>
            </a:r>
            <a:r>
              <a:rPr lang="en-US" dirty="0" smtClean="0"/>
              <a:t>)	declare </a:t>
            </a:r>
            <a:r>
              <a:rPr lang="en-US" dirty="0"/>
              <a:t>function</a:t>
            </a:r>
          </a:p>
          <a:p>
            <a:pPr marL="0" indent="0">
              <a:buNone/>
            </a:pPr>
            <a:endParaRPr lang="en-US" dirty="0"/>
          </a:p>
          <a:p>
            <a:pPr marL="0" indent="0">
              <a:buNone/>
            </a:pPr>
            <a:r>
              <a:rPr lang="en-US" dirty="0"/>
              <a:t> (define-fun </a:t>
            </a:r>
            <a:r>
              <a:rPr lang="en-US" i="1" dirty="0" smtClean="0">
                <a:solidFill>
                  <a:schemeClr val="accent6"/>
                </a:solidFill>
              </a:rPr>
              <a:t>id</a:t>
            </a:r>
            <a:r>
              <a:rPr lang="en-US" dirty="0" smtClean="0"/>
              <a:t> ((</a:t>
            </a:r>
            <a:r>
              <a:rPr lang="en-US" i="1" dirty="0">
                <a:solidFill>
                  <a:schemeClr val="accent6"/>
                </a:solidFill>
              </a:rPr>
              <a:t>id </a:t>
            </a:r>
            <a:r>
              <a:rPr lang="en-US" i="1" dirty="0" smtClean="0">
                <a:solidFill>
                  <a:schemeClr val="accent6"/>
                </a:solidFill>
              </a:rPr>
              <a:t>sort</a:t>
            </a:r>
            <a:r>
              <a:rPr lang="en-US" dirty="0" smtClean="0"/>
              <a:t>)</a:t>
            </a:r>
            <a:r>
              <a:rPr lang="en-US" dirty="0" smtClean="0">
                <a:solidFill>
                  <a:schemeClr val="accent6"/>
                </a:solidFill>
              </a:rPr>
              <a:t>*</a:t>
            </a:r>
            <a:r>
              <a:rPr lang="en-US" dirty="0" smtClean="0"/>
              <a:t>) </a:t>
            </a:r>
            <a:r>
              <a:rPr lang="en-US" i="1" dirty="0" smtClean="0">
                <a:solidFill>
                  <a:schemeClr val="accent6"/>
                </a:solidFill>
              </a:rPr>
              <a:t>sort</a:t>
            </a:r>
            <a:r>
              <a:rPr lang="en-US" dirty="0" smtClean="0"/>
              <a:t> </a:t>
            </a:r>
            <a:r>
              <a:rPr lang="en-US" i="1" dirty="0" smtClean="0">
                <a:solidFill>
                  <a:schemeClr val="accent6"/>
                </a:solidFill>
              </a:rPr>
              <a:t>term</a:t>
            </a:r>
            <a:r>
              <a:rPr lang="en-US" dirty="0" smtClean="0"/>
              <a:t>)</a:t>
            </a:r>
            <a:endParaRPr lang="en-US" dirty="0"/>
          </a:p>
          <a:p>
            <a:pPr marL="0" indent="0">
              <a:buNone/>
            </a:pPr>
            <a:r>
              <a:rPr lang="en-US" dirty="0"/>
              <a:t>    </a:t>
            </a:r>
            <a:r>
              <a:rPr lang="en-US" dirty="0" smtClean="0"/>
              <a:t>	define </a:t>
            </a:r>
            <a:r>
              <a:rPr lang="en-US" dirty="0"/>
              <a:t>an expression </a:t>
            </a:r>
            <a:r>
              <a:rPr lang="en-US" dirty="0" smtClean="0"/>
              <a:t>shorthand</a:t>
            </a:r>
          </a:p>
          <a:p>
            <a:pPr marL="0" indent="0">
              <a:buNone/>
            </a:pPr>
            <a:endParaRPr lang="en-US" dirty="0"/>
          </a:p>
          <a:p>
            <a:pPr marL="0" indent="0">
              <a:buNone/>
            </a:pPr>
            <a:r>
              <a:rPr lang="en-US" dirty="0"/>
              <a:t> (assert </a:t>
            </a:r>
            <a:r>
              <a:rPr lang="en-US" i="1" dirty="0" smtClean="0">
                <a:solidFill>
                  <a:schemeClr val="accent6"/>
                </a:solidFill>
              </a:rPr>
              <a:t>term</a:t>
            </a:r>
            <a:r>
              <a:rPr lang="en-US" dirty="0" smtClean="0"/>
              <a:t>)		assert formula</a:t>
            </a:r>
            <a:endParaRPr lang="en-US" dirty="0"/>
          </a:p>
          <a:p>
            <a:pPr marL="0" indent="0">
              <a:buNone/>
            </a:pPr>
            <a:r>
              <a:rPr lang="en-US" dirty="0"/>
              <a:t> (</a:t>
            </a:r>
            <a:r>
              <a:rPr lang="en-US" dirty="0" smtClean="0"/>
              <a:t>check-sat)	    		check </a:t>
            </a:r>
            <a:r>
              <a:rPr lang="en-US" dirty="0" err="1" smtClean="0"/>
              <a:t>satisfiability</a:t>
            </a:r>
            <a:r>
              <a:rPr lang="en-US" dirty="0" smtClean="0"/>
              <a:t> of assertions</a:t>
            </a:r>
            <a:endParaRPr lang="en-US" dirty="0"/>
          </a:p>
          <a:p>
            <a:pPr marL="0" indent="0">
              <a:buNone/>
            </a:pPr>
            <a:r>
              <a:rPr lang="en-US" dirty="0"/>
              <a:t> (push </a:t>
            </a:r>
            <a:r>
              <a:rPr lang="en-US" dirty="0" smtClean="0">
                <a:solidFill>
                  <a:schemeClr val="accent6"/>
                </a:solidFill>
              </a:rPr>
              <a:t>[</a:t>
            </a:r>
            <a:r>
              <a:rPr lang="en-US" i="1" dirty="0" smtClean="0">
                <a:solidFill>
                  <a:schemeClr val="accent6"/>
                </a:solidFill>
              </a:rPr>
              <a:t>number</a:t>
            </a:r>
            <a:r>
              <a:rPr lang="en-US" dirty="0" smtClean="0">
                <a:solidFill>
                  <a:schemeClr val="accent6"/>
                </a:solidFill>
              </a:rPr>
              <a:t>]</a:t>
            </a:r>
            <a:r>
              <a:rPr lang="en-US" dirty="0" smtClean="0"/>
              <a:t>)		push </a:t>
            </a:r>
            <a:r>
              <a:rPr lang="en-US" dirty="0"/>
              <a:t>1 (or </a:t>
            </a:r>
            <a:r>
              <a:rPr lang="en-US" i="1" dirty="0" smtClean="0">
                <a:solidFill>
                  <a:schemeClr val="accent6"/>
                </a:solidFill>
              </a:rPr>
              <a:t>number</a:t>
            </a:r>
            <a:r>
              <a:rPr lang="en-US" dirty="0" smtClean="0"/>
              <a:t>) scopes</a:t>
            </a:r>
            <a:endParaRPr lang="en-US" dirty="0"/>
          </a:p>
          <a:p>
            <a:pPr marL="0" indent="0">
              <a:buNone/>
            </a:pPr>
            <a:r>
              <a:rPr lang="en-US" dirty="0"/>
              <a:t> (pop </a:t>
            </a:r>
            <a:r>
              <a:rPr lang="en-US" dirty="0" smtClean="0">
                <a:solidFill>
                  <a:schemeClr val="accent6"/>
                </a:solidFill>
              </a:rPr>
              <a:t>[</a:t>
            </a:r>
            <a:r>
              <a:rPr lang="en-US" i="1" dirty="0" smtClean="0">
                <a:solidFill>
                  <a:schemeClr val="accent6"/>
                </a:solidFill>
              </a:rPr>
              <a:t>number</a:t>
            </a:r>
            <a:r>
              <a:rPr lang="en-US" dirty="0" smtClean="0">
                <a:solidFill>
                  <a:schemeClr val="accent6"/>
                </a:solidFill>
              </a:rPr>
              <a:t>]</a:t>
            </a:r>
            <a:r>
              <a:rPr lang="en-US" dirty="0" smtClean="0"/>
              <a:t>)		pop </a:t>
            </a:r>
            <a:r>
              <a:rPr lang="en-US" dirty="0"/>
              <a:t>1 (or </a:t>
            </a:r>
            <a:r>
              <a:rPr lang="en-US" i="1" dirty="0" smtClean="0">
                <a:solidFill>
                  <a:schemeClr val="accent6"/>
                </a:solidFill>
              </a:rPr>
              <a:t>number</a:t>
            </a:r>
            <a:r>
              <a:rPr lang="en-US" dirty="0" smtClean="0"/>
              <a:t>) scopes</a:t>
            </a:r>
            <a:endParaRPr lang="en-US" dirty="0"/>
          </a:p>
          <a:p>
            <a:pPr marL="0" indent="0">
              <a:buNone/>
            </a:pPr>
            <a:r>
              <a:rPr lang="en-US" dirty="0" smtClean="0"/>
              <a:t> </a:t>
            </a:r>
            <a:r>
              <a:rPr lang="en-US" dirty="0"/>
              <a:t>(get-info </a:t>
            </a:r>
            <a:r>
              <a:rPr lang="en-US" dirty="0" smtClean="0"/>
              <a:t>model)		model </a:t>
            </a:r>
            <a:r>
              <a:rPr lang="en-US" dirty="0"/>
              <a:t>from satisfied </a:t>
            </a:r>
            <a:r>
              <a:rPr lang="en-US" dirty="0" smtClean="0"/>
              <a:t>assertions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281785663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SMT2 Brief Sketch</a:t>
            </a:r>
            <a:endParaRPr lang="en-US" dirty="0"/>
          </a:p>
        </p:txBody>
      </p:sp>
      <p:sp>
        <p:nvSpPr>
          <p:cNvPr id="3" name="Content Placeholder 2"/>
          <p:cNvSpPr>
            <a:spLocks noGrp="1"/>
          </p:cNvSpPr>
          <p:nvPr>
            <p:ph idx="1"/>
          </p:nvPr>
        </p:nvSpPr>
        <p:spPr>
          <a:xfrm>
            <a:off x="355243" y="2146971"/>
            <a:ext cx="8382000" cy="3705630"/>
          </a:xfrm>
        </p:spPr>
        <p:txBody>
          <a:bodyPr/>
          <a:lstStyle/>
          <a:p>
            <a:pPr marL="0" indent="0">
              <a:buNone/>
            </a:pPr>
            <a:r>
              <a:rPr lang="en-US" i="1" dirty="0" smtClean="0">
                <a:solidFill>
                  <a:schemeClr val="accent6"/>
                </a:solidFill>
              </a:rPr>
              <a:t> term </a:t>
            </a:r>
            <a:r>
              <a:rPr lang="en-US" dirty="0" smtClean="0">
                <a:solidFill>
                  <a:srgbClr val="7030A0"/>
                </a:solidFill>
              </a:rPr>
              <a:t>::= </a:t>
            </a:r>
            <a:r>
              <a:rPr lang="en-US" i="1" dirty="0">
                <a:solidFill>
                  <a:schemeClr val="accent6"/>
                </a:solidFill>
              </a:rPr>
              <a:t>id</a:t>
            </a:r>
            <a:r>
              <a:rPr lang="en-US" dirty="0" smtClean="0"/>
              <a:t> </a:t>
            </a:r>
          </a:p>
          <a:p>
            <a:pPr marL="0" indent="0">
              <a:buNone/>
            </a:pPr>
            <a:r>
              <a:rPr lang="en-US" dirty="0"/>
              <a:t>	</a:t>
            </a:r>
            <a:r>
              <a:rPr lang="en-US" dirty="0" smtClean="0"/>
              <a:t>  </a:t>
            </a:r>
            <a:r>
              <a:rPr lang="en-US" dirty="0" smtClean="0">
                <a:solidFill>
                  <a:srgbClr val="7030A0"/>
                </a:solidFill>
              </a:rPr>
              <a:t> | </a:t>
            </a:r>
            <a:r>
              <a:rPr lang="en-US" i="1" dirty="0" smtClean="0">
                <a:solidFill>
                  <a:schemeClr val="accent6"/>
                </a:solidFill>
              </a:rPr>
              <a:t>number</a:t>
            </a:r>
            <a:endParaRPr lang="en-US" dirty="0" smtClean="0"/>
          </a:p>
          <a:p>
            <a:pPr marL="0" indent="0">
              <a:buNone/>
            </a:pPr>
            <a:r>
              <a:rPr lang="en-US" dirty="0"/>
              <a:t>	</a:t>
            </a:r>
            <a:r>
              <a:rPr lang="en-US" dirty="0" smtClean="0"/>
              <a:t>   </a:t>
            </a:r>
            <a:r>
              <a:rPr lang="en-US" dirty="0" smtClean="0">
                <a:solidFill>
                  <a:srgbClr val="7030A0"/>
                </a:solidFill>
              </a:rPr>
              <a:t>|</a:t>
            </a:r>
            <a:r>
              <a:rPr lang="en-US" dirty="0" smtClean="0"/>
              <a:t> (</a:t>
            </a:r>
            <a:r>
              <a:rPr lang="en-US" i="1" dirty="0">
                <a:solidFill>
                  <a:schemeClr val="accent6"/>
                </a:solidFill>
              </a:rPr>
              <a:t>id</a:t>
            </a:r>
            <a:r>
              <a:rPr lang="en-US" dirty="0" smtClean="0"/>
              <a:t> </a:t>
            </a:r>
            <a:r>
              <a:rPr lang="en-US" i="1" dirty="0" smtClean="0">
                <a:solidFill>
                  <a:schemeClr val="accent6"/>
                </a:solidFill>
              </a:rPr>
              <a:t>term</a:t>
            </a:r>
            <a:r>
              <a:rPr lang="en-US" dirty="0" smtClean="0">
                <a:solidFill>
                  <a:srgbClr val="7030A0"/>
                </a:solidFill>
              </a:rPr>
              <a:t>+</a:t>
            </a:r>
            <a:r>
              <a:rPr lang="en-US" dirty="0" smtClean="0"/>
              <a:t>)</a:t>
            </a:r>
          </a:p>
          <a:p>
            <a:pPr marL="0" indent="0">
              <a:buNone/>
            </a:pPr>
            <a:r>
              <a:rPr lang="en-US" dirty="0"/>
              <a:t>	</a:t>
            </a:r>
            <a:r>
              <a:rPr lang="en-US" dirty="0" smtClean="0"/>
              <a:t>   </a:t>
            </a:r>
            <a:r>
              <a:rPr lang="en-US" dirty="0" smtClean="0">
                <a:solidFill>
                  <a:srgbClr val="7030A0"/>
                </a:solidFill>
              </a:rPr>
              <a:t>|</a:t>
            </a:r>
            <a:r>
              <a:rPr lang="en-US" dirty="0" smtClean="0"/>
              <a:t> (</a:t>
            </a:r>
            <a:r>
              <a:rPr lang="en-US" dirty="0" err="1" smtClean="0"/>
              <a:t>forall</a:t>
            </a:r>
            <a:r>
              <a:rPr lang="en-US" dirty="0" smtClean="0"/>
              <a:t> (</a:t>
            </a:r>
            <a:r>
              <a:rPr lang="en-US" i="1" dirty="0" smtClean="0">
                <a:solidFill>
                  <a:schemeClr val="accent6"/>
                </a:solidFill>
              </a:rPr>
              <a:t>id</a:t>
            </a:r>
            <a:r>
              <a:rPr lang="en-US" dirty="0" smtClean="0"/>
              <a:t> </a:t>
            </a:r>
            <a:r>
              <a:rPr lang="en-US" i="1" dirty="0" smtClean="0">
                <a:solidFill>
                  <a:schemeClr val="accent6"/>
                </a:solidFill>
              </a:rPr>
              <a:t>sort</a:t>
            </a:r>
            <a:r>
              <a:rPr lang="en-US" dirty="0" smtClean="0"/>
              <a:t>)</a:t>
            </a:r>
            <a:r>
              <a:rPr lang="en-US" dirty="0" smtClean="0">
                <a:solidFill>
                  <a:srgbClr val="7030A0"/>
                </a:solidFill>
              </a:rPr>
              <a:t>+</a:t>
            </a:r>
            <a:r>
              <a:rPr lang="en-US" dirty="0" smtClean="0"/>
              <a:t> </a:t>
            </a:r>
            <a:r>
              <a:rPr lang="en-US" i="1" dirty="0" smtClean="0">
                <a:solidFill>
                  <a:schemeClr val="accent6"/>
                </a:solidFill>
              </a:rPr>
              <a:t>term</a:t>
            </a:r>
            <a:r>
              <a:rPr lang="en-US" dirty="0" smtClean="0"/>
              <a:t>)</a:t>
            </a:r>
          </a:p>
          <a:p>
            <a:pPr marL="0" indent="0">
              <a:buNone/>
            </a:pPr>
            <a:endParaRPr lang="en-US" dirty="0" smtClean="0"/>
          </a:p>
          <a:p>
            <a:pPr marL="0" indent="0">
              <a:buNone/>
            </a:pPr>
            <a:r>
              <a:rPr lang="en-US" i="1" dirty="0" smtClean="0">
                <a:solidFill>
                  <a:schemeClr val="accent6"/>
                </a:solidFill>
              </a:rPr>
              <a:t>sort </a:t>
            </a:r>
            <a:r>
              <a:rPr lang="en-US" dirty="0" smtClean="0">
                <a:solidFill>
                  <a:srgbClr val="7030A0"/>
                </a:solidFill>
              </a:rPr>
              <a:t>::= </a:t>
            </a:r>
            <a:r>
              <a:rPr lang="en-US" i="1" dirty="0">
                <a:solidFill>
                  <a:schemeClr val="accent6"/>
                </a:solidFill>
              </a:rPr>
              <a:t>id</a:t>
            </a:r>
            <a:r>
              <a:rPr lang="en-US" dirty="0" smtClean="0"/>
              <a:t> </a:t>
            </a:r>
            <a:r>
              <a:rPr lang="en-US" dirty="0">
                <a:solidFill>
                  <a:srgbClr val="7030A0"/>
                </a:solidFill>
              </a:rPr>
              <a:t>|</a:t>
            </a:r>
            <a:r>
              <a:rPr lang="en-US" dirty="0"/>
              <a:t> </a:t>
            </a:r>
            <a:r>
              <a:rPr lang="en-US" dirty="0" smtClean="0"/>
              <a:t>(</a:t>
            </a:r>
            <a:r>
              <a:rPr lang="en-US" i="1" dirty="0">
                <a:solidFill>
                  <a:schemeClr val="accent6"/>
                </a:solidFill>
              </a:rPr>
              <a:t>id </a:t>
            </a:r>
            <a:r>
              <a:rPr lang="en-US" i="1" dirty="0" smtClean="0">
                <a:solidFill>
                  <a:schemeClr val="accent6"/>
                </a:solidFill>
              </a:rPr>
              <a:t>sort</a:t>
            </a:r>
            <a:r>
              <a:rPr lang="en-US" dirty="0" smtClean="0">
                <a:solidFill>
                  <a:srgbClr val="7030A0"/>
                </a:solidFill>
              </a:rPr>
              <a:t>+</a:t>
            </a:r>
            <a:r>
              <a:rPr lang="en-US" dirty="0" smtClean="0"/>
              <a:t>)</a:t>
            </a:r>
            <a:endParaRPr lang="en-US" dirty="0"/>
          </a:p>
          <a:p>
            <a:pPr marL="0" indent="0">
              <a:buNone/>
            </a:pPr>
            <a:endParaRPr lang="en-US" dirty="0" smtClean="0"/>
          </a:p>
          <a:p>
            <a:pPr marL="0" indent="0">
              <a:buNone/>
            </a:pPr>
            <a:r>
              <a:rPr lang="en-US" i="1" dirty="0">
                <a:solidFill>
                  <a:schemeClr val="accent6"/>
                </a:solidFill>
              </a:rPr>
              <a:t>id </a:t>
            </a:r>
            <a:r>
              <a:rPr lang="en-US" dirty="0" smtClean="0"/>
              <a:t>::= and </a:t>
            </a:r>
            <a:r>
              <a:rPr lang="en-US" dirty="0" smtClean="0">
                <a:solidFill>
                  <a:srgbClr val="7030A0"/>
                </a:solidFill>
              </a:rPr>
              <a:t>|</a:t>
            </a:r>
            <a:r>
              <a:rPr lang="en-US" dirty="0" smtClean="0"/>
              <a:t> or </a:t>
            </a:r>
            <a:r>
              <a:rPr lang="en-US" dirty="0" smtClean="0">
                <a:solidFill>
                  <a:srgbClr val="7030A0"/>
                </a:solidFill>
              </a:rPr>
              <a:t>|</a:t>
            </a:r>
            <a:r>
              <a:rPr lang="en-US" dirty="0" smtClean="0"/>
              <a:t> =&gt; </a:t>
            </a:r>
            <a:r>
              <a:rPr lang="en-US" dirty="0" smtClean="0">
                <a:solidFill>
                  <a:srgbClr val="7030A0"/>
                </a:solidFill>
              </a:rPr>
              <a:t>|</a:t>
            </a:r>
            <a:r>
              <a:rPr lang="en-US" dirty="0" smtClean="0"/>
              <a:t> + </a:t>
            </a:r>
            <a:r>
              <a:rPr lang="en-US" dirty="0" smtClean="0">
                <a:solidFill>
                  <a:srgbClr val="7030A0"/>
                </a:solidFill>
              </a:rPr>
              <a:t>|</a:t>
            </a:r>
            <a:r>
              <a:rPr lang="en-US" dirty="0" smtClean="0"/>
              <a:t> - </a:t>
            </a:r>
            <a:r>
              <a:rPr lang="en-US" dirty="0" smtClean="0">
                <a:solidFill>
                  <a:srgbClr val="7030A0"/>
                </a:solidFill>
              </a:rPr>
              <a:t>|</a:t>
            </a:r>
            <a:r>
              <a:rPr lang="en-US" dirty="0" smtClean="0"/>
              <a:t> * </a:t>
            </a:r>
            <a:r>
              <a:rPr lang="en-US" dirty="0" smtClean="0">
                <a:solidFill>
                  <a:srgbClr val="7030A0"/>
                </a:solidFill>
              </a:rPr>
              <a:t>|</a:t>
            </a:r>
            <a:r>
              <a:rPr lang="en-US" dirty="0" smtClean="0"/>
              <a:t> …</a:t>
            </a:r>
            <a:r>
              <a:rPr lang="en-US" dirty="0" smtClean="0">
                <a:solidFill>
                  <a:srgbClr val="7030A0"/>
                </a:solidFill>
              </a:rPr>
              <a:t>|</a:t>
            </a:r>
            <a:r>
              <a:rPr lang="en-US" dirty="0" smtClean="0"/>
              <a:t> </a:t>
            </a:r>
            <a:r>
              <a:rPr lang="en-US" i="1" dirty="0" smtClean="0">
                <a:solidFill>
                  <a:srgbClr val="7030A0"/>
                </a:solidFill>
              </a:rPr>
              <a:t>token </a:t>
            </a:r>
            <a:r>
              <a:rPr lang="en-US" dirty="0">
                <a:solidFill>
                  <a:srgbClr val="7030A0"/>
                </a:solidFill>
              </a:rPr>
              <a:t>|</a:t>
            </a:r>
            <a:r>
              <a:rPr lang="en-US" dirty="0"/>
              <a:t> </a:t>
            </a:r>
            <a:r>
              <a:rPr lang="en-US" i="1" dirty="0" smtClean="0">
                <a:solidFill>
                  <a:srgbClr val="7030A0"/>
                </a:solidFill>
              </a:rPr>
              <a:t>…</a:t>
            </a:r>
            <a:endParaRPr lang="en-US" dirty="0" smtClean="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Tree>
    <p:extLst>
      <p:ext uri="{BB962C8B-B14F-4D97-AF65-F5344CB8AC3E}">
        <p14:creationId xmlns:p14="http://schemas.microsoft.com/office/powerpoint/2010/main" val="351842137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TextBox 4"/>
          <p:cNvSpPr txBox="1"/>
          <p:nvPr/>
        </p:nvSpPr>
        <p:spPr>
          <a:xfrm>
            <a:off x="4419600" y="2105085"/>
            <a:ext cx="4608954" cy="4524315"/>
          </a:xfrm>
          <a:prstGeom prst="rect">
            <a:avLst/>
          </a:prstGeom>
          <a:noFill/>
        </p:spPr>
        <p:txBody>
          <a:bodyPr wrap="none" rtlCol="0">
            <a:spAutoFit/>
          </a:bodyPr>
          <a:lstStyle/>
          <a:p>
            <a:r>
              <a:rPr lang="en-US" dirty="0">
                <a:solidFill>
                  <a:schemeClr val="bg1"/>
                </a:solidFill>
              </a:rPr>
              <a:t>(declare-sort Type)</a:t>
            </a:r>
          </a:p>
          <a:p>
            <a:r>
              <a:rPr lang="en-US" dirty="0">
                <a:solidFill>
                  <a:schemeClr val="bg1"/>
                </a:solidFill>
              </a:rPr>
              <a:t>(declare-fun subtype (Type Type) </a:t>
            </a:r>
            <a:r>
              <a:rPr lang="en-US" dirty="0" err="1">
                <a:solidFill>
                  <a:schemeClr val="bg1"/>
                </a:solidFill>
              </a:rPr>
              <a:t>Bool</a:t>
            </a:r>
            <a:r>
              <a:rPr lang="en-US" dirty="0">
                <a:solidFill>
                  <a:schemeClr val="bg1"/>
                </a:solidFill>
              </a:rPr>
              <a:t>)</a:t>
            </a:r>
          </a:p>
          <a:p>
            <a:r>
              <a:rPr lang="en-US" dirty="0">
                <a:solidFill>
                  <a:schemeClr val="bg1"/>
                </a:solidFill>
              </a:rPr>
              <a:t>(</a:t>
            </a:r>
            <a:r>
              <a:rPr lang="en-US" dirty="0" err="1">
                <a:solidFill>
                  <a:schemeClr val="bg1"/>
                </a:solidFill>
              </a:rPr>
              <a:t>delcare</a:t>
            </a:r>
            <a:r>
              <a:rPr lang="en-US" dirty="0">
                <a:solidFill>
                  <a:schemeClr val="bg1"/>
                </a:solidFill>
              </a:rPr>
              <a:t>-fun List (Type) Type)</a:t>
            </a:r>
          </a:p>
          <a:p>
            <a:r>
              <a:rPr lang="en-US" dirty="0">
                <a:solidFill>
                  <a:schemeClr val="bg1"/>
                </a:solidFill>
              </a:rPr>
              <a:t>(assert (</a:t>
            </a:r>
            <a:r>
              <a:rPr lang="en-US" dirty="0" err="1">
                <a:solidFill>
                  <a:schemeClr val="bg1"/>
                </a:solidFill>
              </a:rPr>
              <a:t>forall</a:t>
            </a:r>
            <a:r>
              <a:rPr lang="en-US" dirty="0">
                <a:solidFill>
                  <a:schemeClr val="bg1"/>
                </a:solidFill>
              </a:rPr>
              <a:t> (x Type) (subtype x x)))</a:t>
            </a:r>
          </a:p>
          <a:p>
            <a:r>
              <a:rPr lang="en-US" dirty="0">
                <a:solidFill>
                  <a:schemeClr val="bg1"/>
                </a:solidFill>
              </a:rPr>
              <a:t>(assert (</a:t>
            </a:r>
            <a:r>
              <a:rPr lang="en-US" dirty="0" err="1">
                <a:solidFill>
                  <a:schemeClr val="bg1"/>
                </a:solidFill>
              </a:rPr>
              <a:t>forall</a:t>
            </a:r>
            <a:r>
              <a:rPr lang="en-US" dirty="0">
                <a:solidFill>
                  <a:schemeClr val="bg1"/>
                </a:solidFill>
              </a:rPr>
              <a:t> (x Type) (y Type) (z type) </a:t>
            </a:r>
          </a:p>
          <a:p>
            <a:r>
              <a:rPr lang="en-US" dirty="0">
                <a:solidFill>
                  <a:schemeClr val="bg1"/>
                </a:solidFill>
              </a:rPr>
              <a:t>          (=&gt; (and (subtype x y) (subtype y z)) </a:t>
            </a:r>
          </a:p>
          <a:p>
            <a:r>
              <a:rPr lang="en-US" dirty="0">
                <a:solidFill>
                  <a:schemeClr val="bg1"/>
                </a:solidFill>
              </a:rPr>
              <a:t>              (subtype x z)))) </a:t>
            </a:r>
          </a:p>
          <a:p>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(and (subtype x y) (subtype y x)) </a:t>
            </a:r>
          </a:p>
          <a:p>
            <a:r>
              <a:rPr lang="en-US" dirty="0">
                <a:solidFill>
                  <a:schemeClr val="bg1"/>
                </a:solidFill>
              </a:rPr>
              <a:t>              (= x y))))</a:t>
            </a:r>
          </a:p>
          <a:p>
            <a:r>
              <a:rPr lang="en-US" dirty="0">
                <a:solidFill>
                  <a:schemeClr val="bg1"/>
                </a:solidFill>
              </a:rPr>
              <a:t>(assert (</a:t>
            </a:r>
            <a:r>
              <a:rPr lang="en-US" dirty="0" err="1">
                <a:solidFill>
                  <a:schemeClr val="bg1"/>
                </a:solidFill>
              </a:rPr>
              <a:t>forall</a:t>
            </a:r>
            <a:r>
              <a:rPr lang="en-US" dirty="0">
                <a:solidFill>
                  <a:schemeClr val="bg1"/>
                </a:solidFill>
              </a:rPr>
              <a:t> (x Type) (y Type) (z type) </a:t>
            </a:r>
          </a:p>
          <a:p>
            <a:r>
              <a:rPr lang="en-US" dirty="0">
                <a:solidFill>
                  <a:schemeClr val="bg1"/>
                </a:solidFill>
              </a:rPr>
              <a:t>          (=&gt; (and (subtype x y) (subtype x z)) </a:t>
            </a:r>
          </a:p>
          <a:p>
            <a:r>
              <a:rPr lang="en-US" dirty="0">
                <a:solidFill>
                  <a:schemeClr val="bg1"/>
                </a:solidFill>
              </a:rPr>
              <a:t>              (or (subtype y z) (subtype z y))))) </a:t>
            </a:r>
          </a:p>
          <a:p>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endParaRPr lang="en-US" dirty="0" smtClean="0">
              <a:solidFill>
                <a:schemeClr val="bg1"/>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178903" y="22071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Tree>
    <p:extLst>
      <p:ext uri="{BB962C8B-B14F-4D97-AF65-F5344CB8AC3E}">
        <p14:creationId xmlns:p14="http://schemas.microsoft.com/office/powerpoint/2010/main" val="355331940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4031873"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a:t>
            </a:r>
            <a:r>
              <a:rPr lang="en-US" dirty="0">
                <a:solidFill>
                  <a:srgbClr val="0070C0"/>
                </a:solidFill>
              </a:rPr>
              <a:t>(subtype (List x) (List y</a:t>
            </a:r>
            <a:r>
              <a:rPr lang="en-US" dirty="0" smtClean="0">
                <a:solidFill>
                  <a:srgbClr val="0070C0"/>
                </a:solidFill>
              </a:rPr>
              <a:t>))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mc:AlternateContent xmlns:mc="http://schemas.openxmlformats.org/markup-compatibility/2006" xmlns:a14="http://schemas.microsoft.com/office/drawing/2010/main">
        <mc:Choice Requires="a14">
          <p:sp>
            <p:nvSpPr>
              <p:cNvPr id="8" name="TextBox 7"/>
              <p:cNvSpPr txBox="1"/>
              <p:nvPr/>
            </p:nvSpPr>
            <p:spPr>
              <a:xfrm>
                <a:off x="1447800" y="4419600"/>
                <a:ext cx="4163384" cy="2343975"/>
              </a:xfrm>
              <a:prstGeom prst="rect">
                <a:avLst/>
              </a:prstGeom>
              <a:noFill/>
            </p:spPr>
            <p:txBody>
              <a:bodyPr wrap="none" rtlCol="0">
                <a:spAutoFit/>
              </a:bodyPr>
              <a:lstStyle/>
              <a:p>
                <a:r>
                  <a:rPr lang="en-US" dirty="0" smtClean="0">
                    <a:solidFill>
                      <a:schemeClr val="bg1"/>
                    </a:solidFill>
                  </a:rPr>
                  <a:t> 	</a:t>
                </a:r>
              </a:p>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𝑠𝑢𝑏</m:t>
                      </m:r>
                      <m:d>
                        <m:dPr>
                          <m:ctrlPr>
                            <a:rPr lang="en-US" i="1">
                              <a:solidFill>
                                <a:schemeClr val="bg1"/>
                              </a:solidFill>
                              <a:latin typeface="Cambria Math"/>
                            </a:rPr>
                          </m:ctrlPr>
                        </m:dPr>
                        <m:e>
                          <m:r>
                            <a:rPr lang="en-US" i="1">
                              <a:solidFill>
                                <a:schemeClr val="bg1"/>
                              </a:solidFill>
                              <a:latin typeface="Cambria Math"/>
                            </a:rPr>
                            <m:t>𝑏</m:t>
                          </m:r>
                          <m:r>
                            <a:rPr lang="en-US" i="1">
                              <a:solidFill>
                                <a:schemeClr val="bg1"/>
                              </a:solidFill>
                              <a:latin typeface="Cambria Math"/>
                            </a:rPr>
                            <m:t>,</m:t>
                          </m:r>
                          <m:r>
                            <a:rPr lang="en-US" i="1">
                              <a:solidFill>
                                <a:schemeClr val="bg1"/>
                              </a:solidFill>
                              <a:latin typeface="Cambria Math"/>
                            </a:rPr>
                            <m:t>𝑐</m:t>
                          </m:r>
                        </m:e>
                      </m:d>
                    </m:oMath>
                  </m:oMathPara>
                </a14:m>
                <a:endParaRPr lang="en-US" b="0" i="1" dirty="0" smtClean="0">
                  <a:solidFill>
                    <a:schemeClr val="bg1"/>
                  </a:solidFill>
                  <a:latin typeface="Cambria Math"/>
                </a:endParaRPr>
              </a:p>
              <a:p>
                <a:endParaRPr lang="en-US"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𝑠𝑢𝑏</m:t>
                      </m:r>
                      <m:d>
                        <m:dPr>
                          <m:ctrlPr>
                            <a:rPr lang="en-US" b="0" i="1" smtClean="0">
                              <a:solidFill>
                                <a:schemeClr val="bg1"/>
                              </a:solidFill>
                              <a:latin typeface="Cambria Math"/>
                            </a:rPr>
                          </m:ctrlPr>
                        </m:dPr>
                        <m:e>
                          <m:r>
                            <a:rPr lang="en-US" b="0" i="1" smtClean="0">
                              <a:solidFill>
                                <a:schemeClr val="bg1"/>
                              </a:solidFill>
                              <a:latin typeface="Cambria Math"/>
                            </a:rPr>
                            <m:t>𝑎</m:t>
                          </m:r>
                          <m:r>
                            <a:rPr lang="en-US" b="0" i="1" smtClean="0">
                              <a:solidFill>
                                <a:schemeClr val="bg1"/>
                              </a:solidFill>
                              <a:latin typeface="Cambria Math"/>
                            </a:rPr>
                            <m:t>,</m:t>
                          </m:r>
                          <m:r>
                            <a:rPr lang="en-US" b="0" i="1" smtClean="0">
                              <a:solidFill>
                                <a:schemeClr val="bg1"/>
                              </a:solidFill>
                              <a:latin typeface="Cambria Math"/>
                            </a:rPr>
                            <m:t>𝐿𝑖𝑠𝑡</m:t>
                          </m:r>
                          <m:d>
                            <m:dPr>
                              <m:ctrlPr>
                                <a:rPr lang="en-US" b="0" i="1" smtClean="0">
                                  <a:solidFill>
                                    <a:schemeClr val="bg1"/>
                                  </a:solidFill>
                                  <a:latin typeface="Cambria Math"/>
                                </a:rPr>
                              </m:ctrlPr>
                            </m:dPr>
                            <m:e>
                              <m:r>
                                <a:rPr lang="en-US" b="0" i="1" smtClean="0">
                                  <a:solidFill>
                                    <a:schemeClr val="bg1"/>
                                  </a:solidFill>
                                  <a:latin typeface="Cambria Math"/>
                                </a:rPr>
                                <m:t>𝑏</m:t>
                              </m:r>
                            </m:e>
                          </m:d>
                        </m:e>
                      </m:d>
                      <m:r>
                        <a:rPr lang="en-US" b="0" i="1" smtClean="0">
                          <a:solidFill>
                            <a:schemeClr val="bg1"/>
                          </a:solidFill>
                          <a:latin typeface="Cambria Math"/>
                        </a:rPr>
                        <m:t>                </m:t>
                      </m:r>
                      <m:r>
                        <a:rPr lang="en-US" i="1">
                          <a:solidFill>
                            <a:schemeClr val="bg1"/>
                          </a:solidFill>
                          <a:latin typeface="Cambria Math"/>
                        </a:rPr>
                        <m:t>𝑠𝑢𝑏</m:t>
                      </m:r>
                      <m:d>
                        <m:dPr>
                          <m:ctrlPr>
                            <a:rPr lang="en-US" i="1">
                              <a:solidFill>
                                <a:schemeClr val="bg1"/>
                              </a:solidFill>
                              <a:latin typeface="Cambria Math"/>
                            </a:rPr>
                          </m:ctrlPr>
                        </m:dPr>
                        <m:e>
                          <m:r>
                            <a:rPr lang="en-US" i="1">
                              <a:solidFill>
                                <a:schemeClr val="bg1"/>
                              </a:solidFill>
                              <a:latin typeface="Cambria Math"/>
                            </a:rPr>
                            <m:t>𝐿𝑖𝑠𝑡</m:t>
                          </m:r>
                          <m:d>
                            <m:dPr>
                              <m:ctrlPr>
                                <a:rPr lang="en-US" i="1">
                                  <a:solidFill>
                                    <a:schemeClr val="bg1"/>
                                  </a:solidFill>
                                  <a:latin typeface="Cambria Math"/>
                                </a:rPr>
                              </m:ctrlPr>
                            </m:dPr>
                            <m:e>
                              <m:r>
                                <a:rPr lang="en-US" i="1">
                                  <a:solidFill>
                                    <a:schemeClr val="bg1"/>
                                  </a:solidFill>
                                  <a:latin typeface="Cambria Math"/>
                                </a:rPr>
                                <m:t>𝑐</m:t>
                              </m:r>
                            </m:e>
                          </m:d>
                          <m:r>
                            <a:rPr lang="en-US" i="1">
                              <a:solidFill>
                                <a:schemeClr val="bg1"/>
                              </a:solidFill>
                              <a:latin typeface="Cambria Math"/>
                            </a:rPr>
                            <m:t>,</m:t>
                          </m:r>
                          <m:r>
                            <a:rPr lang="en-US" i="1">
                              <a:solidFill>
                                <a:schemeClr val="bg1"/>
                              </a:solidFill>
                              <a:latin typeface="Cambria Math"/>
                            </a:rPr>
                            <m:t>𝑑</m:t>
                          </m:r>
                        </m:e>
                      </m:d>
                    </m:oMath>
                  </m:oMathPara>
                </a14:m>
                <a:endParaRPr lang="en-US" b="0" i="1" dirty="0" smtClean="0">
                  <a:solidFill>
                    <a:schemeClr val="bg1"/>
                  </a:solidFill>
                  <a:latin typeface="Cambria Math"/>
                </a:endParaRPr>
              </a:p>
              <a:p>
                <a:endParaRPr lang="en-US" b="0" i="1" dirty="0" smtClean="0">
                  <a:solidFill>
                    <a:schemeClr val="bg1"/>
                  </a:solidFill>
                  <a:latin typeface="Cambria Math"/>
                </a:endParaRPr>
              </a:p>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m:t>
                      </m:r>
                      <m:r>
                        <a:rPr lang="en-US" i="1">
                          <a:solidFill>
                            <a:schemeClr val="bg1"/>
                          </a:solidFill>
                          <a:latin typeface="Cambria Math"/>
                        </a:rPr>
                        <m:t>𝑠𝑢𝑏</m:t>
                      </m:r>
                      <m:r>
                        <a:rPr lang="en-US" i="1">
                          <a:solidFill>
                            <a:schemeClr val="bg1"/>
                          </a:solidFill>
                          <a:latin typeface="Cambria Math"/>
                        </a:rPr>
                        <m:t>(</m:t>
                      </m:r>
                      <m:r>
                        <a:rPr lang="en-US" i="1">
                          <a:solidFill>
                            <a:schemeClr val="bg1"/>
                          </a:solidFill>
                          <a:latin typeface="Cambria Math"/>
                        </a:rPr>
                        <m:t>𝑎</m:t>
                      </m:r>
                      <m:r>
                        <a:rPr lang="en-US" i="1">
                          <a:solidFill>
                            <a:schemeClr val="bg1"/>
                          </a:solidFill>
                          <a:latin typeface="Cambria Math"/>
                        </a:rPr>
                        <m:t>,</m:t>
                      </m:r>
                      <m:r>
                        <a:rPr lang="en-US" i="1">
                          <a:solidFill>
                            <a:schemeClr val="bg1"/>
                          </a:solidFill>
                          <a:latin typeface="Cambria Math"/>
                        </a:rPr>
                        <m:t>𝑑</m:t>
                      </m:r>
                      <m:r>
                        <a:rPr lang="en-US" b="0" i="1" smtClean="0">
                          <a:solidFill>
                            <a:schemeClr val="bg1"/>
                          </a:solidFill>
                          <a:latin typeface="Cambria Math"/>
                        </a:rPr>
                        <m:t>)</m:t>
                      </m:r>
                    </m:oMath>
                  </m:oMathPara>
                </a14:m>
                <a:endParaRPr lang="en-US" dirty="0">
                  <a:solidFill>
                    <a:schemeClr val="bg1"/>
                  </a:solidFill>
                </a:endParaRPr>
              </a:p>
              <a:p>
                <a:endParaRPr lang="en-US" dirty="0">
                  <a:solidFill>
                    <a:schemeClr val="bg1"/>
                  </a:solidFill>
                </a:endParaRPr>
              </a:p>
              <a:p>
                <a:r>
                  <a:rPr lang="en-US" dirty="0" smtClean="0">
                    <a:solidFill>
                      <a:schemeClr val="bg1"/>
                    </a:solidFill>
                  </a:rPr>
                  <a:t>Pattern is incomplete</a:t>
                </a:r>
              </a:p>
            </p:txBody>
          </p:sp>
        </mc:Choice>
        <mc:Fallback xmlns="">
          <p:sp>
            <p:nvSpPr>
              <p:cNvPr id="8" name="TextBox 7"/>
              <p:cNvSpPr txBox="1">
                <a:spLocks noRot="1" noChangeAspect="1" noMove="1" noResize="1" noEditPoints="1" noAdjustHandles="1" noChangeArrowheads="1" noChangeShapeType="1" noTextEdit="1"/>
              </p:cNvSpPr>
              <p:nvPr/>
            </p:nvSpPr>
            <p:spPr>
              <a:xfrm>
                <a:off x="1447800" y="4419600"/>
                <a:ext cx="4163384" cy="2343975"/>
              </a:xfrm>
              <a:prstGeom prst="rect">
                <a:avLst/>
              </a:prstGeom>
              <a:blipFill rotWithShape="1">
                <a:blip r:embed="rId3"/>
                <a:stretch>
                  <a:fillRect l="-1320" t="-1039" r="-293" b="-337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2938274" y="5033540"/>
              <a:ext cx="567000" cy="224640"/>
            </p14:xfrm>
          </p:contentPart>
        </mc:Choice>
        <mc:Fallback xmlns="">
          <p:pic>
            <p:nvPicPr>
              <p:cNvPr id="11" name="Ink 10"/>
              <p:cNvPicPr/>
              <p:nvPr/>
            </p:nvPicPr>
            <p:blipFill>
              <a:blip r:embed="rId5"/>
              <a:stretch>
                <a:fillRect/>
              </a:stretch>
            </p:blipFill>
            <p:spPr>
              <a:xfrm>
                <a:off x="2935034" y="5023820"/>
                <a:ext cx="577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3934394" y="5057660"/>
              <a:ext cx="805320" cy="233640"/>
            </p14:xfrm>
          </p:contentPart>
        </mc:Choice>
        <mc:Fallback xmlns="">
          <p:pic>
            <p:nvPicPr>
              <p:cNvPr id="13" name="Ink 12"/>
              <p:cNvPicPr/>
              <p:nvPr/>
            </p:nvPicPr>
            <p:blipFill>
              <a:blip r:embed="rId7"/>
              <a:stretch>
                <a:fillRect/>
              </a:stretch>
            </p:blipFill>
            <p:spPr>
              <a:xfrm>
                <a:off x="3929714" y="5050100"/>
                <a:ext cx="821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4645394" y="5178260"/>
              <a:ext cx="105120" cy="167760"/>
            </p14:xfrm>
          </p:contentPart>
        </mc:Choice>
        <mc:Fallback xmlns="">
          <p:pic>
            <p:nvPicPr>
              <p:cNvPr id="16" name="Ink 15"/>
              <p:cNvPicPr/>
              <p:nvPr/>
            </p:nvPicPr>
            <p:blipFill>
              <a:blip r:embed="rId9"/>
              <a:stretch>
                <a:fillRect/>
              </a:stretch>
            </p:blipFill>
            <p:spPr>
              <a:xfrm>
                <a:off x="4638914" y="5171060"/>
                <a:ext cx="122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2295314" y="5632580"/>
              <a:ext cx="584280" cy="370800"/>
            </p14:xfrm>
          </p:contentPart>
        </mc:Choice>
        <mc:Fallback xmlns="">
          <p:pic>
            <p:nvPicPr>
              <p:cNvPr id="18" name="Ink 17"/>
              <p:cNvPicPr/>
              <p:nvPr/>
            </p:nvPicPr>
            <p:blipFill>
              <a:blip r:embed="rId11"/>
              <a:stretch>
                <a:fillRect/>
              </a:stretch>
            </p:blipFill>
            <p:spPr>
              <a:xfrm>
                <a:off x="2283074" y="5620340"/>
                <a:ext cx="6055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4244714" y="5605580"/>
              <a:ext cx="1028520" cy="402840"/>
            </p14:xfrm>
          </p:contentPart>
        </mc:Choice>
        <mc:Fallback xmlns="">
          <p:pic>
            <p:nvPicPr>
              <p:cNvPr id="20" name="Ink 19"/>
              <p:cNvPicPr/>
              <p:nvPr/>
            </p:nvPicPr>
            <p:blipFill>
              <a:blip r:embed="rId13"/>
              <a:stretch>
                <a:fillRect/>
              </a:stretch>
            </p:blipFill>
            <p:spPr>
              <a:xfrm>
                <a:off x="4233554" y="5591540"/>
                <a:ext cx="1053720" cy="428040"/>
              </a:xfrm>
              <a:prstGeom prst="rect">
                <a:avLst/>
              </a:prstGeom>
            </p:spPr>
          </p:pic>
        </mc:Fallback>
      </mc:AlternateContent>
    </p:spTree>
    <p:extLst>
      <p:ext uri="{BB962C8B-B14F-4D97-AF65-F5344CB8AC3E}">
        <p14:creationId xmlns:p14="http://schemas.microsoft.com/office/powerpoint/2010/main" val="3201407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dirty="0" err="1" smtClean="0">
                <a:latin typeface="Calibri" pitchFamily="34" charset="0"/>
              </a:rPr>
              <a:t>SMT@Microsoft</a:t>
            </a:r>
            <a:r>
              <a:rPr sz="4800" dirty="0" smtClean="0">
                <a:latin typeface="Calibri" pitchFamily="34" charset="0"/>
              </a:rPr>
              <a:t>: Z3</a:t>
            </a:r>
            <a:endParaRPr sz="4800" spc="-167" dirty="0">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2" name="Text Placeholder 2"/>
          <p:cNvSpPr txBox="1">
            <a:spLocks/>
          </p:cNvSpPr>
          <p:nvPr/>
        </p:nvSpPr>
        <p:spPr>
          <a:xfrm>
            <a:off x="416560" y="1503273"/>
            <a:ext cx="8382000" cy="4653582"/>
          </a:xfrm>
          <a:prstGeom prst="rect">
            <a:avLst/>
          </a:prstGeom>
        </p:spPr>
        <p:txBody>
          <a:bodyPr vert="horz" wrap="square" lIns="0" tIns="0" rIns="0" bIns="0" rtlCol="0">
            <a:spAutoFit/>
          </a:bodyPr>
          <a:lstStyle/>
          <a:p>
            <a:pPr marL="384954" indent="-384954">
              <a:lnSpc>
                <a:spcPct val="90000"/>
              </a:lnSpc>
              <a:spcBef>
                <a:spcPct val="20000"/>
              </a:spcBef>
              <a:buSzPct val="90000"/>
              <a:buFontTx/>
              <a:buBlip>
                <a:blip r:embed="rId3"/>
              </a:buBlip>
            </a:pPr>
            <a:r>
              <a:rPr lang="en-US" sz="2800" dirty="0" smtClean="0">
                <a:solidFill>
                  <a:srgbClr val="FF0000"/>
                </a:solidFill>
                <a:latin typeface="Calibri" pitchFamily="34" charset="0"/>
                <a:sym typeface="Symbol"/>
              </a:rPr>
              <a:t>Z3 is a new solver developed at Microsoft Research.</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Development/Research driven by internal customers.</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Free for academic research.</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Interfaces:</a:t>
            </a: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pPr>
            <a:endParaRPr lang="en-US" sz="2800" dirty="0" smtClean="0">
              <a:solidFill>
                <a:schemeClr val="bg1"/>
              </a:solidFill>
              <a:latin typeface="Calibri" pitchFamily="34" charset="0"/>
              <a:sym typeface="Symbol"/>
              <a:hlinkClick r:id="rId4"/>
            </a:endParaRP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hlinkClick r:id="rId4"/>
              </a:rPr>
              <a:t>http://research.microsoft.com/projects/z3</a:t>
            </a:r>
            <a:endParaRPr lang="en-US" sz="2800" dirty="0" smtClean="0">
              <a:solidFill>
                <a:schemeClr val="bg1"/>
              </a:solidFill>
              <a:latin typeface="Calibri" pitchFamily="34" charset="0"/>
              <a:sym typeface="Symbol"/>
            </a:endParaRPr>
          </a:p>
        </p:txBody>
      </p:sp>
      <p:graphicFrame>
        <p:nvGraphicFramePr>
          <p:cNvPr id="25" name="Diagram 24"/>
          <p:cNvGraphicFramePr/>
          <p:nvPr/>
        </p:nvGraphicFramePr>
        <p:xfrm>
          <a:off x="993596" y="3328288"/>
          <a:ext cx="6636564" cy="23409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1705893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3634328"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a:t>
            </a:r>
            <a:r>
              <a:rPr lang="en-US" dirty="0">
                <a:solidFill>
                  <a:srgbClr val="0070C0"/>
                </a:solidFill>
              </a:rPr>
              <a:t>(subtype </a:t>
            </a:r>
            <a:r>
              <a:rPr lang="en-US" dirty="0" smtClean="0">
                <a:solidFill>
                  <a:srgbClr val="0070C0"/>
                </a:solidFill>
              </a:rPr>
              <a:t>x y)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
        <p:nvSpPr>
          <p:cNvPr id="8" name="TextBox 7"/>
          <p:cNvSpPr txBox="1"/>
          <p:nvPr/>
        </p:nvSpPr>
        <p:spPr>
          <a:xfrm>
            <a:off x="533400" y="4672216"/>
            <a:ext cx="6955750" cy="1754326"/>
          </a:xfrm>
          <a:prstGeom prst="rect">
            <a:avLst/>
          </a:prstGeom>
          <a:noFill/>
        </p:spPr>
        <p:txBody>
          <a:bodyPr wrap="none" rtlCol="0">
            <a:spAutoFit/>
          </a:bodyPr>
          <a:lstStyle/>
          <a:p>
            <a:r>
              <a:rPr lang="en-US" dirty="0" smtClean="0">
                <a:solidFill>
                  <a:schemeClr val="bg1"/>
                </a:solidFill>
              </a:rPr>
              <a:t>(=&gt; (subtype a b) (subtype (List a) (List b)))</a:t>
            </a:r>
          </a:p>
          <a:p>
            <a:endParaRPr lang="en-US" dirty="0" smtClean="0">
              <a:solidFill>
                <a:schemeClr val="bg1"/>
              </a:solidFill>
            </a:endParaRPr>
          </a:p>
          <a:p>
            <a:r>
              <a:rPr lang="en-US" dirty="0">
                <a:solidFill>
                  <a:schemeClr val="bg1"/>
                </a:solidFill>
              </a:rPr>
              <a:t>(=&gt; </a:t>
            </a:r>
            <a:r>
              <a:rPr lang="en-US" dirty="0" smtClean="0">
                <a:solidFill>
                  <a:schemeClr val="bg1"/>
                </a:solidFill>
              </a:rPr>
              <a:t>(</a:t>
            </a:r>
            <a:r>
              <a:rPr lang="en-US" dirty="0">
                <a:solidFill>
                  <a:schemeClr val="bg1"/>
                </a:solidFill>
              </a:rPr>
              <a:t>subtype (List a) (List b</a:t>
            </a:r>
            <a:r>
              <a:rPr lang="en-US" dirty="0" smtClean="0">
                <a:solidFill>
                  <a:schemeClr val="bg1"/>
                </a:solidFill>
              </a:rPr>
              <a:t>)) </a:t>
            </a:r>
            <a:r>
              <a:rPr lang="en-US" dirty="0">
                <a:solidFill>
                  <a:schemeClr val="bg1"/>
                </a:solidFill>
              </a:rPr>
              <a:t>(subtype </a:t>
            </a:r>
            <a:r>
              <a:rPr lang="en-US" dirty="0" smtClean="0">
                <a:solidFill>
                  <a:schemeClr val="bg1"/>
                </a:solidFill>
              </a:rPr>
              <a:t>(List (List </a:t>
            </a:r>
            <a:r>
              <a:rPr lang="en-US" dirty="0">
                <a:solidFill>
                  <a:schemeClr val="bg1"/>
                </a:solidFill>
              </a:rPr>
              <a:t>a</a:t>
            </a:r>
            <a:r>
              <a:rPr lang="en-US" dirty="0" smtClean="0">
                <a:solidFill>
                  <a:schemeClr val="bg1"/>
                </a:solidFill>
              </a:rPr>
              <a:t>)) (List (List </a:t>
            </a:r>
            <a:r>
              <a:rPr lang="en-US" dirty="0">
                <a:solidFill>
                  <a:schemeClr val="bg1"/>
                </a:solidFill>
              </a:rPr>
              <a:t>b</a:t>
            </a:r>
            <a:r>
              <a:rPr lang="en-US" dirty="0" smtClean="0">
                <a:solidFill>
                  <a:schemeClr val="bg1"/>
                </a:solidFill>
              </a:rPr>
              <a:t>))) )</a:t>
            </a:r>
          </a:p>
          <a:p>
            <a:endParaRPr lang="en-US" dirty="0">
              <a:solidFill>
                <a:schemeClr val="bg1"/>
              </a:solidFill>
            </a:endParaRPr>
          </a:p>
          <a:p>
            <a:r>
              <a:rPr lang="en-US" dirty="0" smtClean="0">
                <a:solidFill>
                  <a:schemeClr val="bg1"/>
                </a:solidFill>
              </a:rPr>
              <a:t>… matching loop</a:t>
            </a:r>
            <a:endParaRPr lang="en-US" dirty="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178368464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Quantifiers</a:t>
            </a:r>
            <a:endParaRPr lang="en-US" dirty="0"/>
          </a:p>
        </p:txBody>
      </p:sp>
      <p:sp>
        <p:nvSpPr>
          <p:cNvPr id="4" name="Footer Placeholder 3"/>
          <p:cNvSpPr>
            <a:spLocks noGrp="1"/>
          </p:cNvSpPr>
          <p:nvPr>
            <p:ph type="ftr" sz="quarter" idx="4294967295"/>
          </p:nvPr>
        </p:nvSpPr>
        <p:spPr>
          <a:xfrm>
            <a:off x="3124200" y="6356350"/>
            <a:ext cx="2895600" cy="365125"/>
          </a:xfrm>
          <a:prstGeom prst="rect">
            <a:avLst/>
          </a:prstGeom>
        </p:spPr>
        <p:txBody>
          <a:bodyPr/>
          <a:lstStyle/>
          <a:p>
            <a:r>
              <a:rPr lang="en-US" smtClean="0">
                <a:latin typeface="Calibri" pitchFamily="34" charset="0"/>
              </a:rPr>
              <a:t>SMT@Microsoft</a:t>
            </a:r>
            <a:endParaRPr lang="en-US" dirty="0"/>
          </a:p>
        </p:txBody>
      </p:sp>
      <p:sp>
        <p:nvSpPr>
          <p:cNvPr id="5" name="TextBox 4"/>
          <p:cNvSpPr txBox="1"/>
          <p:nvPr/>
        </p:nvSpPr>
        <p:spPr>
          <a:xfrm>
            <a:off x="533400" y="2438400"/>
            <a:ext cx="3634328" cy="1754326"/>
          </a:xfrm>
          <a:prstGeom prst="rect">
            <a:avLst/>
          </a:prstGeom>
          <a:noFill/>
        </p:spPr>
        <p:txBody>
          <a:bodyPr wrap="none" rtlCol="0">
            <a:spAutoFit/>
          </a:bodyPr>
          <a:lstStyle/>
          <a:p>
            <a:r>
              <a:rPr lang="en-US" dirty="0" smtClean="0">
                <a:solidFill>
                  <a:schemeClr val="bg1"/>
                </a:solidFill>
              </a:rPr>
              <a:t>(</a:t>
            </a:r>
            <a:r>
              <a:rPr lang="en-US" dirty="0">
                <a:solidFill>
                  <a:schemeClr val="bg1"/>
                </a:solidFill>
              </a:rPr>
              <a:t>assert (</a:t>
            </a:r>
            <a:r>
              <a:rPr lang="en-US" dirty="0" err="1">
                <a:solidFill>
                  <a:schemeClr val="bg1"/>
                </a:solidFill>
              </a:rPr>
              <a:t>forall</a:t>
            </a:r>
            <a:r>
              <a:rPr lang="en-US" dirty="0">
                <a:solidFill>
                  <a:schemeClr val="bg1"/>
                </a:solidFill>
              </a:rPr>
              <a:t> (x Type) (y Type) </a:t>
            </a:r>
          </a:p>
          <a:p>
            <a:r>
              <a:rPr lang="en-US" dirty="0">
                <a:solidFill>
                  <a:schemeClr val="bg1"/>
                </a:solidFill>
              </a:rPr>
              <a:t>          (=&gt; (subtype x y) </a:t>
            </a:r>
          </a:p>
          <a:p>
            <a:r>
              <a:rPr lang="en-US" dirty="0">
                <a:solidFill>
                  <a:schemeClr val="bg1"/>
                </a:solidFill>
              </a:rPr>
              <a:t>              (subtype (List x) (List y</a:t>
            </a:r>
            <a:r>
              <a:rPr lang="en-US" dirty="0" smtClean="0">
                <a:solidFill>
                  <a:schemeClr val="bg1"/>
                </a:solidFill>
              </a:rPr>
              <a:t>)))</a:t>
            </a:r>
          </a:p>
          <a:p>
            <a:r>
              <a:rPr lang="en-US" dirty="0">
                <a:solidFill>
                  <a:srgbClr val="0070C0"/>
                </a:solidFill>
              </a:rPr>
              <a:t> </a:t>
            </a:r>
            <a:r>
              <a:rPr lang="en-US" dirty="0" smtClean="0">
                <a:solidFill>
                  <a:srgbClr val="0070C0"/>
                </a:solidFill>
              </a:rPr>
              <a:t>         :pat {(List x) (List y) } </a:t>
            </a:r>
          </a:p>
          <a:p>
            <a:r>
              <a:rPr lang="en-US" dirty="0">
                <a:solidFill>
                  <a:schemeClr val="bg1"/>
                </a:solidFill>
              </a:rPr>
              <a:t> </a:t>
            </a:r>
            <a:r>
              <a:rPr lang="en-US" dirty="0" smtClean="0">
                <a:solidFill>
                  <a:schemeClr val="bg1"/>
                </a:solidFill>
              </a:rPr>
              <a:t>         )</a:t>
            </a:r>
          </a:p>
          <a:p>
            <a:r>
              <a:rPr lang="en-US" dirty="0" smtClean="0">
                <a:solidFill>
                  <a:schemeClr val="bg1"/>
                </a:solidFill>
              </a:rPr>
              <a: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2" t="67131" r="29223" b="16583"/>
          <a:stretch/>
        </p:blipFill>
        <p:spPr bwMode="auto">
          <a:xfrm>
            <a:off x="4793873" y="1978583"/>
            <a:ext cx="4240697" cy="152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254" y="1567934"/>
            <a:ext cx="4095993" cy="369332"/>
          </a:xfrm>
          <a:prstGeom prst="rect">
            <a:avLst/>
          </a:prstGeom>
          <a:noFill/>
        </p:spPr>
        <p:txBody>
          <a:bodyPr wrap="none" rtlCol="0">
            <a:spAutoFit/>
          </a:bodyPr>
          <a:lstStyle/>
          <a:p>
            <a:r>
              <a:rPr lang="en-US" dirty="0" smtClean="0">
                <a:solidFill>
                  <a:schemeClr val="bg1"/>
                </a:solidFill>
              </a:rPr>
              <a:t>Example: Single inheritance subtyping</a:t>
            </a:r>
          </a:p>
        </p:txBody>
      </p:sp>
      <p:sp>
        <p:nvSpPr>
          <p:cNvPr id="8" name="TextBox 7"/>
          <p:cNvSpPr txBox="1"/>
          <p:nvPr/>
        </p:nvSpPr>
        <p:spPr>
          <a:xfrm>
            <a:off x="408904" y="4343400"/>
            <a:ext cx="8501170" cy="2308324"/>
          </a:xfrm>
          <a:prstGeom prst="rect">
            <a:avLst/>
          </a:prstGeom>
          <a:noFill/>
        </p:spPr>
        <p:txBody>
          <a:bodyPr wrap="square" rtlCol="0">
            <a:spAutoFit/>
          </a:bodyPr>
          <a:lstStyle/>
          <a:p>
            <a:r>
              <a:rPr lang="en-US" dirty="0" smtClean="0">
                <a:solidFill>
                  <a:schemeClr val="bg1"/>
                </a:solidFill>
              </a:rPr>
              <a:t>Multi-pattern</a:t>
            </a:r>
          </a:p>
          <a:p>
            <a:r>
              <a:rPr lang="en-US" dirty="0" smtClean="0">
                <a:solidFill>
                  <a:schemeClr val="bg1"/>
                </a:solidFill>
                <a:sym typeface="Wingdings" pitchFamily="2" charset="2"/>
              </a:rPr>
              <a:t></a:t>
            </a:r>
            <a:r>
              <a:rPr lang="en-US" dirty="0" smtClean="0">
                <a:solidFill>
                  <a:schemeClr val="bg1"/>
                </a:solidFill>
              </a:rPr>
              <a:t> </a:t>
            </a:r>
            <a:r>
              <a:rPr lang="en-US" dirty="0">
                <a:solidFill>
                  <a:schemeClr val="bg1"/>
                </a:solidFill>
              </a:rPr>
              <a:t>Terminates:</a:t>
            </a:r>
          </a:p>
          <a:p>
            <a:pPr lvl="1"/>
            <a:r>
              <a:rPr lang="en-US" dirty="0">
                <a:solidFill>
                  <a:schemeClr val="bg1"/>
                </a:solidFill>
              </a:rPr>
              <a:t>	depth of new terms is bounded</a:t>
            </a:r>
          </a:p>
          <a:p>
            <a:endParaRPr lang="en-US" dirty="0" smtClean="0">
              <a:solidFill>
                <a:schemeClr val="bg1"/>
              </a:solidFill>
            </a:endParaRPr>
          </a:p>
          <a:p>
            <a:r>
              <a:rPr lang="en-US" dirty="0" smtClean="0">
                <a:solidFill>
                  <a:schemeClr val="bg1"/>
                </a:solidFill>
                <a:sym typeface="Wingdings" pitchFamily="2" charset="2"/>
              </a:rPr>
              <a:t> </a:t>
            </a:r>
            <a:r>
              <a:rPr lang="en-US" dirty="0" smtClean="0">
                <a:solidFill>
                  <a:schemeClr val="bg1"/>
                </a:solidFill>
              </a:rPr>
              <a:t>Expensive: </a:t>
            </a:r>
          </a:p>
          <a:p>
            <a:r>
              <a:rPr lang="en-US" dirty="0">
                <a:solidFill>
                  <a:schemeClr val="bg1"/>
                </a:solidFill>
              </a:rPr>
              <a:t>	</a:t>
            </a:r>
            <a:r>
              <a:rPr lang="en-US" dirty="0" smtClean="0">
                <a:solidFill>
                  <a:schemeClr val="bg1"/>
                </a:solidFill>
              </a:rPr>
              <a:t>Quadratic</a:t>
            </a:r>
          </a:p>
          <a:p>
            <a:r>
              <a:rPr lang="en-US" dirty="0">
                <a:solidFill>
                  <a:schemeClr val="bg1"/>
                </a:solidFill>
              </a:rPr>
              <a:t>	Instantiated for every pair of (List a) and (List b) created during </a:t>
            </a:r>
            <a:r>
              <a:rPr lang="en-US" dirty="0" smtClean="0">
                <a:solidFill>
                  <a:schemeClr val="bg1"/>
                </a:solidFill>
              </a:rPr>
              <a:t>search</a:t>
            </a:r>
          </a:p>
          <a:p>
            <a:r>
              <a:rPr lang="en-US" dirty="0">
                <a:solidFill>
                  <a:schemeClr val="bg1"/>
                </a:solidFill>
              </a:rPr>
              <a:t>	</a:t>
            </a:r>
            <a:r>
              <a:rPr lang="en-US" dirty="0" smtClean="0">
                <a:solidFill>
                  <a:schemeClr val="bg1"/>
                </a:solidFill>
              </a:rPr>
              <a:t>.. But transitive closure is worse – it is cubic.</a:t>
            </a:r>
          </a:p>
        </p:txBody>
      </p:sp>
    </p:spTree>
    <p:extLst>
      <p:ext uri="{BB962C8B-B14F-4D97-AF65-F5344CB8AC3E}">
        <p14:creationId xmlns:p14="http://schemas.microsoft.com/office/powerpoint/2010/main" val="398834819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1495794"/>
          </a:xfrm>
        </p:spPr>
        <p:txBody>
          <a:bodyPr/>
          <a:lstStyle/>
          <a:p>
            <a:r>
              <a:rPr lang="en-US" dirty="0" smtClean="0">
                <a:solidFill>
                  <a:srgbClr val="0070C0"/>
                </a:solidFill>
              </a:rPr>
              <a:t>Decidability and </a:t>
            </a:r>
            <a:br>
              <a:rPr lang="en-US" dirty="0" smtClean="0">
                <a:solidFill>
                  <a:srgbClr val="0070C0"/>
                </a:solidFill>
              </a:rPr>
            </a:br>
            <a:r>
              <a:rPr lang="en-US" dirty="0" smtClean="0">
                <a:solidFill>
                  <a:srgbClr val="0070C0"/>
                </a:solidFill>
              </a:rPr>
              <a:t>Decision Procedures</a:t>
            </a:r>
            <a:endParaRPr lang="en-US" dirty="0">
              <a:solidFill>
                <a:srgbClr val="0070C0"/>
              </a:solidFill>
            </a:endParaRPr>
          </a:p>
        </p:txBody>
      </p:sp>
    </p:spTree>
    <p:extLst>
      <p:ext uri="{BB962C8B-B14F-4D97-AF65-F5344CB8AC3E}">
        <p14:creationId xmlns:p14="http://schemas.microsoft.com/office/powerpoint/2010/main" val="282795552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Satisfiability Modulo Theories (SMT)</a:t>
            </a:r>
            <a:endParaRPr sz="4800" spc="-167" dirty="0">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1207538" y="2774171"/>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b="1" dirty="0" smtClean="0">
                <a:solidFill>
                  <a:srgbClr val="FF0000"/>
                </a:solidFill>
                <a:latin typeface="Calibri" pitchFamily="34" charset="0"/>
                <a:sym typeface="Symbol"/>
              </a:rPr>
              <a:t>Is formula</a:t>
            </a:r>
            <a:r>
              <a:rPr lang="en-US" sz="4400" b="1" i="1" dirty="0" smtClean="0">
                <a:solidFill>
                  <a:srgbClr val="FF0000"/>
                </a:solidFill>
                <a:latin typeface="Calibri" pitchFamily="34" charset="0"/>
                <a:sym typeface="Symbol"/>
              </a:rPr>
              <a:t></a:t>
            </a:r>
            <a:r>
              <a:rPr lang="en-US" sz="4400" b="1" dirty="0" smtClean="0">
                <a:solidFill>
                  <a:srgbClr val="FF0000"/>
                </a:solidFill>
                <a:latin typeface="Calibri" pitchFamily="34" charset="0"/>
                <a:sym typeface="Symbol"/>
              </a:rPr>
              <a:t> </a:t>
            </a:r>
            <a:r>
              <a:rPr lang="en-US" sz="4400" b="1" dirty="0" err="1" smtClean="0">
                <a:solidFill>
                  <a:srgbClr val="FF0000"/>
                </a:solidFill>
                <a:latin typeface="Calibri" pitchFamily="34" charset="0"/>
                <a:sym typeface="Symbol"/>
              </a:rPr>
              <a:t>satisfiable</a:t>
            </a:r>
            <a:r>
              <a:rPr lang="en-US" sz="4400" b="1" dirty="0" smtClean="0">
                <a:solidFill>
                  <a:srgbClr val="FF0000"/>
                </a:solidFill>
                <a:latin typeface="Calibri" pitchFamily="34" charset="0"/>
                <a:sym typeface="Symbol"/>
              </a:rPr>
              <a:t> modulo theory </a:t>
            </a:r>
            <a:r>
              <a:rPr lang="en-US" sz="4400" b="1" i="1" dirty="0" smtClean="0">
                <a:solidFill>
                  <a:srgbClr val="FF0000"/>
                </a:solidFill>
                <a:latin typeface="Calibri" pitchFamily="34" charset="0"/>
                <a:sym typeface="Symbol"/>
              </a:rPr>
              <a:t>T </a:t>
            </a:r>
            <a:r>
              <a:rPr lang="en-US" sz="4400" b="1" dirty="0" smtClean="0">
                <a:solidFill>
                  <a:srgbClr val="FF0000"/>
                </a:solidFill>
                <a:latin typeface="Calibri" pitchFamily="34" charset="0"/>
                <a:sym typeface="Symbol"/>
              </a:rPr>
              <a:t>? </a:t>
            </a:r>
          </a:p>
        </p:txBody>
      </p:sp>
      <p:sp>
        <p:nvSpPr>
          <p:cNvPr id="8" name="Rectangular Callout 7"/>
          <p:cNvSpPr/>
          <p:nvPr/>
        </p:nvSpPr>
        <p:spPr bwMode="auto">
          <a:xfrm>
            <a:off x="3838470" y="4401177"/>
            <a:ext cx="4863402" cy="1587640"/>
          </a:xfrm>
          <a:prstGeom prst="wedgeRectCallout">
            <a:avLst>
              <a:gd name="adj1" fmla="val -9250"/>
              <a:gd name="adj2" fmla="val -748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SMT solvers have specialized algorithms for </a:t>
            </a:r>
            <a:r>
              <a:rPr lang="en-US" sz="2800" i="1" dirty="0" smtClean="0">
                <a:solidFill>
                  <a:schemeClr val="bg1"/>
                </a:solidFill>
                <a:latin typeface="Segoe" pitchFamily="34" charset="0"/>
              </a:rPr>
              <a:t>T</a:t>
            </a:r>
            <a:endParaRPr kumimoji="0" lang="en-US" sz="2800" b="0" i="1" u="none" strike="noStrike" cap="none" normalizeH="0" baseline="0" dirty="0" smtClean="0">
              <a:solidFill>
                <a:schemeClr val="bg1"/>
              </a:solidFill>
              <a:latin typeface="Segoe" pitchFamily="34" charset="0"/>
            </a:endParaRPr>
          </a:p>
        </p:txBody>
      </p:sp>
    </p:spTree>
    <p:custDataLst>
      <p:tags r:id="rId1"/>
    </p:custDataLst>
    <p:extLst>
      <p:ext uri="{BB962C8B-B14F-4D97-AF65-F5344CB8AC3E}">
        <p14:creationId xmlns:p14="http://schemas.microsoft.com/office/powerpoint/2010/main" val="3337614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81000" y="1721971"/>
            <a:ext cx="8382000" cy="2210862"/>
          </a:xfrm>
        </p:spPr>
        <p:txBody>
          <a:bodyPr/>
          <a:lstStyle/>
          <a:p>
            <a:pPr algn="ctr">
              <a:buNone/>
            </a:pPr>
            <a:r>
              <a:rPr lang="en-US" sz="3600" dirty="0" smtClean="0">
                <a:solidFill>
                  <a:srgbClr val="FF0000"/>
                </a:solidFill>
              </a:rPr>
              <a:t>An SMT Solver is a collection of</a:t>
            </a:r>
          </a:p>
          <a:p>
            <a:pPr algn="ctr">
              <a:buNone/>
            </a:pPr>
            <a:r>
              <a:rPr lang="en-US" sz="3600" b="1" dirty="0" smtClean="0">
                <a:solidFill>
                  <a:srgbClr val="FF0000"/>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Tree>
    <p:custDataLst>
      <p:tags r:id="rId1"/>
    </p:custDataLst>
    <p:extLst>
      <p:ext uri="{BB962C8B-B14F-4D97-AF65-F5344CB8AC3E}">
        <p14:creationId xmlns:p14="http://schemas.microsoft.com/office/powerpoint/2010/main" val="338640949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81000" y="1541665"/>
            <a:ext cx="8382000" cy="2210862"/>
          </a:xfrm>
        </p:spPr>
        <p:txBody>
          <a:bodyPr/>
          <a:lstStyle/>
          <a:p>
            <a:pPr algn="ctr">
              <a:buNone/>
            </a:pPr>
            <a:r>
              <a:rPr lang="en-US" sz="3600" dirty="0" smtClean="0">
                <a:solidFill>
                  <a:srgbClr val="FF0000"/>
                </a:solidFill>
              </a:rPr>
              <a:t>An SMT Solver is a collection of</a:t>
            </a:r>
          </a:p>
          <a:p>
            <a:pPr algn="ctr">
              <a:buNone/>
            </a:pPr>
            <a:r>
              <a:rPr lang="en-US" sz="3600" b="1" dirty="0" smtClean="0">
                <a:solidFill>
                  <a:srgbClr val="FF0000"/>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
        <p:nvSpPr>
          <p:cNvPr id="6" name="Rectangular Callout 5"/>
          <p:cNvSpPr/>
          <p:nvPr/>
        </p:nvSpPr>
        <p:spPr bwMode="auto">
          <a:xfrm>
            <a:off x="4056743" y="4129314"/>
            <a:ext cx="3766457" cy="2002971"/>
          </a:xfrm>
          <a:prstGeom prst="wedgeRectCallout">
            <a:avLst>
              <a:gd name="adj1" fmla="val -71122"/>
              <a:gd name="adj2" fmla="val -6829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Examples:</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SAT Solver</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rgbClr val="FF0000"/>
                </a:solidFill>
                <a:latin typeface="Calibri" pitchFamily="34" charset="0"/>
              </a:rPr>
              <a:t>Equality</a:t>
            </a:r>
            <a:r>
              <a:rPr kumimoji="0" lang="en-US" sz="2400" b="0" i="0" u="none" strike="noStrike" cap="none" normalizeH="0" dirty="0" smtClean="0">
                <a:solidFill>
                  <a:srgbClr val="FF0000"/>
                </a:solidFill>
                <a:latin typeface="Calibri" pitchFamily="34" charset="0"/>
              </a:rPr>
              <a:t> solver</a:t>
            </a:r>
          </a:p>
          <a:p>
            <a:pPr marL="0" marR="0" indent="0" defTabSz="1096963" rtl="0" eaLnBrk="1" fontAlgn="base" latinLnBrk="0" hangingPunct="1">
              <a:lnSpc>
                <a:spcPct val="100000"/>
              </a:lnSpc>
              <a:spcBef>
                <a:spcPct val="0"/>
              </a:spcBef>
              <a:spcAft>
                <a:spcPct val="0"/>
              </a:spcAft>
              <a:buClrTx/>
              <a:buSzTx/>
              <a:buFontTx/>
              <a:buNone/>
              <a:tabLst/>
            </a:pPr>
            <a:r>
              <a:rPr lang="en-US" sz="2000" baseline="0" dirty="0" smtClean="0">
                <a:solidFill>
                  <a:schemeClr val="bg1"/>
                </a:solidFill>
                <a:latin typeface="Calibri" pitchFamily="34" charset="0"/>
              </a:rPr>
              <a:t>Arithmetic,</a:t>
            </a:r>
            <a:r>
              <a:rPr lang="en-US" sz="2000" dirty="0" smtClean="0">
                <a:solidFill>
                  <a:schemeClr val="bg1"/>
                </a:solidFill>
                <a:latin typeface="Calibri" pitchFamily="34" charset="0"/>
              </a:rPr>
              <a:t> Array, </a:t>
            </a:r>
            <a:br>
              <a:rPr lang="en-US" sz="2000" dirty="0" smtClean="0">
                <a:solidFill>
                  <a:schemeClr val="bg1"/>
                </a:solidFill>
                <a:latin typeface="Calibri" pitchFamily="34" charset="0"/>
              </a:rPr>
            </a:br>
            <a:r>
              <a:rPr lang="en-US" sz="2000" dirty="0" smtClean="0">
                <a:solidFill>
                  <a:schemeClr val="bg1"/>
                </a:solidFill>
                <a:latin typeface="Calibri" pitchFamily="34" charset="0"/>
              </a:rPr>
              <a:t>Bit-vector, data-type solvers</a:t>
            </a:r>
            <a:endParaRPr lang="en-US" sz="2000" baseline="0" dirty="0" smtClean="0">
              <a:solidFill>
                <a:schemeClr val="bg1"/>
              </a:solidFill>
              <a:latin typeface="Calibri" pitchFamily="34" charset="0"/>
            </a:endParaRPr>
          </a:p>
        </p:txBody>
      </p:sp>
    </p:spTree>
    <p:custDataLst>
      <p:tags r:id="rId1"/>
    </p:custDataLst>
    <p:extLst>
      <p:ext uri="{BB962C8B-B14F-4D97-AF65-F5344CB8AC3E}">
        <p14:creationId xmlns:p14="http://schemas.microsoft.com/office/powerpoint/2010/main" val="214816857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47897"/>
          </a:xfrm>
        </p:spPr>
        <p:txBody>
          <a:bodyPr/>
          <a:lstStyle/>
          <a:p>
            <a:r>
              <a:rPr lang="en-US" dirty="0" smtClean="0">
                <a:solidFill>
                  <a:srgbClr val="0070C0"/>
                </a:solidFill>
              </a:rPr>
              <a:t>User-interaction and Guidance </a:t>
            </a:r>
            <a:endParaRPr lang="en-US" dirty="0">
              <a:solidFill>
                <a:srgbClr val="0070C0"/>
              </a:solidFill>
            </a:endParaRPr>
          </a:p>
        </p:txBody>
      </p:sp>
    </p:spTree>
    <p:extLst>
      <p:ext uri="{BB962C8B-B14F-4D97-AF65-F5344CB8AC3E}">
        <p14:creationId xmlns:p14="http://schemas.microsoft.com/office/powerpoint/2010/main" val="223598303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47897"/>
          </a:xfrm>
        </p:spPr>
        <p:txBody>
          <a:bodyPr/>
          <a:lstStyle/>
          <a:p>
            <a:r>
              <a:rPr lang="en-US" dirty="0" smtClean="0">
                <a:solidFill>
                  <a:srgbClr val="0070C0"/>
                </a:solidFill>
              </a:rPr>
              <a:t>Main applications</a:t>
            </a:r>
            <a:endParaRPr lang="en-US" dirty="0">
              <a:solidFill>
                <a:srgbClr val="0070C0"/>
              </a:solidFill>
            </a:endParaRPr>
          </a:p>
        </p:txBody>
      </p:sp>
    </p:spTree>
    <p:extLst>
      <p:ext uri="{BB962C8B-B14F-4D97-AF65-F5344CB8AC3E}">
        <p14:creationId xmlns:p14="http://schemas.microsoft.com/office/powerpoint/2010/main" val="35252602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Main Applications</a:t>
            </a:r>
            <a:endParaRPr spc="-167" dirty="0">
              <a:solidFill>
                <a:schemeClr val="accent1"/>
              </a:solidFill>
              <a:effectLst>
                <a:outerShdw blurRad="50800" dist="38100" dir="2700000" algn="tl" rotWithShape="0">
                  <a:prstClr val="black">
                    <a:alpha val="61000"/>
                  </a:prstClr>
                </a:outerShdw>
              </a:effectLst>
            </a:endParaRPr>
          </a:p>
        </p:txBody>
      </p:sp>
      <p:graphicFrame>
        <p:nvGraphicFramePr>
          <p:cNvPr id="6" name="Diagram 5"/>
          <p:cNvGraphicFramePr/>
          <p:nvPr/>
        </p:nvGraphicFramePr>
        <p:xfrm>
          <a:off x="1225114" y="1682217"/>
          <a:ext cx="6640495" cy="4333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sz="4800" dirty="0" smtClean="0"/>
              <a:t>Some Microsoft Engines using Z3</a:t>
            </a:r>
            <a:endParaRPr lang="en-US" sz="4800" dirty="0"/>
          </a:p>
        </p:txBody>
      </p:sp>
      <p:sp>
        <p:nvSpPr>
          <p:cNvPr id="3" name="Content Placeholder 2"/>
          <p:cNvSpPr>
            <a:spLocks noGrp="1"/>
          </p:cNvSpPr>
          <p:nvPr>
            <p:ph idx="1"/>
          </p:nvPr>
        </p:nvSpPr>
        <p:spPr>
          <a:xfrm>
            <a:off x="381000" y="1066800"/>
            <a:ext cx="8382000" cy="5761577"/>
          </a:xfrm>
        </p:spPr>
        <p:txBody>
          <a:bodyPr/>
          <a:lstStyle/>
          <a:p>
            <a:pPr>
              <a:buFontTx/>
              <a:buChar char="-"/>
            </a:pPr>
            <a:endParaRPr lang="en-US" sz="2000" b="1" dirty="0" smtClean="0">
              <a:solidFill>
                <a:srgbClr val="00B050"/>
              </a:solidFill>
            </a:endParaRPr>
          </a:p>
          <a:p>
            <a:pPr>
              <a:buFontTx/>
              <a:buChar char="-"/>
            </a:pPr>
            <a:r>
              <a:rPr lang="en-US" sz="2000" b="1" dirty="0" smtClean="0">
                <a:solidFill>
                  <a:srgbClr val="00B050"/>
                </a:solidFill>
              </a:rPr>
              <a:t>SDV: 	</a:t>
            </a:r>
            <a:r>
              <a:rPr lang="en-US" sz="2000" dirty="0" smtClean="0"/>
              <a:t>The Static Driver Verifier</a:t>
            </a:r>
          </a:p>
          <a:p>
            <a:pPr>
              <a:buFontTx/>
              <a:buChar char="-"/>
            </a:pPr>
            <a:r>
              <a:rPr lang="en-US" sz="2000" b="1" dirty="0" err="1" smtClean="0">
                <a:solidFill>
                  <a:srgbClr val="00B050"/>
                </a:solidFill>
              </a:rPr>
              <a:t>PREfix</a:t>
            </a:r>
            <a:r>
              <a:rPr lang="en-US" sz="2000" b="1" dirty="0" smtClean="0">
                <a:solidFill>
                  <a:srgbClr val="00B050"/>
                </a:solidFill>
              </a:rPr>
              <a:t>: 	</a:t>
            </a:r>
            <a:r>
              <a:rPr lang="en-US" sz="2000" dirty="0" smtClean="0"/>
              <a:t>The Static Analysis Engine for C/C++.</a:t>
            </a:r>
          </a:p>
          <a:p>
            <a:pPr>
              <a:buFontTx/>
              <a:buChar char="-"/>
            </a:pPr>
            <a:r>
              <a:rPr lang="en-US" sz="2000" b="1" dirty="0" err="1" smtClean="0">
                <a:solidFill>
                  <a:srgbClr val="00B050"/>
                </a:solidFill>
              </a:rPr>
              <a:t>Pex</a:t>
            </a:r>
            <a:r>
              <a:rPr lang="en-US" sz="2000" b="1" dirty="0" smtClean="0">
                <a:solidFill>
                  <a:srgbClr val="00B050"/>
                </a:solidFill>
              </a:rPr>
              <a:t>: 	</a:t>
            </a:r>
            <a:r>
              <a:rPr lang="en-US" sz="2000" dirty="0" smtClean="0"/>
              <a:t>Program </a:t>
            </a:r>
            <a:r>
              <a:rPr lang="en-US" sz="2000" dirty="0" err="1" smtClean="0"/>
              <a:t>EXploration</a:t>
            </a:r>
            <a:r>
              <a:rPr lang="en-US" sz="2000" dirty="0" smtClean="0"/>
              <a:t> for .NET.</a:t>
            </a:r>
          </a:p>
          <a:p>
            <a:pPr>
              <a:buFontTx/>
              <a:buChar char="-"/>
            </a:pPr>
            <a:r>
              <a:rPr lang="en-US" sz="2000" b="1" dirty="0" smtClean="0">
                <a:solidFill>
                  <a:srgbClr val="00B050"/>
                </a:solidFill>
              </a:rPr>
              <a:t>SAGE: 	</a:t>
            </a:r>
            <a:r>
              <a:rPr lang="en-US" sz="2000" dirty="0" smtClean="0"/>
              <a:t>Scalable Automated Guided Execution </a:t>
            </a:r>
          </a:p>
          <a:p>
            <a:pPr>
              <a:buFontTx/>
              <a:buChar char="-"/>
            </a:pPr>
            <a:r>
              <a:rPr lang="en-US" sz="2000" b="1" dirty="0" smtClean="0">
                <a:solidFill>
                  <a:srgbClr val="00B050"/>
                </a:solidFill>
              </a:rPr>
              <a:t>Spec#: 	</a:t>
            </a:r>
            <a:r>
              <a:rPr lang="en-US" sz="2000" dirty="0" smtClean="0"/>
              <a:t>C# + contracts</a:t>
            </a:r>
          </a:p>
          <a:p>
            <a:pPr>
              <a:buFontTx/>
              <a:buChar char="-"/>
            </a:pPr>
            <a:r>
              <a:rPr lang="en-US" sz="2000" b="1" dirty="0" smtClean="0">
                <a:solidFill>
                  <a:srgbClr val="00B050"/>
                </a:solidFill>
              </a:rPr>
              <a:t>VCC: 	</a:t>
            </a:r>
            <a:r>
              <a:rPr lang="en-US" sz="2000" dirty="0" smtClean="0"/>
              <a:t>Verifying C Compiler for the Viridian Hyper-Visor</a:t>
            </a:r>
          </a:p>
          <a:p>
            <a:pPr>
              <a:buFontTx/>
              <a:buChar char="-"/>
            </a:pPr>
            <a:r>
              <a:rPr lang="en-US" sz="2000" b="1" dirty="0" smtClean="0">
                <a:solidFill>
                  <a:srgbClr val="00B050"/>
                </a:solidFill>
              </a:rPr>
              <a:t>HAVOC: 	</a:t>
            </a:r>
            <a:r>
              <a:rPr lang="en-US" sz="2000" dirty="0" smtClean="0"/>
              <a:t>Heap-Aware Verification of C-code.</a:t>
            </a:r>
          </a:p>
          <a:p>
            <a:pPr>
              <a:buFontTx/>
              <a:buChar char="-"/>
            </a:pPr>
            <a:r>
              <a:rPr lang="en-US" sz="2000" b="1" dirty="0" err="1" smtClean="0">
                <a:solidFill>
                  <a:srgbClr val="00B050"/>
                </a:solidFill>
              </a:rPr>
              <a:t>SpecExplorer</a:t>
            </a:r>
            <a:r>
              <a:rPr lang="en-US" sz="2000" b="1" dirty="0" smtClean="0">
                <a:solidFill>
                  <a:srgbClr val="00B050"/>
                </a:solidFill>
              </a:rPr>
              <a:t>: </a:t>
            </a:r>
            <a:r>
              <a:rPr lang="en-US" sz="2000" dirty="0" smtClean="0"/>
              <a:t>Model-based testing of protocol specs.</a:t>
            </a:r>
          </a:p>
          <a:p>
            <a:pPr>
              <a:buFontTx/>
              <a:buChar char="-"/>
            </a:pPr>
            <a:r>
              <a:rPr lang="en-US" sz="2000" b="1" dirty="0" smtClean="0">
                <a:solidFill>
                  <a:srgbClr val="00B050"/>
                </a:solidFill>
              </a:rPr>
              <a:t>Yogi: 	</a:t>
            </a:r>
            <a:r>
              <a:rPr lang="en-US" sz="2000" dirty="0" smtClean="0"/>
              <a:t>Dynamic symbolic execution + abstraction.</a:t>
            </a:r>
          </a:p>
          <a:p>
            <a:pPr>
              <a:buFontTx/>
              <a:buChar char="-"/>
            </a:pPr>
            <a:r>
              <a:rPr lang="en-US" sz="2000" b="1" dirty="0" smtClean="0">
                <a:solidFill>
                  <a:srgbClr val="00B050"/>
                </a:solidFill>
              </a:rPr>
              <a:t>FORMULA:	</a:t>
            </a:r>
            <a:r>
              <a:rPr lang="en-US" sz="2000" dirty="0" smtClean="0"/>
              <a:t>Model-based Design</a:t>
            </a:r>
          </a:p>
          <a:p>
            <a:pPr>
              <a:buFontTx/>
              <a:buChar char="-"/>
            </a:pPr>
            <a:r>
              <a:rPr lang="en-US" sz="2000" b="1" dirty="0" smtClean="0">
                <a:solidFill>
                  <a:srgbClr val="00B050"/>
                </a:solidFill>
              </a:rPr>
              <a:t>F7: 		</a:t>
            </a:r>
            <a:r>
              <a:rPr lang="en-US" sz="2000" dirty="0" smtClean="0"/>
              <a:t>Refinement types for security protocols</a:t>
            </a:r>
          </a:p>
          <a:p>
            <a:pPr>
              <a:buFontTx/>
              <a:buChar char="-"/>
            </a:pPr>
            <a:r>
              <a:rPr lang="en-US" sz="2000" b="1" dirty="0" smtClean="0">
                <a:solidFill>
                  <a:srgbClr val="00B050"/>
                </a:solidFill>
              </a:rPr>
              <a:t>Rex: </a:t>
            </a:r>
            <a:r>
              <a:rPr lang="en-US" sz="2000" dirty="0"/>
              <a:t>	</a:t>
            </a:r>
            <a:r>
              <a:rPr lang="en-US" sz="2000" dirty="0" smtClean="0"/>
              <a:t>Regular Expressions and formal languages</a:t>
            </a:r>
          </a:p>
          <a:p>
            <a:pPr>
              <a:buFontTx/>
              <a:buChar char="-"/>
            </a:pPr>
            <a:r>
              <a:rPr lang="en-US" sz="2000" b="1" dirty="0" smtClean="0">
                <a:solidFill>
                  <a:srgbClr val="00B050"/>
                </a:solidFill>
              </a:rPr>
              <a:t>VS3:</a:t>
            </a:r>
            <a:r>
              <a:rPr lang="en-US" sz="2000" dirty="0" smtClean="0"/>
              <a:t>		Abstract interpretation and Synthesis</a:t>
            </a:r>
          </a:p>
          <a:p>
            <a:pPr>
              <a:buFontTx/>
              <a:buChar char="-"/>
            </a:pPr>
            <a:r>
              <a:rPr lang="en-US" sz="2000" b="1" dirty="0" smtClean="0">
                <a:solidFill>
                  <a:srgbClr val="00B050"/>
                </a:solidFill>
              </a:rPr>
              <a:t>VERVE: </a:t>
            </a:r>
            <a:r>
              <a:rPr lang="en-US" sz="2000" dirty="0" smtClean="0"/>
              <a:t>	Verified operating system </a:t>
            </a:r>
          </a:p>
          <a:p>
            <a:pPr>
              <a:buFontTx/>
              <a:buChar char="-"/>
            </a:pPr>
            <a:r>
              <a:rPr lang="en-US" sz="2000" b="1" dirty="0" smtClean="0">
                <a:solidFill>
                  <a:srgbClr val="00B050"/>
                </a:solidFill>
              </a:rPr>
              <a:t>FINE: </a:t>
            </a:r>
            <a:r>
              <a:rPr lang="en-US" sz="2000" dirty="0" smtClean="0"/>
              <a:t>	Proof carrying certified code</a:t>
            </a:r>
          </a:p>
          <a:p>
            <a:pPr>
              <a:buNone/>
            </a:pPr>
            <a:r>
              <a:rPr lang="en-US" sz="2400" dirty="0" smtClean="0"/>
              <a:t>					</a:t>
            </a:r>
          </a:p>
        </p:txBody>
      </p:sp>
      <p:pic>
        <p:nvPicPr>
          <p:cNvPr id="4" name="Picture 2"/>
          <p:cNvPicPr>
            <a:picLocks noChangeAspect="1" noChangeArrowheads="1"/>
          </p:cNvPicPr>
          <p:nvPr/>
        </p:nvPicPr>
        <p:blipFill>
          <a:blip r:embed="rId2" cstate="print"/>
          <a:srcRect/>
          <a:stretch>
            <a:fillRect/>
          </a:stretch>
        </p:blipFill>
        <p:spPr bwMode="auto">
          <a:xfrm>
            <a:off x="6934200" y="1326199"/>
            <a:ext cx="1981200" cy="883601"/>
          </a:xfrm>
          <a:prstGeom prst="rect">
            <a:avLst/>
          </a:prstGeom>
          <a:noFill/>
          <a:ln w="9525">
            <a:noFill/>
            <a:miter lim="800000"/>
            <a:headEnd/>
            <a:tailEnd/>
          </a:ln>
          <a:effectLst/>
        </p:spPr>
      </p:pic>
      <p:pic>
        <p:nvPicPr>
          <p:cNvPr id="5" name="Picture 4" descr="homepagelogo.png"/>
          <p:cNvPicPr>
            <a:picLocks noChangeAspect="1"/>
          </p:cNvPicPr>
          <p:nvPr/>
        </p:nvPicPr>
        <p:blipFill>
          <a:blip r:embed="rId3" cstate="print"/>
          <a:stretch>
            <a:fillRect/>
          </a:stretch>
        </p:blipFill>
        <p:spPr>
          <a:xfrm>
            <a:off x="7696200" y="2434590"/>
            <a:ext cx="1143000" cy="689610"/>
          </a:xfrm>
          <a:prstGeom prst="rect">
            <a:avLst/>
          </a:prstGeom>
        </p:spPr>
      </p:pic>
      <p:pic>
        <p:nvPicPr>
          <p:cNvPr id="7" name="Picture 2"/>
          <p:cNvPicPr>
            <a:picLocks noChangeAspect="1" noChangeArrowheads="1"/>
          </p:cNvPicPr>
          <p:nvPr/>
        </p:nvPicPr>
        <p:blipFill>
          <a:blip r:embed="rId4" cstate="print"/>
          <a:srcRect l="14716" t="28877" r="12676" b="33876"/>
          <a:stretch>
            <a:fillRect/>
          </a:stretch>
        </p:blipFill>
        <p:spPr bwMode="auto">
          <a:xfrm>
            <a:off x="6553200" y="5691442"/>
            <a:ext cx="2542610" cy="1149857"/>
          </a:xfrm>
          <a:prstGeom prst="rect">
            <a:avLst/>
          </a:prstGeom>
          <a:noFill/>
          <a:ln w="9525">
            <a:noFill/>
            <a:miter lim="800000"/>
            <a:headEnd/>
            <a:tailEnd/>
          </a:ln>
          <a:effectLst/>
        </p:spPr>
      </p:pic>
      <p:pic>
        <p:nvPicPr>
          <p:cNvPr id="8" name="Picture 7" descr="yogi_logo.jpg"/>
          <p:cNvPicPr>
            <a:picLocks noChangeAspect="1"/>
          </p:cNvPicPr>
          <p:nvPr/>
        </p:nvPicPr>
        <p:blipFill>
          <a:blip r:embed="rId5" cstate="print"/>
          <a:stretch>
            <a:fillRect/>
          </a:stretch>
        </p:blipFill>
        <p:spPr>
          <a:xfrm>
            <a:off x="7201774" y="3701297"/>
            <a:ext cx="1689100" cy="835961"/>
          </a:xfrm>
          <a:prstGeom prst="rect">
            <a:avLst/>
          </a:prstGeom>
        </p:spPr>
      </p:pic>
    </p:spTree>
    <p:extLst>
      <p:ext uri="{BB962C8B-B14F-4D97-AF65-F5344CB8AC3E}">
        <p14:creationId xmlns:p14="http://schemas.microsoft.com/office/powerpoint/2010/main" val="370905403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Syllabus</a:t>
            </a:r>
            <a:endParaRPr lang="en-US" dirty="0"/>
          </a:p>
        </p:txBody>
      </p:sp>
      <p:sp>
        <p:nvSpPr>
          <p:cNvPr id="3" name="Content Placeholder 2"/>
          <p:cNvSpPr>
            <a:spLocks noGrp="1"/>
          </p:cNvSpPr>
          <p:nvPr>
            <p:ph idx="1"/>
          </p:nvPr>
        </p:nvSpPr>
        <p:spPr>
          <a:xfrm>
            <a:off x="381000" y="1825003"/>
            <a:ext cx="8382000" cy="4567404"/>
          </a:xfrm>
        </p:spPr>
        <p:txBody>
          <a:bodyPr/>
          <a:lstStyle/>
          <a:p>
            <a:pPr marL="514350" indent="-514350">
              <a:buFont typeface="+mj-lt"/>
              <a:buAutoNum type="arabicPeriod"/>
            </a:pPr>
            <a:r>
              <a:rPr lang="en-US" dirty="0" smtClean="0"/>
              <a:t>The Logic of SMT solvers</a:t>
            </a:r>
            <a:br>
              <a:rPr lang="en-US" dirty="0" smtClean="0"/>
            </a:br>
            <a:r>
              <a:rPr lang="en-US" dirty="0" smtClean="0"/>
              <a:t>	</a:t>
            </a:r>
          </a:p>
          <a:p>
            <a:pPr marL="514350" indent="-514350">
              <a:buFont typeface="+mj-lt"/>
              <a:buAutoNum type="arabicPeriod"/>
            </a:pPr>
            <a:endParaRPr lang="en-US" dirty="0"/>
          </a:p>
          <a:p>
            <a:pPr marL="514350" indent="-514350">
              <a:buFont typeface="+mj-lt"/>
              <a:buAutoNum type="arabicPeriod"/>
            </a:pPr>
            <a:r>
              <a:rPr lang="en-US" dirty="0" smtClean="0"/>
              <a:t>Decidability and Decision Procedures</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User Interaction and Guidance </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Main Applications</a:t>
            </a:r>
          </a:p>
        </p:txBody>
      </p:sp>
    </p:spTree>
    <p:extLst>
      <p:ext uri="{BB962C8B-B14F-4D97-AF65-F5344CB8AC3E}">
        <p14:creationId xmlns:p14="http://schemas.microsoft.com/office/powerpoint/2010/main" val="44129411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Test case generation</a:t>
            </a:r>
            <a:endParaRPr lang="en-US" dirty="0">
              <a:latin typeface="Calibri" pitchFamily="34" charset="0"/>
            </a:endParaRPr>
          </a:p>
        </p:txBody>
      </p:sp>
      <p:sp>
        <p:nvSpPr>
          <p:cNvPr id="10" name="Content Placeholder 9"/>
          <p:cNvSpPr>
            <a:spLocks noGrp="1"/>
          </p:cNvSpPr>
          <p:nvPr>
            <p:ph idx="1"/>
          </p:nvPr>
        </p:nvSpPr>
        <p:spPr>
          <a:xfrm>
            <a:off x="371856" y="1807907"/>
            <a:ext cx="2768909" cy="4105739"/>
          </a:xfrm>
        </p:spPr>
        <p:txBody>
          <a:bodyPr/>
          <a:lstStyle/>
          <a:p>
            <a:pPr>
              <a:spcBef>
                <a:spcPts val="300"/>
              </a:spcBef>
              <a:spcAft>
                <a:spcPts val="300"/>
              </a:spcAft>
              <a:buNone/>
            </a:pPr>
            <a:r>
              <a:rPr lang="en-US" sz="2800" b="1" dirty="0" smtClean="0">
                <a:latin typeface="Cordia New" pitchFamily="34" charset="-34"/>
                <a:cs typeface="Cordia New" pitchFamily="34" charset="-34"/>
              </a:rPr>
              <a:t>unsigned </a:t>
            </a:r>
            <a:r>
              <a:rPr lang="en-US" sz="2800" dirty="0" smtClean="0">
                <a:latin typeface="Cordia New" pitchFamily="34" charset="-34"/>
                <a:cs typeface="Cordia New" pitchFamily="34" charset="-34"/>
              </a:rPr>
              <a:t>GCD(x, y) {</a:t>
            </a:r>
          </a:p>
          <a:p>
            <a:pPr>
              <a:spcBef>
                <a:spcPts val="300"/>
              </a:spcBef>
              <a:spcAft>
                <a:spcPts val="300"/>
              </a:spcAft>
              <a:buNone/>
            </a:pPr>
            <a:r>
              <a:rPr lang="en-US" sz="2800" b="1" dirty="0" smtClean="0">
                <a:latin typeface="Cordia New" pitchFamily="34" charset="-34"/>
                <a:cs typeface="Cordia New" pitchFamily="34" charset="-34"/>
              </a:rPr>
              <a:t>  requires</a:t>
            </a:r>
            <a:r>
              <a:rPr lang="en-US" sz="2800" dirty="0" smtClean="0">
                <a:latin typeface="Cordia New" pitchFamily="34" charset="-34"/>
                <a:cs typeface="Cordia New" pitchFamily="34" charset="-34"/>
              </a:rPr>
              <a:t>(y &gt; 0);</a:t>
            </a:r>
          </a:p>
          <a:p>
            <a:pPr>
              <a:spcBef>
                <a:spcPts val="300"/>
              </a:spcBef>
              <a:spcAft>
                <a:spcPts val="300"/>
              </a:spcAft>
              <a:buNone/>
            </a:pPr>
            <a:r>
              <a:rPr lang="en-US" sz="2800" b="1" dirty="0" smtClean="0">
                <a:latin typeface="Cordia New" pitchFamily="34" charset="-34"/>
                <a:cs typeface="Cordia New" pitchFamily="34" charset="-34"/>
              </a:rPr>
              <a:t>  while</a:t>
            </a:r>
            <a:r>
              <a:rPr lang="en-US" sz="2800" dirty="0" smtClean="0">
                <a:latin typeface="Cordia New" pitchFamily="34" charset="-34"/>
                <a:cs typeface="Cordia New" pitchFamily="34" charset="-34"/>
              </a:rPr>
              <a:t> (true) {</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unsigned</a:t>
            </a:r>
            <a:r>
              <a:rPr lang="en-US" sz="2800" dirty="0" smtClean="0">
                <a:latin typeface="Cordia New" pitchFamily="34" charset="-34"/>
                <a:cs typeface="Cordia New" pitchFamily="34" charset="-34"/>
              </a:rPr>
              <a:t> m = x % y;</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if</a:t>
            </a:r>
            <a:r>
              <a:rPr lang="en-US" sz="2800" dirty="0" smtClean="0">
                <a:latin typeface="Cordia New" pitchFamily="34" charset="-34"/>
                <a:cs typeface="Cordia New" pitchFamily="34" charset="-34"/>
              </a:rPr>
              <a:t> (m == 0) </a:t>
            </a:r>
            <a:r>
              <a:rPr lang="en-US" sz="2800" b="1" dirty="0" smtClean="0">
                <a:latin typeface="Cordia New" pitchFamily="34" charset="-34"/>
                <a:cs typeface="Cordia New" pitchFamily="34" charset="-34"/>
              </a:rPr>
              <a:t>return</a:t>
            </a:r>
            <a:r>
              <a:rPr lang="en-US" sz="2800" dirty="0" smtClean="0">
                <a:latin typeface="Cordia New" pitchFamily="34" charset="-34"/>
                <a:cs typeface="Cordia New" pitchFamily="34" charset="-34"/>
              </a:rPr>
              <a:t> y;</a:t>
            </a:r>
          </a:p>
          <a:p>
            <a:pPr>
              <a:spcBef>
                <a:spcPts val="300"/>
              </a:spcBef>
              <a:spcAft>
                <a:spcPts val="300"/>
              </a:spcAft>
              <a:buNone/>
            </a:pPr>
            <a:r>
              <a:rPr lang="en-US" sz="2800" dirty="0" smtClean="0">
                <a:latin typeface="Cordia New" pitchFamily="34" charset="-34"/>
                <a:cs typeface="Cordia New" pitchFamily="34" charset="-34"/>
              </a:rPr>
              <a:t>	 x = y;</a:t>
            </a:r>
          </a:p>
          <a:p>
            <a:pPr>
              <a:spcBef>
                <a:spcPts val="300"/>
              </a:spcBef>
              <a:spcAft>
                <a:spcPts val="300"/>
              </a:spcAft>
              <a:buNone/>
            </a:pPr>
            <a:r>
              <a:rPr lang="en-US" sz="2800" dirty="0" smtClean="0">
                <a:latin typeface="Cordia New" pitchFamily="34" charset="-34"/>
                <a:cs typeface="Cordia New" pitchFamily="34" charset="-34"/>
              </a:rPr>
              <a:t>	 y = m;</a:t>
            </a:r>
          </a:p>
          <a:p>
            <a:pPr>
              <a:spcBef>
                <a:spcPts val="300"/>
              </a:spcBef>
              <a:spcAft>
                <a:spcPts val="300"/>
              </a:spcAft>
              <a:buNone/>
            </a:pPr>
            <a:r>
              <a:rPr lang="en-US" sz="2800" dirty="0" smtClean="0">
                <a:latin typeface="Cordia New" pitchFamily="34" charset="-34"/>
                <a:cs typeface="Cordia New" pitchFamily="34" charset="-34"/>
              </a:rPr>
              <a:t>   }</a:t>
            </a:r>
          </a:p>
          <a:p>
            <a:pPr>
              <a:spcBef>
                <a:spcPts val="300"/>
              </a:spcBef>
              <a:spcAft>
                <a:spcPts val="300"/>
              </a:spcAft>
              <a:buNone/>
            </a:pPr>
            <a:r>
              <a:rPr lang="en-US" sz="2800" dirty="0" smtClean="0">
                <a:latin typeface="Cordia New" pitchFamily="34" charset="-34"/>
                <a:cs typeface="Cordia New" pitchFamily="34" charset="-34"/>
              </a:rPr>
              <a:t>}</a:t>
            </a:r>
          </a:p>
        </p:txBody>
      </p:sp>
      <p:sp>
        <p:nvSpPr>
          <p:cNvPr id="6" name="Rectangular Callout 5"/>
          <p:cNvSpPr/>
          <p:nvPr/>
        </p:nvSpPr>
        <p:spPr bwMode="auto">
          <a:xfrm>
            <a:off x="1044138" y="5499652"/>
            <a:ext cx="4508523" cy="835018"/>
          </a:xfrm>
          <a:prstGeom prst="wedgeRectCallout">
            <a:avLst>
              <a:gd name="adj1" fmla="val -33778"/>
              <a:gd name="adj2" fmla="val -177253"/>
            </a:avLst>
          </a:prstGeom>
          <a:solidFill>
            <a:srgbClr val="6699FF">
              <a:alpha val="69804"/>
            </a:srgb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ts val="30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We want a trace where the loop is executed twice.</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Content Placeholder 9"/>
          <p:cNvSpPr txBox="1">
            <a:spLocks/>
          </p:cNvSpPr>
          <p:nvPr/>
        </p:nvSpPr>
        <p:spPr>
          <a:xfrm>
            <a:off x="3985585" y="1861559"/>
            <a:ext cx="1991139" cy="3539430"/>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&gt; 0)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not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a:t>
            </a:r>
          </a:p>
        </p:txBody>
      </p:sp>
      <p:sp>
        <p:nvSpPr>
          <p:cNvPr id="11" name="Right Arrow 10"/>
          <p:cNvSpPr/>
          <p:nvPr/>
        </p:nvSpPr>
        <p:spPr bwMode="auto">
          <a:xfrm>
            <a:off x="5903649" y="2606571"/>
            <a:ext cx="1704513"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Solver</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Content Placeholder 9"/>
          <p:cNvSpPr txBox="1">
            <a:spLocks/>
          </p:cNvSpPr>
          <p:nvPr/>
        </p:nvSpPr>
        <p:spPr>
          <a:xfrm>
            <a:off x="7699907" y="1924374"/>
            <a:ext cx="1126037" cy="3014158"/>
          </a:xfrm>
          <a:prstGeom prst="rect">
            <a:avLst/>
          </a:prstGeom>
        </p:spPr>
        <p:txBody>
          <a:bodyPr vert="horz" wrap="square" lIns="0" tIns="0" rIns="0" bIns="0" rtlCol="0">
            <a:spAutoFit/>
          </a:bodyPr>
          <a:lstStyle/>
          <a:p>
            <a:pPr marL="384954" lvl="0" indent="-384954">
              <a:lnSpc>
                <a:spcPct val="90000"/>
              </a:lnSpc>
              <a:spcBef>
                <a:spcPct val="20000"/>
              </a:spcBef>
              <a:spcAft>
                <a:spcPts val="400"/>
              </a:spcAft>
              <a:buSzPct val="90000"/>
            </a:pPr>
            <a:r>
              <a:rPr kumimoji="0" lang="en-US" sz="28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1"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 </a:t>
            </a:r>
            <a:r>
              <a:rPr lang="en-US" sz="2800" b="1" dirty="0" smtClean="0">
                <a:solidFill>
                  <a:schemeClr val="bg1"/>
                </a:solidFill>
                <a:latin typeface="Cordia New" pitchFamily="34" charset="-34"/>
                <a:cs typeface="Cordia New" pitchFamily="34" charset="-34"/>
              </a:rPr>
              <a:t>= 2</a:t>
            </a:r>
          </a:p>
          <a:p>
            <a:pPr marL="384954" lvl="0" indent="-384954">
              <a:lnSpc>
                <a:spcPct val="90000"/>
              </a:lnSpc>
              <a:spcBef>
                <a:spcPct val="20000"/>
              </a:spcBef>
              <a:spcAft>
                <a:spcPts val="400"/>
              </a:spcAft>
              <a:buSzPct val="90000"/>
            </a:pPr>
            <a:r>
              <a:rPr lang="en-US" sz="2800" b="1" dirty="0" smtClean="0">
                <a:solidFill>
                  <a:schemeClr val="bg1"/>
                </a:solidFill>
                <a:latin typeface="Cordia New" pitchFamily="34" charset="-34"/>
                <a:cs typeface="Cordia New" pitchFamily="34" charset="-34"/>
              </a:rPr>
              <a:t>y</a:t>
            </a:r>
            <a:r>
              <a:rPr lang="en-US" sz="2800" b="1" baseline="-25000" dirty="0" smtClean="0">
                <a:solidFill>
                  <a:schemeClr val="bg1"/>
                </a:solidFill>
                <a:latin typeface="Cordia New" pitchFamily="34" charset="-34"/>
                <a:cs typeface="Cordia New" pitchFamily="34" charset="-34"/>
              </a:rPr>
              <a:t>0</a:t>
            </a:r>
            <a:r>
              <a:rPr lang="en-US" sz="2800" b="1" dirty="0" smtClean="0">
                <a:solidFill>
                  <a:schemeClr val="bg1"/>
                </a:solidFill>
                <a:latin typeface="Cordia New" pitchFamily="34" charset="-34"/>
                <a:cs typeface="Cordia New" pitchFamily="34" charset="-34"/>
              </a:rPr>
              <a:t> =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0</a:t>
            </a:r>
            <a:r>
              <a:rPr lang="en-US" sz="2800" dirty="0" smtClean="0">
                <a:solidFill>
                  <a:schemeClr val="bg1"/>
                </a:solidFill>
                <a:latin typeface="Cordia New" pitchFamily="34" charset="-34"/>
                <a:cs typeface="Cordia New" pitchFamily="34" charset="-34"/>
              </a:rPr>
              <a:t> =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x</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y</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1</a:t>
            </a:r>
            <a:r>
              <a:rPr lang="en-US" sz="2800" dirty="0" smtClean="0">
                <a:solidFill>
                  <a:schemeClr val="bg1"/>
                </a:solidFill>
                <a:latin typeface="Cordia New" pitchFamily="34" charset="-34"/>
                <a:cs typeface="Cordia New" pitchFamily="34" charset="-34"/>
              </a:rPr>
              <a:t> = 0</a:t>
            </a:r>
          </a:p>
        </p:txBody>
      </p:sp>
      <p:sp>
        <p:nvSpPr>
          <p:cNvPr id="13" name="Right Arrow 12"/>
          <p:cNvSpPr/>
          <p:nvPr/>
        </p:nvSpPr>
        <p:spPr bwMode="auto">
          <a:xfrm>
            <a:off x="2537787" y="2606571"/>
            <a:ext cx="1254052"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SSA</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Type checking</a:t>
            </a:r>
            <a:endParaRPr lang="en-US" dirty="0">
              <a:latin typeface="Calibri" pitchFamily="34" charset="0"/>
            </a:endParaRPr>
          </a:p>
        </p:txBody>
      </p:sp>
      <p:sp>
        <p:nvSpPr>
          <p:cNvPr id="10" name="Content Placeholder 9"/>
          <p:cNvSpPr>
            <a:spLocks noGrp="1"/>
          </p:cNvSpPr>
          <p:nvPr>
            <p:ph idx="1"/>
          </p:nvPr>
        </p:nvSpPr>
        <p:spPr/>
        <p:txBody>
          <a:bodyPr/>
          <a:lstStyle/>
          <a:p>
            <a:pPr marL="0">
              <a:spcBef>
                <a:spcPts val="0"/>
              </a:spcBef>
              <a:buNone/>
            </a:pPr>
            <a:r>
              <a:rPr lang="en-US" sz="3600" dirty="0" smtClean="0">
                <a:latin typeface="Cordia New" pitchFamily="34" charset="-34"/>
                <a:cs typeface="Cordia New" pitchFamily="34" charset="-34"/>
              </a:rPr>
              <a:t>Signature:</a:t>
            </a:r>
          </a:p>
          <a:p>
            <a:pPr marL="0">
              <a:spcBef>
                <a:spcPts val="0"/>
              </a:spcBef>
              <a:buNone/>
            </a:pPr>
            <a:r>
              <a:rPr lang="en-US" sz="3600" b="1" dirty="0" smtClean="0">
                <a:latin typeface="Cordia New" pitchFamily="34" charset="-34"/>
                <a:cs typeface="Cordia New" pitchFamily="34" charset="-34"/>
              </a:rPr>
              <a:t>div : </a:t>
            </a:r>
            <a:r>
              <a:rPr lang="en-US" sz="3600" b="1" dirty="0" err="1" smtClean="0">
                <a:latin typeface="Cordia New" pitchFamily="34" charset="-34"/>
                <a:cs typeface="Cordia New" pitchFamily="34" charset="-34"/>
              </a:rPr>
              <a:t>int</a:t>
            </a:r>
            <a:r>
              <a:rPr lang="en-US" sz="3600" b="1" dirty="0" smtClean="0">
                <a:latin typeface="Cordia New" pitchFamily="34" charset="-34"/>
                <a:cs typeface="Cordia New" pitchFamily="34" charset="-34"/>
              </a:rPr>
              <a:t>, </a:t>
            </a:r>
            <a:r>
              <a:rPr lang="en-US" sz="3600" b="1" dirty="0" smtClean="0">
                <a:latin typeface="Cordia New" pitchFamily="34" charset="-34"/>
                <a:cs typeface="Cordia New" pitchFamily="34" charset="-34"/>
                <a:sym typeface="Symbol"/>
              </a:rPr>
              <a:t> { x : </a:t>
            </a:r>
            <a:r>
              <a:rPr lang="en-US" sz="3600" b="1" dirty="0" err="1" smtClean="0">
                <a:latin typeface="Cordia New" pitchFamily="34" charset="-34"/>
                <a:cs typeface="Cordia New" pitchFamily="34" charset="-34"/>
                <a:sym typeface="Symbol"/>
              </a:rPr>
              <a:t>int</a:t>
            </a:r>
            <a:r>
              <a:rPr lang="en-US" sz="3600" b="1" dirty="0" smtClean="0">
                <a:latin typeface="Cordia New" pitchFamily="34" charset="-34"/>
                <a:cs typeface="Cordia New" pitchFamily="34" charset="-34"/>
                <a:sym typeface="Symbol"/>
              </a:rPr>
              <a:t> | x  0 }  </a:t>
            </a:r>
            <a:r>
              <a:rPr lang="en-US" sz="3600" b="1" dirty="0" err="1" smtClean="0">
                <a:latin typeface="Cordia New" pitchFamily="34" charset="-34"/>
                <a:cs typeface="Cordia New" pitchFamily="34" charset="-34"/>
                <a:sym typeface="Symbol"/>
              </a:rPr>
              <a:t>int</a:t>
            </a:r>
            <a:endParaRPr lang="en-US" sz="3600" dirty="0" smtClean="0">
              <a:latin typeface="Cordia New" pitchFamily="34" charset="-34"/>
              <a:cs typeface="Cordia New" pitchFamily="34" charset="-34"/>
            </a:endParaRPr>
          </a:p>
        </p:txBody>
      </p:sp>
      <p:sp>
        <p:nvSpPr>
          <p:cNvPr id="15" name="Rectangular Callout 14"/>
          <p:cNvSpPr/>
          <p:nvPr/>
        </p:nvSpPr>
        <p:spPr bwMode="auto">
          <a:xfrm>
            <a:off x="6104964" y="2859742"/>
            <a:ext cx="2590800" cy="896470"/>
          </a:xfrm>
          <a:prstGeom prst="wedgeRectCallout">
            <a:avLst>
              <a:gd name="adj1" fmla="val -139141"/>
              <a:gd name="adj2" fmla="val -88795"/>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Segoe" pitchFamily="34" charset="0"/>
              </a:rPr>
              <a:t>Subtype</a:t>
            </a:r>
          </a:p>
        </p:txBody>
      </p:sp>
      <p:sp>
        <p:nvSpPr>
          <p:cNvPr id="18" name="Content Placeholder 9"/>
          <p:cNvSpPr txBox="1">
            <a:spLocks/>
          </p:cNvSpPr>
          <p:nvPr/>
        </p:nvSpPr>
        <p:spPr>
          <a:xfrm>
            <a:off x="802163" y="3197436"/>
            <a:ext cx="5446238" cy="1495794"/>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dirty="0" smtClean="0">
                <a:solidFill>
                  <a:schemeClr val="bg1"/>
                </a:solidFill>
                <a:latin typeface="Cordia New" pitchFamily="34" charset="-34"/>
                <a:cs typeface="Cordia New" pitchFamily="34" charset="-34"/>
              </a:rPr>
              <a:t>Call site</a:t>
            </a:r>
            <a:r>
              <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a:t>
            </a:r>
          </a:p>
          <a:p>
            <a:pPr lvl="0" indent="-384954">
              <a:lnSpc>
                <a:spcPct val="90000"/>
              </a:lnSpc>
              <a:buSzPct val="90000"/>
            </a:pPr>
            <a:r>
              <a:rPr lang="en-US" sz="3600" b="1" dirty="0" smtClean="0">
                <a:solidFill>
                  <a:schemeClr val="bg1"/>
                </a:solidFill>
                <a:latin typeface="Cordia New" pitchFamily="34" charset="-34"/>
                <a:cs typeface="Cordia New" pitchFamily="34" charset="-34"/>
              </a:rPr>
              <a:t>if 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then</a:t>
            </a:r>
          </a:p>
          <a:p>
            <a:pPr lvl="0" indent="-384954">
              <a:lnSpc>
                <a:spcPct val="90000"/>
              </a:lnSpc>
              <a:buSzPct val="90000"/>
            </a:pPr>
            <a:r>
              <a:rPr lang="en-US" sz="3600" b="1" dirty="0" smtClean="0">
                <a:solidFill>
                  <a:schemeClr val="bg1"/>
                </a:solidFill>
                <a:latin typeface="Cordia New" pitchFamily="34" charset="-34"/>
                <a:cs typeface="Cordia New" pitchFamily="34" charset="-34"/>
              </a:rPr>
              <a:t>	return div(a, b)</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
        <p:nvSpPr>
          <p:cNvPr id="19" name="Content Placeholder 9"/>
          <p:cNvSpPr txBox="1">
            <a:spLocks/>
          </p:cNvSpPr>
          <p:nvPr/>
        </p:nvSpPr>
        <p:spPr>
          <a:xfrm>
            <a:off x="793198" y="5035208"/>
            <a:ext cx="5446238" cy="997196"/>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noProof="0" dirty="0" smtClean="0">
                <a:solidFill>
                  <a:schemeClr val="bg1"/>
                </a:solidFill>
                <a:latin typeface="Cordia New" pitchFamily="34" charset="-34"/>
                <a:cs typeface="Cordia New" pitchFamily="34" charset="-34"/>
              </a:rPr>
              <a:t>Verification condition</a:t>
            </a:r>
            <a:endPar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lvl="0" indent="-384954">
              <a:lnSpc>
                <a:spcPct val="90000"/>
              </a:lnSpc>
              <a:buSzPct val="90000"/>
            </a:pPr>
            <a:r>
              <a:rPr lang="en-US" sz="3600" b="1" dirty="0" smtClean="0">
                <a:solidFill>
                  <a:schemeClr val="bg1"/>
                </a:solidFill>
                <a:latin typeface="Cordia New" pitchFamily="34" charset="-34"/>
                <a:cs typeface="Cordia New" pitchFamily="34" charset="-34"/>
              </a:rPr>
              <a:t>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implies</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rPr>
              <a:t> b </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sym typeface="Symbol"/>
              </a:rPr>
              <a:t> 0</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47897"/>
          </a:xfrm>
        </p:spPr>
        <p:txBody>
          <a:bodyPr/>
          <a:lstStyle/>
          <a:p>
            <a:r>
              <a:rPr lang="en-US" dirty="0" smtClean="0">
                <a:solidFill>
                  <a:srgbClr val="0070C0"/>
                </a:solidFill>
              </a:rPr>
              <a:t>Summary</a:t>
            </a:r>
            <a:endParaRPr lang="en-US" dirty="0">
              <a:solidFill>
                <a:srgbClr val="0070C0"/>
              </a:solidFill>
            </a:endParaRPr>
          </a:p>
        </p:txBody>
      </p:sp>
    </p:spTree>
    <p:extLst>
      <p:ext uri="{BB962C8B-B14F-4D97-AF65-F5344CB8AC3E}">
        <p14:creationId xmlns:p14="http://schemas.microsoft.com/office/powerpoint/2010/main" val="261247461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When to use SMT solvers</a:t>
            </a:r>
            <a:endParaRPr lang="en-US" dirty="0"/>
          </a:p>
        </p:txBody>
      </p:sp>
      <p:sp>
        <p:nvSpPr>
          <p:cNvPr id="3" name="Content Placeholder 2"/>
          <p:cNvSpPr>
            <a:spLocks noGrp="1"/>
          </p:cNvSpPr>
          <p:nvPr>
            <p:ph idx="1"/>
          </p:nvPr>
        </p:nvSpPr>
        <p:spPr>
          <a:xfrm>
            <a:off x="381000" y="1213378"/>
            <a:ext cx="8382000" cy="5256824"/>
          </a:xfrm>
        </p:spPr>
        <p:txBody>
          <a:bodyPr/>
          <a:lstStyle/>
          <a:p>
            <a:r>
              <a:rPr lang="en-US" smtClean="0"/>
              <a:t>To </a:t>
            </a:r>
            <a:r>
              <a:rPr lang="en-US" b="1" smtClean="0">
                <a:solidFill>
                  <a:srgbClr val="00B050"/>
                </a:solidFill>
              </a:rPr>
              <a:t>discharge</a:t>
            </a:r>
            <a:r>
              <a:rPr lang="en-US" smtClean="0">
                <a:solidFill>
                  <a:srgbClr val="00B050"/>
                </a:solidFill>
              </a:rPr>
              <a:t> </a:t>
            </a:r>
            <a:r>
              <a:rPr lang="en-US" dirty="0" smtClean="0"/>
              <a:t>basic theorems </a:t>
            </a:r>
            <a:r>
              <a:rPr lang="en-US" b="1" dirty="0" smtClean="0">
                <a:solidFill>
                  <a:srgbClr val="00B050"/>
                </a:solidFill>
              </a:rPr>
              <a:t>automatically</a:t>
            </a:r>
          </a:p>
          <a:p>
            <a:endParaRPr lang="en-US" b="1" dirty="0" smtClean="0">
              <a:solidFill>
                <a:srgbClr val="00B050"/>
              </a:solidFill>
            </a:endParaRPr>
          </a:p>
          <a:p>
            <a:r>
              <a:rPr lang="en-US" b="1" dirty="0" smtClean="0">
                <a:solidFill>
                  <a:srgbClr val="00B050"/>
                </a:solidFill>
              </a:rPr>
              <a:t>Larger search </a:t>
            </a:r>
            <a:r>
              <a:rPr lang="en-US" dirty="0" smtClean="0"/>
              <a:t>problems:</a:t>
            </a:r>
          </a:p>
          <a:p>
            <a:pPr marL="0" indent="0">
              <a:buNone/>
            </a:pPr>
            <a:r>
              <a:rPr lang="en-US" dirty="0"/>
              <a:t>	</a:t>
            </a:r>
            <a:r>
              <a:rPr lang="en-US" dirty="0" smtClean="0"/>
              <a:t>Integration with SAT solver cores enable </a:t>
            </a:r>
            <a:br>
              <a:rPr lang="en-US" dirty="0" smtClean="0"/>
            </a:br>
            <a:r>
              <a:rPr lang="en-US" dirty="0" smtClean="0"/>
              <a:t>	modern, efficient search algorithms.</a:t>
            </a:r>
            <a:br>
              <a:rPr lang="en-US" dirty="0" smtClean="0"/>
            </a:br>
            <a:endParaRPr lang="en-US" dirty="0" smtClean="0"/>
          </a:p>
          <a:p>
            <a:r>
              <a:rPr lang="en-US" dirty="0" smtClean="0"/>
              <a:t>When your problem uses </a:t>
            </a:r>
            <a:r>
              <a:rPr lang="en-US" b="1" dirty="0" smtClean="0">
                <a:solidFill>
                  <a:srgbClr val="00B050"/>
                </a:solidFill>
              </a:rPr>
              <a:t>common theories</a:t>
            </a:r>
            <a:r>
              <a:rPr lang="en-US" dirty="0" smtClean="0"/>
              <a:t>: </a:t>
            </a:r>
            <a:br>
              <a:rPr lang="en-US" dirty="0" smtClean="0"/>
            </a:br>
            <a:r>
              <a:rPr lang="en-US" dirty="0" smtClean="0"/>
              <a:t>	Arithmetic, Arrays, Data-types, bit-vectors. </a:t>
            </a:r>
          </a:p>
          <a:p>
            <a:endParaRPr lang="en-US" dirty="0" smtClean="0"/>
          </a:p>
          <a:p>
            <a:r>
              <a:rPr lang="en-US" dirty="0" smtClean="0"/>
              <a:t>Mostly </a:t>
            </a:r>
            <a:r>
              <a:rPr lang="en-US" b="1" dirty="0" smtClean="0">
                <a:solidFill>
                  <a:srgbClr val="00B050"/>
                </a:solidFill>
              </a:rPr>
              <a:t>ground</a:t>
            </a:r>
            <a:r>
              <a:rPr lang="en-US" dirty="0" smtClean="0"/>
              <a:t>, but with some support for quantifiers:</a:t>
            </a:r>
          </a:p>
          <a:p>
            <a:pPr marL="0" indent="0">
              <a:buNone/>
            </a:pPr>
            <a:r>
              <a:rPr lang="en-US" dirty="0" smtClean="0"/>
              <a:t>	Quantifier methods by instantiation</a:t>
            </a:r>
            <a:br>
              <a:rPr lang="en-US" dirty="0" smtClean="0"/>
            </a:br>
            <a:r>
              <a:rPr lang="en-US" dirty="0" smtClean="0"/>
              <a:t>	Sufficient for program verification problems</a:t>
            </a:r>
          </a:p>
        </p:txBody>
      </p:sp>
    </p:spTree>
    <p:extLst>
      <p:ext uri="{BB962C8B-B14F-4D97-AF65-F5344CB8AC3E}">
        <p14:creationId xmlns:p14="http://schemas.microsoft.com/office/powerpoint/2010/main" val="217148175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Propositional Logic</a:t>
            </a:r>
            <a:endParaRPr lang="en-US" dirty="0"/>
          </a:p>
        </p:txBody>
      </p:sp>
      <p:sp>
        <p:nvSpPr>
          <p:cNvPr id="3" name="Content Placeholder 2"/>
          <p:cNvSpPr>
            <a:spLocks noGrp="1"/>
          </p:cNvSpPr>
          <p:nvPr>
            <p:ph idx="1"/>
          </p:nvPr>
        </p:nvSpPr>
        <p:spPr/>
        <p:txBody>
          <a:bodyPr/>
          <a:lstStyle/>
          <a:p>
            <a:pPr>
              <a:buNone/>
            </a:pPr>
            <a:r>
              <a:rPr lang="en-US" dirty="0" smtClean="0"/>
              <a:t>Formulas:   </a:t>
            </a:r>
            <a:r>
              <a:rPr lang="en-US" i="1" dirty="0" smtClean="0">
                <a:solidFill>
                  <a:srgbClr val="FF0000"/>
                </a:solidFill>
                <a:sym typeface="Symbol"/>
              </a:rPr>
              <a:t></a:t>
            </a:r>
            <a:r>
              <a:rPr lang="en-US" dirty="0" smtClean="0">
                <a:solidFill>
                  <a:srgbClr val="FF0000"/>
                </a:solidFill>
                <a:sym typeface="Symbol"/>
              </a:rPr>
              <a:t> := </a:t>
            </a:r>
            <a:r>
              <a:rPr lang="en-US" i="1" dirty="0" smtClean="0">
                <a:solidFill>
                  <a:srgbClr val="FF0000"/>
                </a:solidFill>
              </a:rPr>
              <a:t>p</a:t>
            </a:r>
            <a:r>
              <a:rPr lang="en-US" dirty="0" smtClean="0">
                <a:solidFill>
                  <a:srgbClr val="FF0000"/>
                </a:solidFill>
              </a:rPr>
              <a:t> | </a:t>
            </a:r>
            <a:r>
              <a:rPr lang="en-US" i="1" dirty="0" smtClean="0">
                <a:solidFill>
                  <a:srgbClr val="FF0000"/>
                </a:solidFill>
                <a:sym typeface="Symbol"/>
              </a:rPr>
              <a:t></a:t>
            </a:r>
            <a:r>
              <a:rPr lang="en-US" i="1" baseline="-25000" dirty="0" smtClean="0">
                <a:solidFill>
                  <a:srgbClr val="FF0000"/>
                </a:solidFill>
                <a:sym typeface="Symbol"/>
              </a:rPr>
              <a:t>1</a:t>
            </a:r>
            <a:r>
              <a:rPr lang="en-US" dirty="0" smtClean="0">
                <a:solidFill>
                  <a:srgbClr val="FF0000"/>
                </a:solidFill>
              </a:rPr>
              <a:t> </a:t>
            </a:r>
            <a:r>
              <a:rPr lang="en-US" dirty="0" smtClean="0">
                <a:solidFill>
                  <a:srgbClr val="FF0000"/>
                </a:solidFill>
                <a:sym typeface="Symbol"/>
              </a:rPr>
              <a:t></a:t>
            </a:r>
            <a:r>
              <a:rPr lang="en-US" i="1" dirty="0" smtClean="0">
                <a:solidFill>
                  <a:srgbClr val="FF0000"/>
                </a:solidFill>
                <a:sym typeface="Symbol"/>
              </a:rPr>
              <a:t></a:t>
            </a:r>
            <a:r>
              <a:rPr lang="en-US" i="1" baseline="-25000" dirty="0" smtClean="0">
                <a:solidFill>
                  <a:srgbClr val="FF0000"/>
                </a:solidFill>
                <a:sym typeface="Symbol"/>
              </a:rPr>
              <a:t>2</a:t>
            </a:r>
            <a:r>
              <a:rPr lang="en-US" i="1" dirty="0" smtClean="0">
                <a:solidFill>
                  <a:srgbClr val="FF0000"/>
                </a:solidFill>
                <a:sym typeface="Symbol"/>
              </a:rPr>
              <a:t>  </a:t>
            </a:r>
            <a:r>
              <a:rPr lang="en-US" dirty="0" smtClean="0">
                <a:solidFill>
                  <a:srgbClr val="FF0000"/>
                </a:solidFill>
                <a:sym typeface="Symbol"/>
              </a:rPr>
              <a:t>|</a:t>
            </a:r>
            <a:r>
              <a:rPr lang="en-US" i="1" dirty="0" smtClean="0">
                <a:solidFill>
                  <a:srgbClr val="FF0000"/>
                </a:solidFill>
                <a:sym typeface="Symbol"/>
              </a:rPr>
              <a:t> </a:t>
            </a:r>
            <a:r>
              <a:rPr lang="en-US" i="1" baseline="-25000" dirty="0" smtClean="0">
                <a:solidFill>
                  <a:srgbClr val="FF0000"/>
                </a:solidFill>
                <a:sym typeface="Symbol"/>
              </a:rPr>
              <a:t>1</a:t>
            </a:r>
            <a:r>
              <a:rPr lang="en-US" dirty="0" smtClean="0">
                <a:solidFill>
                  <a:srgbClr val="FF0000"/>
                </a:solidFill>
              </a:rPr>
              <a:t> </a:t>
            </a:r>
            <a:r>
              <a:rPr lang="en-US" dirty="0" smtClean="0">
                <a:solidFill>
                  <a:srgbClr val="FF0000"/>
                </a:solidFill>
                <a:sym typeface="Symbol"/>
              </a:rPr>
              <a:t></a:t>
            </a:r>
            <a:r>
              <a:rPr lang="en-US" i="1" dirty="0" smtClean="0">
                <a:solidFill>
                  <a:srgbClr val="FF0000"/>
                </a:solidFill>
                <a:sym typeface="Symbol"/>
              </a:rPr>
              <a:t></a:t>
            </a:r>
            <a:r>
              <a:rPr lang="en-US" i="1" baseline="-25000" dirty="0" smtClean="0">
                <a:solidFill>
                  <a:srgbClr val="FF0000"/>
                </a:solidFill>
                <a:sym typeface="Symbol"/>
              </a:rPr>
              <a:t>2</a:t>
            </a:r>
            <a:r>
              <a:rPr lang="en-US" i="1" dirty="0" smtClean="0">
                <a:solidFill>
                  <a:srgbClr val="FF0000"/>
                </a:solidFill>
                <a:sym typeface="Symbol"/>
              </a:rPr>
              <a:t>  </a:t>
            </a:r>
            <a:r>
              <a:rPr lang="en-US" dirty="0" smtClean="0">
                <a:solidFill>
                  <a:srgbClr val="FF0000"/>
                </a:solidFill>
                <a:sym typeface="Symbol"/>
              </a:rPr>
              <a:t>|</a:t>
            </a:r>
            <a:r>
              <a:rPr lang="en-US" i="1" dirty="0" smtClean="0">
                <a:solidFill>
                  <a:srgbClr val="FF0000"/>
                </a:solidFill>
                <a:sym typeface="Symbol"/>
              </a:rPr>
              <a:t> </a:t>
            </a:r>
            <a:r>
              <a:rPr lang="en-US" dirty="0" smtClean="0">
                <a:solidFill>
                  <a:srgbClr val="FF0000"/>
                </a:solidFill>
                <a:sym typeface="Symbol"/>
              </a:rPr>
              <a:t></a:t>
            </a:r>
            <a:r>
              <a:rPr lang="en-US" i="1" dirty="0" smtClean="0">
                <a:solidFill>
                  <a:srgbClr val="FF0000"/>
                </a:solidFill>
                <a:sym typeface="Symbol"/>
              </a:rPr>
              <a:t></a:t>
            </a:r>
            <a:r>
              <a:rPr lang="en-US" i="1" baseline="-25000" dirty="0" smtClean="0">
                <a:solidFill>
                  <a:srgbClr val="FF0000"/>
                </a:solidFill>
                <a:sym typeface="Symbol"/>
              </a:rPr>
              <a:t>1  </a:t>
            </a:r>
            <a:r>
              <a:rPr lang="en-US" dirty="0" smtClean="0">
                <a:solidFill>
                  <a:srgbClr val="FF0000"/>
                </a:solidFill>
              </a:rPr>
              <a:t>| </a:t>
            </a:r>
            <a:r>
              <a:rPr lang="en-US" i="1" dirty="0" smtClean="0">
                <a:solidFill>
                  <a:srgbClr val="FF0000"/>
                </a:solidFill>
                <a:sym typeface="Symbol"/>
              </a:rPr>
              <a:t></a:t>
            </a:r>
            <a:r>
              <a:rPr lang="en-US" i="1" baseline="-25000" dirty="0" smtClean="0">
                <a:solidFill>
                  <a:srgbClr val="FF0000"/>
                </a:solidFill>
                <a:sym typeface="Symbol"/>
              </a:rPr>
              <a:t>1</a:t>
            </a:r>
            <a:r>
              <a:rPr lang="en-US" dirty="0" smtClean="0">
                <a:solidFill>
                  <a:srgbClr val="FF0000"/>
                </a:solidFill>
              </a:rPr>
              <a:t> </a:t>
            </a:r>
            <a:r>
              <a:rPr lang="en-US" dirty="0" smtClean="0">
                <a:solidFill>
                  <a:srgbClr val="FF0000"/>
                </a:solidFill>
                <a:sym typeface="Symbol"/>
              </a:rPr>
              <a:t> </a:t>
            </a:r>
            <a:r>
              <a:rPr lang="en-US" i="1" dirty="0" smtClean="0">
                <a:solidFill>
                  <a:srgbClr val="FF0000"/>
                </a:solidFill>
                <a:sym typeface="Symbol"/>
              </a:rPr>
              <a:t></a:t>
            </a:r>
            <a:r>
              <a:rPr lang="en-US" i="1" baseline="-25000" dirty="0" smtClean="0">
                <a:solidFill>
                  <a:srgbClr val="FF0000"/>
                </a:solidFill>
                <a:sym typeface="Symbol"/>
              </a:rPr>
              <a:t>2</a:t>
            </a:r>
            <a:r>
              <a:rPr lang="en-US" i="1" dirty="0" smtClean="0">
                <a:solidFill>
                  <a:srgbClr val="FF0000"/>
                </a:solidFill>
                <a:sym typeface="Symbol"/>
              </a:rPr>
              <a:t> </a:t>
            </a:r>
          </a:p>
          <a:p>
            <a:pPr>
              <a:buNone/>
            </a:pPr>
            <a:endParaRPr lang="en-US" dirty="0" smtClean="0"/>
          </a:p>
          <a:p>
            <a:pPr>
              <a:buNone/>
            </a:pPr>
            <a:r>
              <a:rPr lang="en-US" dirty="0" smtClean="0"/>
              <a:t>Examples:</a:t>
            </a:r>
          </a:p>
          <a:p>
            <a:pPr>
              <a:buNone/>
            </a:pPr>
            <a:r>
              <a:rPr lang="en-US" i="1" dirty="0" smtClean="0">
                <a:solidFill>
                  <a:srgbClr val="FF0000"/>
                </a:solidFill>
                <a:sym typeface="Symbol"/>
              </a:rPr>
              <a:t>p </a:t>
            </a:r>
            <a:r>
              <a:rPr lang="en-US" dirty="0" smtClean="0">
                <a:solidFill>
                  <a:srgbClr val="FF0000"/>
                </a:solidFill>
                <a:sym typeface="Symbol"/>
              </a:rPr>
              <a:t> </a:t>
            </a:r>
            <a:r>
              <a:rPr lang="en-US" i="1" dirty="0" smtClean="0">
                <a:solidFill>
                  <a:srgbClr val="FF0000"/>
                </a:solidFill>
                <a:sym typeface="Symbol"/>
              </a:rPr>
              <a:t>q </a:t>
            </a:r>
            <a:r>
              <a:rPr lang="en-US" dirty="0" smtClean="0">
                <a:solidFill>
                  <a:srgbClr val="FF0000"/>
                </a:solidFill>
                <a:sym typeface="Symbol"/>
              </a:rPr>
              <a:t> </a:t>
            </a:r>
            <a:r>
              <a:rPr lang="en-US" i="1" dirty="0" smtClean="0">
                <a:solidFill>
                  <a:srgbClr val="FF0000"/>
                </a:solidFill>
                <a:sym typeface="Symbol"/>
              </a:rPr>
              <a:t>q </a:t>
            </a:r>
            <a:r>
              <a:rPr lang="en-US" dirty="0" smtClean="0">
                <a:solidFill>
                  <a:srgbClr val="FF0000"/>
                </a:solidFill>
                <a:sym typeface="Symbol"/>
              </a:rPr>
              <a:t> </a:t>
            </a:r>
            <a:r>
              <a:rPr lang="en-US" i="1" dirty="0" smtClean="0">
                <a:solidFill>
                  <a:srgbClr val="FF0000"/>
                </a:solidFill>
                <a:sym typeface="Symbol"/>
              </a:rPr>
              <a:t>p</a:t>
            </a:r>
          </a:p>
          <a:p>
            <a:pPr>
              <a:buNone/>
            </a:pPr>
            <a:r>
              <a:rPr lang="en-US" i="1" dirty="0" smtClean="0">
                <a:solidFill>
                  <a:srgbClr val="FF0000"/>
                </a:solidFill>
                <a:sym typeface="Symbol"/>
              </a:rPr>
              <a:t>p </a:t>
            </a:r>
            <a:r>
              <a:rPr lang="en-US" dirty="0" smtClean="0">
                <a:solidFill>
                  <a:srgbClr val="FF0000"/>
                </a:solidFill>
                <a:sym typeface="Symbol"/>
              </a:rPr>
              <a:t> </a:t>
            </a:r>
            <a:r>
              <a:rPr lang="en-US" i="1" dirty="0" smtClean="0">
                <a:solidFill>
                  <a:srgbClr val="FF0000"/>
                </a:solidFill>
                <a:sym typeface="Symbol"/>
              </a:rPr>
              <a:t>q  </a:t>
            </a:r>
            <a:r>
              <a:rPr lang="en-US" dirty="0" smtClean="0">
                <a:solidFill>
                  <a:srgbClr val="FF0000"/>
                </a:solidFill>
                <a:sym typeface="Symbol"/>
              </a:rPr>
              <a:t> (</a:t>
            </a:r>
            <a:r>
              <a:rPr lang="en-US" i="1" dirty="0" smtClean="0">
                <a:solidFill>
                  <a:srgbClr val="FF0000"/>
                </a:solidFill>
                <a:sym typeface="Symbol"/>
              </a:rPr>
              <a:t>p </a:t>
            </a:r>
            <a:r>
              <a:rPr lang="en-US" dirty="0" smtClean="0">
                <a:solidFill>
                  <a:srgbClr val="FF0000"/>
                </a:solidFill>
                <a:sym typeface="Symbol"/>
              </a:rPr>
              <a:t> </a:t>
            </a:r>
            <a:r>
              <a:rPr lang="en-US" i="1" dirty="0" smtClean="0">
                <a:solidFill>
                  <a:srgbClr val="FF0000"/>
                </a:solidFill>
                <a:sym typeface="Symbol"/>
              </a:rPr>
              <a:t>q</a:t>
            </a:r>
            <a:r>
              <a:rPr lang="en-US" dirty="0" smtClean="0">
                <a:solidFill>
                  <a:srgbClr val="FF0000"/>
                </a:solidFill>
                <a:sym typeface="Symbol"/>
              </a:rPr>
              <a:t>)</a:t>
            </a:r>
          </a:p>
          <a:p>
            <a:pPr>
              <a:buNone/>
            </a:pPr>
            <a:endParaRPr lang="en-US" dirty="0" smtClean="0">
              <a:solidFill>
                <a:srgbClr val="FF0000"/>
              </a:solidFill>
              <a:sym typeface="Symbol"/>
            </a:endParaRPr>
          </a:p>
          <a:p>
            <a:pPr>
              <a:buNone/>
            </a:pPr>
            <a:r>
              <a:rPr lang="en-US" dirty="0" smtClean="0">
                <a:sym typeface="Symbol"/>
              </a:rPr>
              <a:t>We say </a:t>
            </a:r>
            <a:r>
              <a:rPr lang="en-US" i="1" dirty="0" smtClean="0">
                <a:solidFill>
                  <a:srgbClr val="FF0000"/>
                </a:solidFill>
                <a:sym typeface="Symbol"/>
              </a:rPr>
              <a:t>p</a:t>
            </a:r>
            <a:r>
              <a:rPr lang="en-US" i="1" dirty="0" smtClean="0">
                <a:sym typeface="Symbol"/>
              </a:rPr>
              <a:t> </a:t>
            </a:r>
            <a:r>
              <a:rPr lang="en-US" dirty="0" smtClean="0">
                <a:sym typeface="Symbol"/>
              </a:rPr>
              <a:t>and </a:t>
            </a:r>
            <a:r>
              <a:rPr lang="en-US" i="1" dirty="0" smtClean="0">
                <a:solidFill>
                  <a:srgbClr val="FF0000"/>
                </a:solidFill>
                <a:sym typeface="Symbol"/>
              </a:rPr>
              <a:t>q</a:t>
            </a:r>
            <a:r>
              <a:rPr lang="en-US" i="1" dirty="0" smtClean="0">
                <a:sym typeface="Symbol"/>
              </a:rPr>
              <a:t> </a:t>
            </a:r>
            <a:r>
              <a:rPr lang="en-US" dirty="0" smtClean="0">
                <a:sym typeface="Symbol"/>
              </a:rPr>
              <a:t>are propositional variables.</a:t>
            </a:r>
            <a:endParaRPr lang="en-US" i="1" dirty="0" smtClean="0">
              <a:sym typeface="Symbol"/>
            </a:endParaRPr>
          </a:p>
          <a:p>
            <a:pPr>
              <a:buNone/>
            </a:pPr>
            <a:endParaRPr lang="en-US" dirty="0" smtClean="0">
              <a:solidFill>
                <a:srgbClr val="FF0000"/>
              </a:solidFill>
              <a:sym typeface="Symbol"/>
            </a:endParaRPr>
          </a:p>
        </p:txBody>
      </p:sp>
    </p:spTree>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a:t>
            </a:r>
            <a:endParaRPr lang="en-US" dirty="0"/>
          </a:p>
        </p:txBody>
      </p:sp>
      <p:sp>
        <p:nvSpPr>
          <p:cNvPr id="4" name="Content Placeholder 2"/>
          <p:cNvSpPr>
            <a:spLocks noGrp="1"/>
          </p:cNvSpPr>
          <p:nvPr>
            <p:ph idx="1"/>
          </p:nvPr>
        </p:nvSpPr>
        <p:spPr>
          <a:xfrm>
            <a:off x="370609" y="1953202"/>
            <a:ext cx="8382000" cy="1723549"/>
          </a:xfrm>
        </p:spPr>
        <p:txBody>
          <a:bodyPr/>
          <a:lstStyle/>
          <a:p>
            <a:pPr marL="0">
              <a:buNone/>
            </a:pPr>
            <a:r>
              <a:rPr lang="en-US" dirty="0" smtClean="0"/>
              <a:t>An interpretation </a:t>
            </a:r>
            <a:r>
              <a:rPr lang="en-US" i="1" dirty="0" smtClean="0"/>
              <a:t>M</a:t>
            </a:r>
            <a:r>
              <a:rPr lang="en-US" dirty="0" smtClean="0"/>
              <a:t> assigns values {true, false} to propositional variables.</a:t>
            </a:r>
          </a:p>
          <a:p>
            <a:pPr marL="0">
              <a:buNone/>
            </a:pPr>
            <a:endParaRPr lang="en-US" i="1" dirty="0" smtClean="0">
              <a:solidFill>
                <a:srgbClr val="FF0000"/>
              </a:solidFill>
              <a:sym typeface="Symbol"/>
            </a:endParaRPr>
          </a:p>
          <a:p>
            <a:pPr marL="0">
              <a:buNone/>
            </a:pPr>
            <a:r>
              <a:rPr lang="en-US" dirty="0" smtClean="0">
                <a:sym typeface="Symbol"/>
              </a:rPr>
              <a:t>Let </a:t>
            </a:r>
            <a:r>
              <a:rPr lang="en-US" i="1" dirty="0" smtClean="0">
                <a:sym typeface="Symbol"/>
              </a:rPr>
              <a:t>F </a:t>
            </a:r>
            <a:r>
              <a:rPr lang="en-US" dirty="0" smtClean="0">
                <a:sym typeface="Symbol"/>
              </a:rPr>
              <a:t>and </a:t>
            </a:r>
            <a:r>
              <a:rPr lang="en-US" i="1" dirty="0" smtClean="0">
                <a:sym typeface="Symbol"/>
              </a:rPr>
              <a:t>G </a:t>
            </a:r>
            <a:r>
              <a:rPr lang="en-US" dirty="0" smtClean="0">
                <a:sym typeface="Symbol"/>
              </a:rPr>
              <a:t>range over </a:t>
            </a:r>
            <a:r>
              <a:rPr lang="en-US" i="1" dirty="0" smtClean="0">
                <a:sym typeface="Symbol"/>
              </a:rPr>
              <a:t>PL </a:t>
            </a:r>
            <a:r>
              <a:rPr lang="en-US" dirty="0" smtClean="0">
                <a:sym typeface="Symbol"/>
              </a:rPr>
              <a:t>formulas.</a:t>
            </a:r>
          </a:p>
        </p:txBody>
      </p:sp>
      <p:pic>
        <p:nvPicPr>
          <p:cNvPr id="1026" name="Picture 2"/>
          <p:cNvPicPr>
            <a:picLocks noChangeAspect="1" noChangeArrowheads="1"/>
          </p:cNvPicPr>
          <p:nvPr/>
        </p:nvPicPr>
        <p:blipFill>
          <a:blip r:embed="rId2" cstate="print"/>
          <a:srcRect/>
          <a:stretch>
            <a:fillRect/>
          </a:stretch>
        </p:blipFill>
        <p:spPr bwMode="auto">
          <a:xfrm>
            <a:off x="1533525" y="4064145"/>
            <a:ext cx="6076950" cy="2200275"/>
          </a:xfrm>
          <a:prstGeom prst="rect">
            <a:avLst/>
          </a:prstGeom>
          <a:noFill/>
          <a:ln w="9525">
            <a:noFill/>
            <a:miter lim="800000"/>
            <a:headEnd/>
            <a:tailEnd/>
          </a:ln>
        </p:spPr>
      </p:pic>
    </p:spTree>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err="1" smtClean="0"/>
              <a:t>Satisfiability</a:t>
            </a:r>
            <a:r>
              <a:rPr lang="en-US" dirty="0" smtClean="0"/>
              <a:t> &amp; Validity</a:t>
            </a:r>
            <a:endParaRPr lang="en-US" dirty="0"/>
          </a:p>
        </p:txBody>
      </p:sp>
      <p:sp>
        <p:nvSpPr>
          <p:cNvPr id="3" name="Content Placeholder 2"/>
          <p:cNvSpPr>
            <a:spLocks noGrp="1"/>
          </p:cNvSpPr>
          <p:nvPr>
            <p:ph idx="1"/>
          </p:nvPr>
        </p:nvSpPr>
        <p:spPr>
          <a:xfrm>
            <a:off x="355242" y="1374238"/>
            <a:ext cx="8382000" cy="3447098"/>
          </a:xfrm>
        </p:spPr>
        <p:txBody>
          <a:bodyPr/>
          <a:lstStyle/>
          <a:p>
            <a:r>
              <a:rPr lang="en-US" dirty="0" smtClean="0"/>
              <a:t>A formula is </a:t>
            </a:r>
            <a:r>
              <a:rPr lang="en-US" dirty="0" err="1" smtClean="0">
                <a:solidFill>
                  <a:srgbClr val="FF0000"/>
                </a:solidFill>
              </a:rPr>
              <a:t>satisfiable</a:t>
            </a:r>
            <a:r>
              <a:rPr lang="en-US" dirty="0" smtClean="0"/>
              <a:t> if it has an interpretation that makes it logically true. </a:t>
            </a:r>
          </a:p>
          <a:p>
            <a:r>
              <a:rPr lang="en-US" dirty="0" smtClean="0"/>
              <a:t>In this case, we say the </a:t>
            </a:r>
            <a:r>
              <a:rPr lang="en-US" dirty="0" smtClean="0">
                <a:solidFill>
                  <a:srgbClr val="FF0000"/>
                </a:solidFill>
              </a:rPr>
              <a:t>interpretation</a:t>
            </a:r>
            <a:r>
              <a:rPr lang="en-US" dirty="0" smtClean="0"/>
              <a:t> is a </a:t>
            </a:r>
            <a:r>
              <a:rPr lang="en-US" dirty="0" smtClean="0">
                <a:solidFill>
                  <a:srgbClr val="FF0000"/>
                </a:solidFill>
              </a:rPr>
              <a:t>model</a:t>
            </a:r>
            <a:r>
              <a:rPr lang="en-US" dirty="0" smtClean="0"/>
              <a:t>.</a:t>
            </a:r>
          </a:p>
          <a:p>
            <a:r>
              <a:rPr lang="en-US" dirty="0" smtClean="0"/>
              <a:t>A formula is </a:t>
            </a:r>
            <a:r>
              <a:rPr lang="en-US" dirty="0" err="1" smtClean="0">
                <a:solidFill>
                  <a:srgbClr val="FF0000"/>
                </a:solidFill>
              </a:rPr>
              <a:t>unsatisfiable</a:t>
            </a:r>
            <a:r>
              <a:rPr lang="en-US" dirty="0" smtClean="0"/>
              <a:t> if it does not have any model.</a:t>
            </a:r>
          </a:p>
          <a:p>
            <a:r>
              <a:rPr lang="en-US" dirty="0" smtClean="0"/>
              <a:t>A formula is </a:t>
            </a:r>
            <a:r>
              <a:rPr lang="en-US" dirty="0" smtClean="0">
                <a:solidFill>
                  <a:srgbClr val="FF0000"/>
                </a:solidFill>
              </a:rPr>
              <a:t>valid</a:t>
            </a:r>
            <a:r>
              <a:rPr lang="en-US" dirty="0" smtClean="0"/>
              <a:t> if it is logically true in any interpretation.</a:t>
            </a:r>
          </a:p>
          <a:p>
            <a:r>
              <a:rPr lang="en-US" dirty="0" smtClean="0"/>
              <a:t>A propositional formula is valid  if and only if its negation is </a:t>
            </a:r>
            <a:r>
              <a:rPr lang="en-US" dirty="0" err="1" smtClean="0"/>
              <a:t>unsatisfiable</a:t>
            </a:r>
            <a:r>
              <a:rPr lang="en-US" dirty="0" smtClean="0"/>
              <a:t>.</a:t>
            </a:r>
          </a:p>
        </p:txBody>
      </p:sp>
    </p:spTree>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err="1" smtClean="0"/>
              <a:t>Satisfiability</a:t>
            </a:r>
            <a:r>
              <a:rPr lang="en-US" sz="4800" dirty="0" smtClean="0"/>
              <a:t> &amp; Validity: examples</a:t>
            </a:r>
            <a:endParaRPr lang="en-US" sz="4800" dirty="0"/>
          </a:p>
        </p:txBody>
      </p:sp>
      <p:sp>
        <p:nvSpPr>
          <p:cNvPr id="3" name="Content Placeholder 2"/>
          <p:cNvSpPr>
            <a:spLocks noGrp="1"/>
          </p:cNvSpPr>
          <p:nvPr>
            <p:ph idx="1"/>
          </p:nvPr>
        </p:nvSpPr>
        <p:spPr>
          <a:xfrm>
            <a:off x="381000" y="1412875"/>
            <a:ext cx="8382000" cy="2757678"/>
          </a:xfrm>
        </p:spPr>
        <p:txBody>
          <a:bodyPr/>
          <a:lstStyle/>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q </a:t>
            </a:r>
            <a:r>
              <a:rPr lang="en-US" dirty="0" smtClean="0">
                <a:sym typeface="Symbol"/>
              </a:rPr>
              <a:t> </a:t>
            </a:r>
            <a:r>
              <a:rPr lang="en-US" i="1" dirty="0" smtClean="0">
                <a:sym typeface="Symbol"/>
              </a:rPr>
              <a:t>p</a:t>
            </a:r>
          </a:p>
          <a:p>
            <a:pPr>
              <a:buNone/>
            </a:pPr>
            <a:endParaRPr lang="en-US" i="1" dirty="0" smtClean="0">
              <a:solidFill>
                <a:srgbClr val="FF0000"/>
              </a:solidFill>
              <a:sym typeface="Symbol"/>
            </a:endParaRPr>
          </a:p>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q</a:t>
            </a:r>
          </a:p>
          <a:p>
            <a:pPr>
              <a:buNone/>
            </a:pPr>
            <a:endParaRPr lang="en-US" i="1" dirty="0" smtClean="0">
              <a:solidFill>
                <a:srgbClr val="FF0000"/>
              </a:solidFill>
              <a:sym typeface="Symbol"/>
            </a:endParaRPr>
          </a:p>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p </a:t>
            </a:r>
            <a:r>
              <a:rPr lang="en-US" dirty="0" smtClean="0">
                <a:sym typeface="Symbol"/>
              </a:rPr>
              <a:t> </a:t>
            </a:r>
            <a:r>
              <a:rPr lang="en-US" i="1" dirty="0" smtClean="0">
                <a:sym typeface="Symbol"/>
              </a:rPr>
              <a:t>q</a:t>
            </a:r>
            <a:r>
              <a:rPr lang="en-US" dirty="0" smtClean="0">
                <a:sym typeface="Symbol"/>
              </a:rPr>
              <a:t>)</a:t>
            </a:r>
          </a:p>
          <a:p>
            <a:pPr>
              <a:buNone/>
            </a:pPr>
            <a:endParaRPr lang="en-US" i="1" dirty="0" smtClean="0">
              <a:solidFill>
                <a:srgbClr val="FF0000"/>
              </a:solidFill>
              <a:sym typeface="Symbol"/>
            </a:endParaRPr>
          </a:p>
        </p:txBody>
      </p:sp>
      <p:pic>
        <p:nvPicPr>
          <p:cNvPr id="5" name="Picture 2"/>
          <p:cNvPicPr>
            <a:picLocks noChangeAspect="1" noChangeArrowheads="1"/>
          </p:cNvPicPr>
          <p:nvPr/>
        </p:nvPicPr>
        <p:blipFill>
          <a:blip r:embed="rId2" cstate="print"/>
          <a:srcRect/>
          <a:stretch>
            <a:fillRect/>
          </a:stretch>
        </p:blipFill>
        <p:spPr bwMode="auto">
          <a:xfrm>
            <a:off x="1533525" y="4064145"/>
            <a:ext cx="6076950" cy="2200275"/>
          </a:xfrm>
          <a:prstGeom prst="rect">
            <a:avLst/>
          </a:prstGeom>
          <a:noFill/>
          <a:ln w="9525">
            <a:noFill/>
            <a:miter lim="800000"/>
            <a:headEnd/>
            <a:tailEnd/>
          </a:ln>
        </p:spPr>
      </p:pic>
    </p:spTree>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err="1" smtClean="0"/>
              <a:t>Satisfiability</a:t>
            </a:r>
            <a:r>
              <a:rPr lang="en-US" sz="4800" dirty="0" smtClean="0"/>
              <a:t> &amp; Validity: examples</a:t>
            </a:r>
            <a:endParaRPr lang="en-US" sz="4800" dirty="0"/>
          </a:p>
        </p:txBody>
      </p:sp>
      <p:sp>
        <p:nvSpPr>
          <p:cNvPr id="3" name="Content Placeholder 2"/>
          <p:cNvSpPr>
            <a:spLocks noGrp="1"/>
          </p:cNvSpPr>
          <p:nvPr>
            <p:ph idx="1"/>
          </p:nvPr>
        </p:nvSpPr>
        <p:spPr>
          <a:xfrm>
            <a:off x="381000" y="1412875"/>
            <a:ext cx="8382000" cy="2757678"/>
          </a:xfrm>
        </p:spPr>
        <p:txBody>
          <a:bodyPr/>
          <a:lstStyle/>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q </a:t>
            </a:r>
            <a:r>
              <a:rPr lang="en-US" dirty="0" smtClean="0">
                <a:sym typeface="Symbol"/>
              </a:rPr>
              <a:t> </a:t>
            </a:r>
            <a:r>
              <a:rPr lang="en-US" i="1" dirty="0" smtClean="0">
                <a:sym typeface="Symbol"/>
              </a:rPr>
              <a:t>p                 </a:t>
            </a:r>
            <a:r>
              <a:rPr lang="en-US" dirty="0" smtClean="0">
                <a:solidFill>
                  <a:srgbClr val="FF0000"/>
                </a:solidFill>
                <a:sym typeface="Symbol"/>
              </a:rPr>
              <a:t>VALID</a:t>
            </a:r>
            <a:endParaRPr lang="en-US" i="1" dirty="0" smtClean="0">
              <a:solidFill>
                <a:srgbClr val="FF0000"/>
              </a:solidFill>
              <a:sym typeface="Symbol"/>
            </a:endParaRPr>
          </a:p>
          <a:p>
            <a:pPr>
              <a:buNone/>
            </a:pPr>
            <a:endParaRPr lang="en-US" i="1" dirty="0" smtClean="0">
              <a:solidFill>
                <a:srgbClr val="FF0000"/>
              </a:solidFill>
              <a:sym typeface="Symbol"/>
            </a:endParaRPr>
          </a:p>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q                        </a:t>
            </a:r>
            <a:r>
              <a:rPr lang="en-US" dirty="0" smtClean="0">
                <a:solidFill>
                  <a:srgbClr val="FF0000"/>
                </a:solidFill>
                <a:sym typeface="Symbol"/>
              </a:rPr>
              <a:t>SATISFIABLE</a:t>
            </a:r>
            <a:endParaRPr lang="en-US" i="1" dirty="0" smtClean="0">
              <a:solidFill>
                <a:srgbClr val="FF0000"/>
              </a:solidFill>
              <a:sym typeface="Symbol"/>
            </a:endParaRPr>
          </a:p>
          <a:p>
            <a:pPr>
              <a:buNone/>
            </a:pPr>
            <a:endParaRPr lang="en-US" i="1" dirty="0" smtClean="0">
              <a:solidFill>
                <a:srgbClr val="FF0000"/>
              </a:solidFill>
              <a:sym typeface="Symbol"/>
            </a:endParaRPr>
          </a:p>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p </a:t>
            </a:r>
            <a:r>
              <a:rPr lang="en-US" dirty="0" smtClean="0">
                <a:sym typeface="Symbol"/>
              </a:rPr>
              <a:t> </a:t>
            </a:r>
            <a:r>
              <a:rPr lang="en-US" i="1" dirty="0" smtClean="0">
                <a:sym typeface="Symbol"/>
              </a:rPr>
              <a:t>q</a:t>
            </a:r>
            <a:r>
              <a:rPr lang="en-US" dirty="0" smtClean="0">
                <a:sym typeface="Symbol"/>
              </a:rPr>
              <a:t>)</a:t>
            </a:r>
            <a:r>
              <a:rPr lang="en-US" dirty="0" smtClean="0">
                <a:solidFill>
                  <a:srgbClr val="FF0000"/>
                </a:solidFill>
                <a:sym typeface="Symbol"/>
              </a:rPr>
              <a:t>         UNSATISFIABLE</a:t>
            </a:r>
          </a:p>
          <a:p>
            <a:pPr>
              <a:buNone/>
            </a:pPr>
            <a:endParaRPr lang="en-US" i="1" dirty="0" smtClean="0">
              <a:solidFill>
                <a:srgbClr val="FF0000"/>
              </a:solidFill>
              <a:sym typeface="Symbol"/>
            </a:endParaRPr>
          </a:p>
        </p:txBody>
      </p:sp>
      <p:pic>
        <p:nvPicPr>
          <p:cNvPr id="2050" name="Picture 2"/>
          <p:cNvPicPr>
            <a:picLocks noChangeAspect="1" noChangeArrowheads="1"/>
          </p:cNvPicPr>
          <p:nvPr/>
        </p:nvPicPr>
        <p:blipFill>
          <a:blip r:embed="rId2" cstate="print"/>
          <a:srcRect/>
          <a:stretch>
            <a:fillRect/>
          </a:stretch>
        </p:blipFill>
        <p:spPr bwMode="auto">
          <a:xfrm>
            <a:off x="1585480" y="4157663"/>
            <a:ext cx="6076950" cy="2200275"/>
          </a:xfrm>
          <a:prstGeom prst="rect">
            <a:avLst/>
          </a:prstGeom>
          <a:noFill/>
          <a:ln w="9525">
            <a:noFill/>
            <a:miter lim="800000"/>
            <a:headEnd/>
            <a:tailEnd/>
          </a:ln>
        </p:spPr>
      </p:pic>
    </p:spTree>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t>Equivalence</a:t>
            </a:r>
            <a:endParaRPr lang="en-US" sz="4800" dirty="0"/>
          </a:p>
        </p:txBody>
      </p:sp>
      <p:sp>
        <p:nvSpPr>
          <p:cNvPr id="7" name="Rectangle 6"/>
          <p:cNvSpPr/>
          <p:nvPr/>
        </p:nvSpPr>
        <p:spPr bwMode="auto">
          <a:xfrm>
            <a:off x="576943" y="3341914"/>
            <a:ext cx="1469571" cy="446315"/>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2"/>
          <p:cNvSpPr>
            <a:spLocks noGrp="1"/>
          </p:cNvSpPr>
          <p:nvPr>
            <p:ph idx="1"/>
          </p:nvPr>
        </p:nvSpPr>
        <p:spPr>
          <a:xfrm>
            <a:off x="370609" y="1953202"/>
            <a:ext cx="8382000" cy="664797"/>
          </a:xfrm>
        </p:spPr>
        <p:txBody>
          <a:bodyPr/>
          <a:lstStyle/>
          <a:p>
            <a:pPr marL="0" algn="just">
              <a:buNone/>
            </a:pPr>
            <a:r>
              <a:rPr lang="en-US" sz="2400" dirty="0" smtClean="0"/>
              <a:t>We say two formulas </a:t>
            </a:r>
            <a:r>
              <a:rPr lang="en-US" sz="2400" i="1" dirty="0" smtClean="0">
                <a:solidFill>
                  <a:srgbClr val="FF0000"/>
                </a:solidFill>
              </a:rPr>
              <a:t>F</a:t>
            </a:r>
            <a:r>
              <a:rPr lang="en-US" sz="2400" dirty="0" smtClean="0"/>
              <a:t> and </a:t>
            </a:r>
            <a:r>
              <a:rPr lang="en-US" sz="2400" i="1" dirty="0" smtClean="0">
                <a:solidFill>
                  <a:srgbClr val="FF0000"/>
                </a:solidFill>
              </a:rPr>
              <a:t>G</a:t>
            </a:r>
            <a:r>
              <a:rPr lang="en-US" sz="2400" dirty="0" smtClean="0"/>
              <a:t> are </a:t>
            </a:r>
            <a:r>
              <a:rPr lang="en-US" sz="2400" i="1" dirty="0" smtClean="0">
                <a:solidFill>
                  <a:srgbClr val="FF0000"/>
                </a:solidFill>
              </a:rPr>
              <a:t>equivalent</a:t>
            </a:r>
            <a:r>
              <a:rPr lang="en-US" sz="2400" dirty="0" smtClean="0"/>
              <a:t> if and only if they evaluate to the </a:t>
            </a:r>
            <a:r>
              <a:rPr lang="en-US" sz="2400" dirty="0" smtClean="0">
                <a:solidFill>
                  <a:srgbClr val="FF0000"/>
                </a:solidFill>
              </a:rPr>
              <a:t>same value</a:t>
            </a:r>
            <a:r>
              <a:rPr lang="en-US" sz="2400" dirty="0" smtClean="0"/>
              <a:t> (true or false) in </a:t>
            </a:r>
            <a:r>
              <a:rPr lang="en-US" sz="2400" dirty="0" smtClean="0">
                <a:solidFill>
                  <a:srgbClr val="FF0000"/>
                </a:solidFill>
              </a:rPr>
              <a:t>every interpretation</a:t>
            </a:r>
            <a:endParaRPr lang="en-US" sz="2400" i="1" dirty="0" smtClean="0">
              <a:solidFill>
                <a:srgbClr val="FF0000"/>
              </a:solidFill>
              <a:sym typeface="Symbol"/>
            </a:endParaRPr>
          </a:p>
        </p:txBody>
      </p:sp>
      <p:pic>
        <p:nvPicPr>
          <p:cNvPr id="3075" name="Picture 3"/>
          <p:cNvPicPr>
            <a:picLocks noChangeAspect="1" noChangeArrowheads="1"/>
          </p:cNvPicPr>
          <p:nvPr/>
        </p:nvPicPr>
        <p:blipFill>
          <a:blip r:embed="rId2" cstate="print"/>
          <a:srcRect/>
          <a:stretch>
            <a:fillRect/>
          </a:stretch>
        </p:blipFill>
        <p:spPr bwMode="auto">
          <a:xfrm>
            <a:off x="1743509" y="3137622"/>
            <a:ext cx="5553075" cy="2847975"/>
          </a:xfrm>
          <a:prstGeom prst="rect">
            <a:avLst/>
          </a:prstGeom>
          <a:noFill/>
          <a:ln w="9525">
            <a:noFill/>
            <a:miter lim="800000"/>
            <a:headEnd/>
            <a:tailEnd/>
          </a:ln>
        </p:spPr>
      </p:pic>
    </p:spTree>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86" y="3333996"/>
            <a:ext cx="8382000" cy="750205"/>
          </a:xfrm>
        </p:spPr>
        <p:txBody>
          <a:bodyPr/>
          <a:lstStyle/>
          <a:p>
            <a:r>
              <a:rPr lang="en-US" dirty="0" smtClean="0">
                <a:solidFill>
                  <a:srgbClr val="0070C0"/>
                </a:solidFill>
              </a:rPr>
              <a:t>The Logic of SMT Solvers </a:t>
            </a:r>
            <a:endParaRPr lang="en-US" dirty="0">
              <a:solidFill>
                <a:srgbClr val="0070C0"/>
              </a:solidFill>
            </a:endParaRPr>
          </a:p>
        </p:txBody>
      </p:sp>
    </p:spTree>
    <p:extLst>
      <p:ext uri="{BB962C8B-B14F-4D97-AF65-F5344CB8AC3E}">
        <p14:creationId xmlns:p14="http://schemas.microsoft.com/office/powerpoint/2010/main" val="281101881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Equisatisfiable</a:t>
            </a:r>
            <a:endParaRPr lang="en-US" dirty="0"/>
          </a:p>
        </p:txBody>
      </p:sp>
      <p:sp>
        <p:nvSpPr>
          <p:cNvPr id="3" name="Content Placeholder 2"/>
          <p:cNvSpPr>
            <a:spLocks noGrp="1"/>
          </p:cNvSpPr>
          <p:nvPr>
            <p:ph idx="1"/>
          </p:nvPr>
        </p:nvSpPr>
        <p:spPr/>
        <p:txBody>
          <a:bodyPr/>
          <a:lstStyle/>
          <a:p>
            <a:pPr marL="0" indent="0">
              <a:buNone/>
            </a:pPr>
            <a:r>
              <a:rPr lang="en-US" dirty="0" smtClean="0"/>
              <a:t>We say formulas </a:t>
            </a:r>
            <a:r>
              <a:rPr lang="en-US" i="1" dirty="0" smtClean="0"/>
              <a:t>A</a:t>
            </a:r>
            <a:r>
              <a:rPr lang="en-US" dirty="0" smtClean="0"/>
              <a:t> and </a:t>
            </a:r>
            <a:r>
              <a:rPr lang="en-US" i="1" dirty="0" smtClean="0"/>
              <a:t>B </a:t>
            </a:r>
            <a:r>
              <a:rPr lang="en-US" dirty="0" smtClean="0"/>
              <a:t>are </a:t>
            </a:r>
            <a:r>
              <a:rPr lang="en-US" dirty="0" err="1" smtClean="0">
                <a:solidFill>
                  <a:srgbClr val="FF0000"/>
                </a:solidFill>
              </a:rPr>
              <a:t>equisatisfiable</a:t>
            </a:r>
            <a:r>
              <a:rPr lang="en-US" dirty="0" smtClean="0"/>
              <a:t> if and only if </a:t>
            </a:r>
            <a:r>
              <a:rPr lang="en-US" i="1" dirty="0" smtClean="0"/>
              <a:t>A </a:t>
            </a:r>
            <a:r>
              <a:rPr lang="en-US" dirty="0" smtClean="0"/>
              <a:t>is </a:t>
            </a:r>
            <a:r>
              <a:rPr lang="en-US" dirty="0" err="1" smtClean="0"/>
              <a:t>satisfiable</a:t>
            </a:r>
            <a:r>
              <a:rPr lang="en-US" dirty="0" smtClean="0"/>
              <a:t> if and only if </a:t>
            </a:r>
            <a:r>
              <a:rPr lang="en-US" i="1" dirty="0" smtClean="0"/>
              <a:t>B</a:t>
            </a:r>
            <a:r>
              <a:rPr lang="en-US" dirty="0" smtClean="0"/>
              <a:t> is.</a:t>
            </a:r>
          </a:p>
          <a:p>
            <a:pPr marL="0" indent="0">
              <a:buNone/>
            </a:pPr>
            <a:endParaRPr lang="en-US" dirty="0" smtClean="0"/>
          </a:p>
          <a:p>
            <a:pPr marL="0" indent="0">
              <a:buNone/>
            </a:pPr>
            <a:r>
              <a:rPr lang="en-US" dirty="0" smtClean="0"/>
              <a:t>During this tutorial, we will describe transformations that preserve equivalence and </a:t>
            </a:r>
            <a:r>
              <a:rPr lang="en-US" dirty="0" err="1" smtClean="0"/>
              <a:t>equisatisfiability</a:t>
            </a:r>
            <a:r>
              <a:rPr lang="en-US" dirty="0" smtClean="0"/>
              <a:t>.</a:t>
            </a:r>
            <a:endParaRPr lang="en-US" dirty="0"/>
          </a:p>
        </p:txBody>
      </p:sp>
    </p:spTree>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t>Normal Forms</a:t>
            </a:r>
            <a:endParaRPr lang="en-US" sz="4800" dirty="0"/>
          </a:p>
        </p:txBody>
      </p:sp>
      <p:pic>
        <p:nvPicPr>
          <p:cNvPr id="5122" name="Picture 2"/>
          <p:cNvPicPr>
            <a:picLocks noChangeAspect="1" noChangeArrowheads="1"/>
          </p:cNvPicPr>
          <p:nvPr/>
        </p:nvPicPr>
        <p:blipFill>
          <a:blip r:embed="rId2" cstate="print"/>
          <a:srcRect/>
          <a:stretch>
            <a:fillRect/>
          </a:stretch>
        </p:blipFill>
        <p:spPr bwMode="auto">
          <a:xfrm>
            <a:off x="1013052" y="2003653"/>
            <a:ext cx="6791325" cy="4505325"/>
          </a:xfrm>
          <a:prstGeom prst="rect">
            <a:avLst/>
          </a:prstGeom>
          <a:noFill/>
          <a:ln w="9525">
            <a:noFill/>
            <a:miter lim="800000"/>
            <a:headEnd/>
            <a:tailEnd/>
          </a:ln>
        </p:spPr>
      </p:pic>
    </p:spTree>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smtClean="0"/>
              <a:t>NNF?</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r</a:t>
            </a:r>
            <a:r>
              <a:rPr lang="en-US" dirty="0" smtClean="0">
                <a:sym typeface="Symbol"/>
              </a:rPr>
              <a:t>  </a:t>
            </a:r>
            <a:r>
              <a:rPr lang="en-US" i="1" dirty="0" smtClean="0">
                <a:sym typeface="Symbol"/>
              </a:rPr>
              <a:t>p</a:t>
            </a:r>
            <a:r>
              <a:rPr lang="en-US" dirty="0" smtClean="0">
                <a:sym typeface="Symbol"/>
              </a:rPr>
              <a:t>))</a:t>
            </a:r>
            <a:endParaRPr lang="en-US" dirty="0"/>
          </a:p>
        </p:txBody>
      </p:sp>
    </p:spTree>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smtClean="0"/>
              <a:t>NNF? </a:t>
            </a:r>
            <a:r>
              <a:rPr lang="en-US" dirty="0" smtClean="0">
                <a:solidFill>
                  <a:srgbClr val="FF0000"/>
                </a:solidFill>
              </a:rPr>
              <a:t>NO</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olidFill>
                  <a:srgbClr val="FF0000"/>
                </a:solidFill>
                <a:sym typeface="Symbol"/>
              </a:rPr>
              <a:t></a:t>
            </a:r>
            <a:r>
              <a:rPr lang="en-US" dirty="0" smtClean="0">
                <a:solidFill>
                  <a:srgbClr val="FF0000"/>
                </a:solidFill>
                <a:sym typeface="Symbol"/>
              </a:rPr>
              <a:t>(</a:t>
            </a:r>
            <a:r>
              <a:rPr lang="en-US" i="1" dirty="0" smtClean="0">
                <a:solidFill>
                  <a:srgbClr val="FF0000"/>
                </a:solidFill>
                <a:sym typeface="Symbol"/>
              </a:rPr>
              <a:t>r</a:t>
            </a:r>
            <a:r>
              <a:rPr lang="en-US" dirty="0" smtClean="0">
                <a:solidFill>
                  <a:srgbClr val="FF0000"/>
                </a:solidFill>
                <a:sym typeface="Symbol"/>
              </a:rPr>
              <a:t>  </a:t>
            </a:r>
            <a:r>
              <a:rPr lang="en-US" i="1" dirty="0" smtClean="0">
                <a:solidFill>
                  <a:srgbClr val="FF0000"/>
                </a:solidFill>
                <a:sym typeface="Symbol"/>
              </a:rPr>
              <a:t>p</a:t>
            </a:r>
            <a:r>
              <a:rPr lang="en-US" dirty="0" smtClean="0">
                <a:solidFill>
                  <a:srgbClr val="FF0000"/>
                </a:solidFill>
                <a:sym typeface="Symbol"/>
              </a:rPr>
              <a:t>)</a:t>
            </a:r>
            <a:r>
              <a:rPr lang="en-US" dirty="0" smtClean="0">
                <a:sym typeface="Symbol"/>
              </a:rPr>
              <a:t>)</a:t>
            </a:r>
            <a:endParaRPr lang="en-US" dirty="0"/>
          </a:p>
        </p:txBody>
      </p:sp>
    </p:spTree>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smtClean="0"/>
              <a:t>NNF? </a:t>
            </a:r>
            <a:r>
              <a:rPr lang="en-US" dirty="0" smtClean="0">
                <a:solidFill>
                  <a:srgbClr val="FF0000"/>
                </a:solidFill>
              </a:rPr>
              <a:t>NO</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olidFill>
                  <a:srgbClr val="FF0000"/>
                </a:solidFill>
                <a:sym typeface="Symbol"/>
              </a:rPr>
              <a:t></a:t>
            </a:r>
            <a:r>
              <a:rPr lang="en-US" dirty="0" smtClean="0">
                <a:solidFill>
                  <a:srgbClr val="FF0000"/>
                </a:solidFill>
                <a:sym typeface="Symbol"/>
              </a:rPr>
              <a:t>(</a:t>
            </a:r>
            <a:r>
              <a:rPr lang="en-US" i="1" dirty="0" smtClean="0">
                <a:solidFill>
                  <a:srgbClr val="FF0000"/>
                </a:solidFill>
                <a:sym typeface="Symbol"/>
              </a:rPr>
              <a:t>r</a:t>
            </a:r>
            <a:r>
              <a:rPr lang="en-US" dirty="0" smtClean="0">
                <a:solidFill>
                  <a:srgbClr val="FF0000"/>
                </a:solidFill>
                <a:sym typeface="Symbol"/>
              </a:rPr>
              <a:t>  </a:t>
            </a:r>
            <a:r>
              <a:rPr lang="en-US" i="1" dirty="0" smtClean="0">
                <a:solidFill>
                  <a:srgbClr val="FF0000"/>
                </a:solidFill>
                <a:sym typeface="Symbol"/>
              </a:rPr>
              <a:t>p</a:t>
            </a:r>
            <a:r>
              <a:rPr lang="en-US" dirty="0" smtClean="0">
                <a:solidFill>
                  <a:srgbClr val="FF0000"/>
                </a:solidFill>
                <a:sym typeface="Symbol"/>
              </a:rPr>
              <a:t>)</a:t>
            </a:r>
            <a:r>
              <a:rPr lang="en-US" dirty="0" smtClean="0">
                <a:sym typeface="Symbol"/>
              </a:rPr>
              <a:t>)</a:t>
            </a:r>
            <a:endParaRPr lang="en-US" dirty="0"/>
          </a:p>
        </p:txBody>
      </p:sp>
      <p:pic>
        <p:nvPicPr>
          <p:cNvPr id="1026" name="Picture 2"/>
          <p:cNvPicPr>
            <a:picLocks noChangeAspect="1" noChangeArrowheads="1"/>
          </p:cNvPicPr>
          <p:nvPr/>
        </p:nvPicPr>
        <p:blipFill>
          <a:blip r:embed="rId2" cstate="print">
            <a:extLst/>
          </a:blip>
          <a:srcRect/>
          <a:stretch>
            <a:fillRect/>
          </a:stretch>
        </p:blipFill>
        <p:spPr bwMode="auto">
          <a:xfrm>
            <a:off x="4968720" y="2879741"/>
            <a:ext cx="4000500" cy="2447925"/>
          </a:xfrm>
          <a:prstGeom prst="rect">
            <a:avLst/>
          </a:prstGeom>
          <a:extLst/>
        </p:spPr>
      </p:pic>
    </p:spTree>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2283702"/>
          </a:xfrm>
        </p:spPr>
        <p:txBody>
          <a:bodyPr/>
          <a:lstStyle/>
          <a:p>
            <a:pPr marL="0" indent="0">
              <a:buNone/>
            </a:pPr>
            <a:r>
              <a:rPr lang="en-US" dirty="0" smtClean="0"/>
              <a:t>NNF? </a:t>
            </a:r>
            <a:r>
              <a:rPr lang="en-US" dirty="0" smtClean="0">
                <a:solidFill>
                  <a:srgbClr val="FF0000"/>
                </a:solidFill>
              </a:rPr>
              <a:t>NO</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olidFill>
                  <a:srgbClr val="FF0000"/>
                </a:solidFill>
                <a:sym typeface="Symbol"/>
              </a:rPr>
              <a:t></a:t>
            </a:r>
            <a:r>
              <a:rPr lang="en-US" dirty="0" smtClean="0">
                <a:solidFill>
                  <a:srgbClr val="FF0000"/>
                </a:solidFill>
                <a:sym typeface="Symbol"/>
              </a:rPr>
              <a:t>(</a:t>
            </a:r>
            <a:r>
              <a:rPr lang="en-US" i="1" dirty="0" smtClean="0">
                <a:solidFill>
                  <a:srgbClr val="FF0000"/>
                </a:solidFill>
                <a:sym typeface="Symbol"/>
              </a:rPr>
              <a:t>r</a:t>
            </a:r>
            <a:r>
              <a:rPr lang="en-US" dirty="0" smtClean="0">
                <a:solidFill>
                  <a:srgbClr val="FF0000"/>
                </a:solidFill>
                <a:sym typeface="Symbol"/>
              </a:rPr>
              <a:t>  </a:t>
            </a:r>
            <a:r>
              <a:rPr lang="en-US" i="1" dirty="0" smtClean="0">
                <a:solidFill>
                  <a:srgbClr val="FF0000"/>
                </a:solidFill>
                <a:sym typeface="Symbol"/>
              </a:rPr>
              <a:t>p</a:t>
            </a:r>
            <a:r>
              <a:rPr lang="en-US" dirty="0" smtClean="0">
                <a:solidFill>
                  <a:srgbClr val="FF0000"/>
                </a:solidFill>
                <a:sym typeface="Symbol"/>
              </a:rPr>
              <a:t>)</a:t>
            </a:r>
            <a:r>
              <a:rPr lang="en-US" dirty="0" smtClean="0">
                <a:sym typeface="Symbol"/>
              </a:rPr>
              <a:t>)</a:t>
            </a:r>
          </a:p>
          <a:p>
            <a:pPr marL="0" indent="0">
              <a:buNone/>
            </a:pPr>
            <a:r>
              <a:rPr lang="en-US" dirty="0">
                <a:sym typeface="Symbol"/>
              </a:rPr>
              <a:t></a:t>
            </a:r>
          </a:p>
          <a:p>
            <a:pPr marL="0" indent="0">
              <a:buNone/>
            </a:pPr>
            <a:r>
              <a:rPr lang="en-US" dirty="0"/>
              <a:t>(</a:t>
            </a:r>
            <a:r>
              <a:rPr lang="en-US" i="1" dirty="0"/>
              <a:t>p </a:t>
            </a:r>
            <a:r>
              <a:rPr lang="en-US" dirty="0">
                <a:sym typeface="Symbol"/>
              </a:rPr>
              <a:t> </a:t>
            </a:r>
            <a:r>
              <a:rPr lang="en-US" dirty="0" smtClean="0">
                <a:sym typeface="Symbol"/>
              </a:rPr>
              <a:t></a:t>
            </a:r>
            <a:r>
              <a:rPr lang="en-US" i="1" dirty="0" smtClean="0">
                <a:sym typeface="Symbol"/>
              </a:rPr>
              <a:t>q</a:t>
            </a:r>
            <a:r>
              <a:rPr lang="en-US" dirty="0">
                <a:sym typeface="Symbol"/>
              </a:rPr>
              <a:t>)  (</a:t>
            </a:r>
            <a:r>
              <a:rPr lang="en-US" i="1" dirty="0">
                <a:sym typeface="Symbol"/>
              </a:rPr>
              <a:t>q</a:t>
            </a:r>
            <a:r>
              <a:rPr lang="en-US" dirty="0">
                <a:sym typeface="Symbol"/>
              </a:rPr>
              <a:t>  </a:t>
            </a:r>
            <a:r>
              <a:rPr lang="en-US" dirty="0">
                <a:solidFill>
                  <a:srgbClr val="FF0000"/>
                </a:solidFill>
                <a:sym typeface="Symbol"/>
              </a:rPr>
              <a:t>(</a:t>
            </a:r>
            <a:r>
              <a:rPr lang="en-US" i="1" dirty="0">
                <a:solidFill>
                  <a:srgbClr val="FF0000"/>
                </a:solidFill>
                <a:sym typeface="Symbol"/>
              </a:rPr>
              <a:t>r</a:t>
            </a:r>
            <a:r>
              <a:rPr lang="en-US" dirty="0">
                <a:solidFill>
                  <a:srgbClr val="FF0000"/>
                </a:solidFill>
                <a:sym typeface="Symbol"/>
              </a:rPr>
              <a:t>  </a:t>
            </a:r>
            <a:r>
              <a:rPr lang="en-US" i="1" dirty="0">
                <a:solidFill>
                  <a:srgbClr val="FF0000"/>
                </a:solidFill>
                <a:sym typeface="Symbol"/>
              </a:rPr>
              <a:t>p</a:t>
            </a:r>
            <a:r>
              <a:rPr lang="en-US" dirty="0">
                <a:solidFill>
                  <a:srgbClr val="FF0000"/>
                </a:solidFill>
                <a:sym typeface="Symbol"/>
              </a:rPr>
              <a:t>)</a:t>
            </a:r>
            <a:r>
              <a:rPr lang="en-US" dirty="0">
                <a:sym typeface="Symbol"/>
              </a:rPr>
              <a:t>)</a:t>
            </a:r>
          </a:p>
          <a:p>
            <a:pPr marL="0" indent="0">
              <a:buNone/>
            </a:pPr>
            <a:endParaRPr lang="en-US" dirty="0"/>
          </a:p>
        </p:txBody>
      </p:sp>
      <p:pic>
        <p:nvPicPr>
          <p:cNvPr id="1026" name="Picture 2"/>
          <p:cNvPicPr>
            <a:picLocks noChangeAspect="1" noChangeArrowheads="1"/>
          </p:cNvPicPr>
          <p:nvPr/>
        </p:nvPicPr>
        <p:blipFill>
          <a:blip r:embed="rId2" cstate="print">
            <a:extLst/>
          </a:blip>
          <a:srcRect/>
          <a:stretch>
            <a:fillRect/>
          </a:stretch>
        </p:blipFill>
        <p:spPr bwMode="auto">
          <a:xfrm>
            <a:off x="4968720" y="2879741"/>
            <a:ext cx="4000500" cy="2447925"/>
          </a:xfrm>
          <a:prstGeom prst="rect">
            <a:avLst/>
          </a:prstGeom>
          <a:extLst/>
        </p:spPr>
      </p:pic>
    </p:spTree>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3705630"/>
          </a:xfrm>
        </p:spPr>
        <p:txBody>
          <a:bodyPr/>
          <a:lstStyle/>
          <a:p>
            <a:pPr marL="0" indent="0">
              <a:buNone/>
            </a:pPr>
            <a:r>
              <a:rPr lang="en-US" dirty="0" smtClean="0"/>
              <a:t>NNF? </a:t>
            </a:r>
            <a:r>
              <a:rPr lang="en-US" dirty="0" smtClean="0">
                <a:solidFill>
                  <a:srgbClr val="FF0000"/>
                </a:solidFill>
              </a:rPr>
              <a:t>NO</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olidFill>
                  <a:srgbClr val="FF0000"/>
                </a:solidFill>
                <a:sym typeface="Symbol"/>
              </a:rPr>
              <a:t></a:t>
            </a:r>
            <a:r>
              <a:rPr lang="en-US" dirty="0" smtClean="0">
                <a:solidFill>
                  <a:srgbClr val="FF0000"/>
                </a:solidFill>
                <a:sym typeface="Symbol"/>
              </a:rPr>
              <a:t>(</a:t>
            </a:r>
            <a:r>
              <a:rPr lang="en-US" i="1" dirty="0" smtClean="0">
                <a:solidFill>
                  <a:srgbClr val="FF0000"/>
                </a:solidFill>
                <a:sym typeface="Symbol"/>
              </a:rPr>
              <a:t>r</a:t>
            </a:r>
            <a:r>
              <a:rPr lang="en-US" dirty="0" smtClean="0">
                <a:solidFill>
                  <a:srgbClr val="FF0000"/>
                </a:solidFill>
                <a:sym typeface="Symbol"/>
              </a:rPr>
              <a:t>  </a:t>
            </a:r>
            <a:r>
              <a:rPr lang="en-US" i="1" dirty="0" smtClean="0">
                <a:solidFill>
                  <a:srgbClr val="FF0000"/>
                </a:solidFill>
                <a:sym typeface="Symbol"/>
              </a:rPr>
              <a:t>p</a:t>
            </a:r>
            <a:r>
              <a:rPr lang="en-US" dirty="0" smtClean="0">
                <a:solidFill>
                  <a:srgbClr val="FF0000"/>
                </a:solidFill>
                <a:sym typeface="Symbol"/>
              </a:rPr>
              <a:t>)</a:t>
            </a:r>
            <a:r>
              <a:rPr lang="en-US" dirty="0" smtClean="0">
                <a:sym typeface="Symbol"/>
              </a:rPr>
              <a:t>)</a:t>
            </a:r>
          </a:p>
          <a:p>
            <a:pPr marL="0" indent="0">
              <a:buNone/>
            </a:pPr>
            <a:r>
              <a:rPr lang="en-US" dirty="0">
                <a:sym typeface="Symbol"/>
              </a:rPr>
              <a:t></a:t>
            </a:r>
          </a:p>
          <a:p>
            <a:pPr marL="0" indent="0">
              <a:buNone/>
            </a:pPr>
            <a:r>
              <a:rPr lang="en-US" dirty="0"/>
              <a:t>(</a:t>
            </a:r>
            <a:r>
              <a:rPr lang="en-US" i="1" dirty="0"/>
              <a:t>p </a:t>
            </a:r>
            <a:r>
              <a:rPr lang="en-US" dirty="0">
                <a:sym typeface="Symbol"/>
              </a:rPr>
              <a:t> </a:t>
            </a:r>
            <a:r>
              <a:rPr lang="en-US" dirty="0" smtClean="0">
                <a:sym typeface="Symbol"/>
              </a:rPr>
              <a:t></a:t>
            </a:r>
            <a:r>
              <a:rPr lang="en-US" i="1" dirty="0" smtClean="0">
                <a:sym typeface="Symbol"/>
              </a:rPr>
              <a:t>q</a:t>
            </a:r>
            <a:r>
              <a:rPr lang="en-US" dirty="0">
                <a:sym typeface="Symbol"/>
              </a:rPr>
              <a:t>)  (</a:t>
            </a:r>
            <a:r>
              <a:rPr lang="en-US" i="1" dirty="0">
                <a:sym typeface="Symbol"/>
              </a:rPr>
              <a:t>q</a:t>
            </a:r>
            <a:r>
              <a:rPr lang="en-US" dirty="0">
                <a:sym typeface="Symbol"/>
              </a:rPr>
              <a:t>  </a:t>
            </a:r>
            <a:r>
              <a:rPr lang="en-US" dirty="0">
                <a:solidFill>
                  <a:srgbClr val="FF0000"/>
                </a:solidFill>
                <a:sym typeface="Symbol"/>
              </a:rPr>
              <a:t>(</a:t>
            </a:r>
            <a:r>
              <a:rPr lang="en-US" i="1" dirty="0">
                <a:solidFill>
                  <a:srgbClr val="FF0000"/>
                </a:solidFill>
                <a:sym typeface="Symbol"/>
              </a:rPr>
              <a:t>r</a:t>
            </a:r>
            <a:r>
              <a:rPr lang="en-US" dirty="0">
                <a:solidFill>
                  <a:srgbClr val="FF0000"/>
                </a:solidFill>
                <a:sym typeface="Symbol"/>
              </a:rPr>
              <a:t>  </a:t>
            </a:r>
            <a:r>
              <a:rPr lang="en-US" i="1" dirty="0">
                <a:solidFill>
                  <a:srgbClr val="FF0000"/>
                </a:solidFill>
                <a:sym typeface="Symbol"/>
              </a:rPr>
              <a:t>p</a:t>
            </a:r>
            <a:r>
              <a:rPr lang="en-US" dirty="0" smtClean="0">
                <a:solidFill>
                  <a:srgbClr val="FF0000"/>
                </a:solidFill>
                <a:sym typeface="Symbol"/>
              </a:rPr>
              <a:t>)</a:t>
            </a:r>
            <a:r>
              <a:rPr lang="en-US" dirty="0" smtClean="0">
                <a:sym typeface="Symbol"/>
              </a:rPr>
              <a:t>)</a:t>
            </a:r>
          </a:p>
          <a:p>
            <a:pPr marL="0" indent="0">
              <a:buNone/>
            </a:pPr>
            <a:r>
              <a:rPr lang="en-US" dirty="0">
                <a:sym typeface="Symbol"/>
              </a:rPr>
              <a:t></a:t>
            </a:r>
          </a:p>
          <a:p>
            <a:pPr marL="0" indent="0">
              <a:buNone/>
            </a:pPr>
            <a:r>
              <a:rPr lang="en-US" dirty="0"/>
              <a:t>(</a:t>
            </a:r>
            <a:r>
              <a:rPr lang="en-US" i="1" dirty="0"/>
              <a:t>p </a:t>
            </a:r>
            <a:r>
              <a:rPr lang="en-US" dirty="0">
                <a:sym typeface="Symbol"/>
              </a:rPr>
              <a:t> </a:t>
            </a:r>
            <a:r>
              <a:rPr lang="en-US" dirty="0" smtClean="0">
                <a:sym typeface="Symbol"/>
              </a:rPr>
              <a:t></a:t>
            </a:r>
            <a:r>
              <a:rPr lang="en-US" i="1" dirty="0" smtClean="0">
                <a:sym typeface="Symbol"/>
              </a:rPr>
              <a:t>q</a:t>
            </a:r>
            <a:r>
              <a:rPr lang="en-US" dirty="0">
                <a:sym typeface="Symbol"/>
              </a:rPr>
              <a:t>)  (</a:t>
            </a:r>
            <a:r>
              <a:rPr lang="en-US" i="1" dirty="0">
                <a:sym typeface="Symbol"/>
              </a:rPr>
              <a:t>q</a:t>
            </a:r>
            <a:r>
              <a:rPr lang="en-US" dirty="0">
                <a:sym typeface="Symbol"/>
              </a:rPr>
              <a:t>  (</a:t>
            </a:r>
            <a:r>
              <a:rPr lang="en-US" i="1" dirty="0">
                <a:sym typeface="Symbol"/>
              </a:rPr>
              <a:t>r</a:t>
            </a:r>
            <a:r>
              <a:rPr lang="en-US" dirty="0">
                <a:sym typeface="Symbol"/>
              </a:rPr>
              <a:t>  </a:t>
            </a:r>
            <a:r>
              <a:rPr lang="en-US" i="1" dirty="0" smtClean="0">
                <a:sym typeface="Symbol"/>
              </a:rPr>
              <a:t>p</a:t>
            </a:r>
            <a:r>
              <a:rPr lang="en-US" dirty="0">
                <a:sym typeface="Symbol"/>
              </a:rPr>
              <a:t>))</a:t>
            </a:r>
          </a:p>
          <a:p>
            <a:pPr marL="0" indent="0">
              <a:buNone/>
            </a:pPr>
            <a:endParaRPr lang="en-US" dirty="0">
              <a:sym typeface="Symbol"/>
            </a:endParaRPr>
          </a:p>
          <a:p>
            <a:pPr marL="0" indent="0">
              <a:buNone/>
            </a:pPr>
            <a:endParaRPr lang="en-US" dirty="0"/>
          </a:p>
        </p:txBody>
      </p:sp>
      <p:pic>
        <p:nvPicPr>
          <p:cNvPr id="1026" name="Picture 2"/>
          <p:cNvPicPr>
            <a:picLocks noChangeAspect="1" noChangeArrowheads="1"/>
          </p:cNvPicPr>
          <p:nvPr/>
        </p:nvPicPr>
        <p:blipFill>
          <a:blip r:embed="rId2" cstate="print">
            <a:extLst/>
          </a:blip>
          <a:srcRect/>
          <a:stretch>
            <a:fillRect/>
          </a:stretch>
        </p:blipFill>
        <p:spPr bwMode="auto">
          <a:xfrm>
            <a:off x="4968720" y="2879741"/>
            <a:ext cx="4000500" cy="2447925"/>
          </a:xfrm>
          <a:prstGeom prst="rect">
            <a:avLst/>
          </a:prstGeom>
          <a:extLst/>
        </p:spPr>
      </p:pic>
    </p:spTree>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a:t>C</a:t>
            </a:r>
            <a:r>
              <a:rPr lang="en-US" dirty="0" smtClean="0"/>
              <a:t>NF?</a:t>
            </a:r>
          </a:p>
          <a:p>
            <a:pPr marL="0" indent="0">
              <a:buNone/>
            </a:pPr>
            <a:r>
              <a:rPr lang="en-US" dirty="0" smtClean="0"/>
              <a:t>((</a:t>
            </a:r>
            <a:r>
              <a:rPr lang="en-US" i="1" dirty="0" smtClean="0"/>
              <a:t>p</a:t>
            </a:r>
            <a:r>
              <a:rPr lang="en-US" dirty="0" smtClean="0">
                <a:sym typeface="Symbol"/>
              </a:rPr>
              <a:t>  </a:t>
            </a:r>
            <a:r>
              <a:rPr lang="en-US" i="1" dirty="0" smtClean="0">
                <a:sym typeface="Symbol"/>
              </a:rPr>
              <a:t>s</a:t>
            </a:r>
            <a:r>
              <a:rPr lang="en-US" dirty="0" smtClean="0">
                <a:sym typeface="Symbol"/>
              </a:rPr>
              <a:t>)</a:t>
            </a:r>
            <a:r>
              <a:rPr lang="en-US" i="1" dirty="0" smtClean="0"/>
              <a:t> </a:t>
            </a:r>
            <a:r>
              <a:rPr lang="en-US" dirty="0">
                <a:sym typeface="Symbol"/>
              </a:rPr>
              <a:t> </a:t>
            </a:r>
            <a:r>
              <a:rPr lang="en-US" dirty="0" smtClean="0">
                <a:sym typeface="Symbol"/>
              </a:rPr>
              <a:t>(</a:t>
            </a:r>
            <a:r>
              <a:rPr lang="en-US" i="1" dirty="0" smtClean="0">
                <a:sym typeface="Symbol"/>
              </a:rPr>
              <a:t>q</a:t>
            </a:r>
            <a:r>
              <a:rPr lang="en-US" dirty="0">
                <a:sym typeface="Symbol"/>
              </a:rPr>
              <a:t> </a:t>
            </a:r>
            <a:r>
              <a:rPr lang="en-US" dirty="0" smtClean="0">
                <a:sym typeface="Symbol"/>
              </a:rPr>
              <a:t> </a:t>
            </a:r>
            <a:r>
              <a:rPr lang="en-US" i="1" dirty="0" smtClean="0">
                <a:sym typeface="Symbol"/>
              </a:rPr>
              <a:t>r</a:t>
            </a:r>
            <a:r>
              <a:rPr lang="en-US" dirty="0" smtClean="0">
                <a:sym typeface="Symbol"/>
              </a:rPr>
              <a:t>))  (</a:t>
            </a:r>
            <a:r>
              <a:rPr lang="en-US" i="1" dirty="0" smtClean="0">
                <a:sym typeface="Symbol"/>
              </a:rPr>
              <a:t>q</a:t>
            </a:r>
            <a:r>
              <a:rPr lang="en-US" dirty="0" smtClean="0">
                <a:sym typeface="Symbol"/>
              </a:rPr>
              <a:t>  </a:t>
            </a:r>
            <a:r>
              <a:rPr lang="en-US" i="1" dirty="0" smtClean="0">
                <a:sym typeface="Symbol"/>
              </a:rPr>
              <a:t>p</a:t>
            </a:r>
            <a:r>
              <a:rPr lang="en-US" dirty="0" smtClean="0">
                <a:sym typeface="Symbol"/>
              </a:rPr>
              <a:t> </a:t>
            </a:r>
            <a:r>
              <a:rPr lang="en-US" dirty="0">
                <a:sym typeface="Symbol"/>
              </a:rPr>
              <a:t> </a:t>
            </a:r>
            <a:r>
              <a:rPr lang="en-US" i="1" dirty="0">
                <a:sym typeface="Symbol"/>
              </a:rPr>
              <a:t>s</a:t>
            </a:r>
            <a:r>
              <a:rPr lang="en-US" dirty="0" smtClean="0">
                <a:sym typeface="Symbol"/>
              </a:rPr>
              <a:t>) </a:t>
            </a:r>
            <a:r>
              <a:rPr lang="en-US" dirty="0">
                <a:sym typeface="Symbol"/>
              </a:rPr>
              <a:t> </a:t>
            </a:r>
            <a:r>
              <a:rPr lang="en-US" dirty="0" smtClean="0">
                <a:sym typeface="Symbol"/>
              </a:rPr>
              <a:t>(</a:t>
            </a:r>
            <a:r>
              <a:rPr lang="en-US" i="1" dirty="0" smtClean="0">
                <a:sym typeface="Symbol"/>
              </a:rPr>
              <a:t>r</a:t>
            </a:r>
            <a:r>
              <a:rPr lang="en-US" dirty="0" smtClean="0">
                <a:sym typeface="Symbol"/>
              </a:rPr>
              <a:t> </a:t>
            </a:r>
            <a:r>
              <a:rPr lang="en-US" dirty="0">
                <a:sym typeface="Symbol"/>
              </a:rPr>
              <a:t> </a:t>
            </a:r>
            <a:r>
              <a:rPr lang="en-US" i="1" dirty="0">
                <a:sym typeface="Symbol"/>
              </a:rPr>
              <a:t>s</a:t>
            </a:r>
            <a:r>
              <a:rPr lang="en-US" dirty="0">
                <a:sym typeface="Symbol"/>
              </a:rPr>
              <a:t>)</a:t>
            </a:r>
            <a:endParaRPr lang="en-US" dirty="0"/>
          </a:p>
        </p:txBody>
      </p:sp>
    </p:spTree>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a:t>C</a:t>
            </a:r>
            <a:r>
              <a:rPr lang="en-US" dirty="0" smtClean="0"/>
              <a:t>NF? </a:t>
            </a:r>
            <a:r>
              <a:rPr lang="en-US" dirty="0" smtClean="0">
                <a:solidFill>
                  <a:srgbClr val="FF0000"/>
                </a:solidFill>
              </a:rPr>
              <a:t>NO</a:t>
            </a:r>
          </a:p>
          <a:p>
            <a:pPr marL="0" indent="0">
              <a:buNone/>
            </a:pPr>
            <a:r>
              <a:rPr lang="en-US" dirty="0"/>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a:solidFill>
                  <a:srgbClr val="FF0000"/>
                </a:solidFill>
                <a:sym typeface="Symbol"/>
              </a:rPr>
              <a:t>q</a:t>
            </a:r>
            <a:r>
              <a:rPr lang="en-US" dirty="0">
                <a:solidFill>
                  <a:srgbClr val="FF0000"/>
                </a:solidFill>
                <a:sym typeface="Symbol"/>
              </a:rPr>
              <a:t> 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a:sym typeface="Symbol"/>
              </a:rPr>
              <a:t>)</a:t>
            </a:r>
            <a:endParaRPr lang="en-US" dirty="0"/>
          </a:p>
        </p:txBody>
      </p:sp>
    </p:spTree>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a:t>C</a:t>
            </a:r>
            <a:r>
              <a:rPr lang="en-US" dirty="0" smtClean="0"/>
              <a:t>NF? </a:t>
            </a:r>
            <a:r>
              <a:rPr lang="en-US" dirty="0" smtClean="0">
                <a:solidFill>
                  <a:srgbClr val="FF0000"/>
                </a:solidFill>
              </a:rPr>
              <a:t>NO</a:t>
            </a:r>
          </a:p>
          <a:p>
            <a:pPr marL="0" indent="0">
              <a:buNone/>
            </a:pPr>
            <a:r>
              <a:rPr lang="en-US" dirty="0"/>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a:solidFill>
                  <a:srgbClr val="FF0000"/>
                </a:solidFill>
                <a:sym typeface="Symbol"/>
              </a:rPr>
              <a:t>q</a:t>
            </a:r>
            <a:r>
              <a:rPr lang="en-US" dirty="0">
                <a:solidFill>
                  <a:srgbClr val="FF0000"/>
                </a:solidFill>
                <a:sym typeface="Symbol"/>
              </a:rPr>
              <a:t> 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a:sym typeface="Symbol"/>
              </a:rPr>
              <a:t>)</a:t>
            </a:r>
            <a:endParaRPr lang="en-US" dirty="0"/>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The Logic of SMT Solvers</a:t>
            </a:r>
            <a:endParaRPr lang="en-US" dirty="0"/>
          </a:p>
        </p:txBody>
      </p:sp>
      <p:sp>
        <p:nvSpPr>
          <p:cNvPr id="3" name="Content Placeholder 2"/>
          <p:cNvSpPr>
            <a:spLocks noGrp="1"/>
          </p:cNvSpPr>
          <p:nvPr>
            <p:ph idx="1"/>
          </p:nvPr>
        </p:nvSpPr>
        <p:spPr>
          <a:xfrm>
            <a:off x="381000" y="1412875"/>
            <a:ext cx="8382000" cy="4715137"/>
          </a:xfrm>
        </p:spPr>
        <p:txBody>
          <a:bodyPr/>
          <a:lstStyle/>
          <a:p>
            <a:pPr marL="0" indent="0">
              <a:buNone/>
            </a:pPr>
            <a:r>
              <a:rPr lang="en-US" dirty="0" smtClean="0"/>
              <a:t>SMT: </a:t>
            </a:r>
            <a:r>
              <a:rPr lang="en-US" dirty="0" err="1" smtClean="0"/>
              <a:t>Satisfiability</a:t>
            </a:r>
            <a:r>
              <a:rPr lang="en-US" dirty="0" smtClean="0"/>
              <a:t> Modulo Theories</a:t>
            </a:r>
          </a:p>
          <a:p>
            <a:endParaRPr lang="en-US" dirty="0" smtClean="0"/>
          </a:p>
          <a:p>
            <a:pPr marL="0" indent="0">
              <a:buNone/>
            </a:pPr>
            <a:r>
              <a:rPr lang="en-US" b="1" dirty="0" smtClean="0"/>
              <a:t>Input</a:t>
            </a:r>
            <a:r>
              <a:rPr lang="en-US" dirty="0" smtClean="0"/>
              <a:t>: a </a:t>
            </a:r>
            <a:r>
              <a:rPr lang="en-US" b="1" dirty="0" smtClean="0">
                <a:solidFill>
                  <a:srgbClr val="00B050"/>
                </a:solidFill>
              </a:rPr>
              <a:t>first-order</a:t>
            </a:r>
            <a:r>
              <a:rPr lang="en-US" dirty="0" smtClean="0"/>
              <a:t> formula </a:t>
            </a:r>
            <a:r>
              <a:rPr lang="en-US" dirty="0" smtClean="0">
                <a:sym typeface="Symbol"/>
              </a:rPr>
              <a:t> over background theory</a:t>
            </a:r>
          </a:p>
          <a:p>
            <a:pPr marL="0" indent="0">
              <a:buNone/>
            </a:pPr>
            <a:r>
              <a:rPr lang="en-US" b="1" dirty="0" smtClean="0"/>
              <a:t>Output</a:t>
            </a:r>
            <a:r>
              <a:rPr lang="en-US" dirty="0" smtClean="0"/>
              <a:t>: is </a:t>
            </a:r>
            <a:r>
              <a:rPr lang="en-US" dirty="0">
                <a:sym typeface="Symbol"/>
              </a:rPr>
              <a:t> </a:t>
            </a:r>
            <a:r>
              <a:rPr lang="en-US" dirty="0" err="1" smtClean="0">
                <a:sym typeface="Symbol"/>
              </a:rPr>
              <a:t>satisfiable</a:t>
            </a:r>
            <a:r>
              <a:rPr lang="en-US" dirty="0">
                <a:sym typeface="Symbol"/>
              </a:rPr>
              <a:t>?</a:t>
            </a:r>
            <a:endParaRPr lang="en-US" dirty="0" smtClean="0">
              <a:sym typeface="Symbol"/>
            </a:endParaRPr>
          </a:p>
          <a:p>
            <a:pPr lvl="1"/>
            <a:r>
              <a:rPr lang="en-US" dirty="0" smtClean="0">
                <a:sym typeface="Symbol"/>
              </a:rPr>
              <a:t>does </a:t>
            </a:r>
            <a:r>
              <a:rPr lang="en-US" dirty="0">
                <a:sym typeface="Symbol"/>
              </a:rPr>
              <a:t> </a:t>
            </a:r>
            <a:r>
              <a:rPr lang="en-US" dirty="0" smtClean="0">
                <a:sym typeface="Symbol"/>
              </a:rPr>
              <a:t>have a model?</a:t>
            </a:r>
          </a:p>
          <a:p>
            <a:pPr lvl="1"/>
            <a:r>
              <a:rPr lang="en-US" dirty="0" smtClean="0">
                <a:sym typeface="Symbol"/>
              </a:rPr>
              <a:t>Is there a refutation of </a:t>
            </a:r>
            <a:r>
              <a:rPr lang="en-US" dirty="0">
                <a:sym typeface="Symbol"/>
              </a:rPr>
              <a:t> </a:t>
            </a:r>
            <a:r>
              <a:rPr lang="en-US" dirty="0" smtClean="0">
                <a:sym typeface="Symbol"/>
              </a:rPr>
              <a:t> = proof of ?</a:t>
            </a:r>
          </a:p>
          <a:p>
            <a:endParaRPr lang="en-US" dirty="0" smtClean="0"/>
          </a:p>
          <a:p>
            <a:pPr marL="0" indent="0">
              <a:buNone/>
            </a:pPr>
            <a:r>
              <a:rPr lang="en-US" dirty="0" smtClean="0"/>
              <a:t>For most SMT solvers: </a:t>
            </a:r>
            <a:r>
              <a:rPr lang="en-US" dirty="0">
                <a:sym typeface="Symbol"/>
              </a:rPr>
              <a:t></a:t>
            </a:r>
            <a:r>
              <a:rPr lang="en-US" dirty="0" smtClean="0"/>
              <a:t> is a ground formula </a:t>
            </a:r>
          </a:p>
          <a:p>
            <a:pPr lvl="1"/>
            <a:r>
              <a:rPr lang="en-US" dirty="0" smtClean="0"/>
              <a:t>Background </a:t>
            </a:r>
            <a:r>
              <a:rPr lang="en-US" b="1" dirty="0" smtClean="0">
                <a:solidFill>
                  <a:srgbClr val="00B050"/>
                </a:solidFill>
              </a:rPr>
              <a:t>theories</a:t>
            </a:r>
            <a:r>
              <a:rPr lang="en-US" dirty="0" smtClean="0"/>
              <a:t>: Arithmetic, Arrays, Bit-vectors, Algebraic </a:t>
            </a:r>
            <a:r>
              <a:rPr lang="en-US" dirty="0" err="1" smtClean="0"/>
              <a:t>Datatypes</a:t>
            </a:r>
            <a:endParaRPr lang="en-US" dirty="0"/>
          </a:p>
          <a:p>
            <a:pPr lvl="1"/>
            <a:r>
              <a:rPr lang="en-US" dirty="0" smtClean="0"/>
              <a:t>Most SMT solvers support </a:t>
            </a:r>
            <a:r>
              <a:rPr lang="en-US" b="1" dirty="0" smtClean="0">
                <a:solidFill>
                  <a:srgbClr val="00B050"/>
                </a:solidFill>
              </a:rPr>
              <a:t>simple first-order sorts</a:t>
            </a:r>
            <a:endParaRPr lang="en-US" b="1" dirty="0">
              <a:solidFill>
                <a:srgbClr val="00B050"/>
              </a:solidFill>
            </a:endParaRPr>
          </a:p>
        </p:txBody>
      </p:sp>
    </p:spTree>
    <p:extLst>
      <p:ext uri="{BB962C8B-B14F-4D97-AF65-F5344CB8AC3E}">
        <p14:creationId xmlns:p14="http://schemas.microsoft.com/office/powerpoint/2010/main" val="406717915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1809726"/>
          </a:xfrm>
        </p:spPr>
        <p:txBody>
          <a:bodyPr/>
          <a:lstStyle/>
          <a:p>
            <a:pPr marL="0" indent="0">
              <a:buNone/>
            </a:pPr>
            <a:r>
              <a:rPr lang="en-US" dirty="0"/>
              <a:t>C</a:t>
            </a:r>
            <a:r>
              <a:rPr lang="en-US" dirty="0" smtClean="0"/>
              <a:t>NF? </a:t>
            </a:r>
            <a:r>
              <a:rPr lang="en-US" dirty="0" smtClean="0">
                <a:solidFill>
                  <a:srgbClr val="FF0000"/>
                </a:solidFill>
              </a:rPr>
              <a:t>NO</a:t>
            </a:r>
          </a:p>
          <a:p>
            <a:pPr marL="0" indent="0">
              <a:buNone/>
            </a:pPr>
            <a:r>
              <a:rPr lang="en-US" dirty="0"/>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a:solidFill>
                  <a:srgbClr val="FF0000"/>
                </a:solidFill>
                <a:sym typeface="Symbol"/>
              </a:rPr>
              <a:t>q</a:t>
            </a:r>
            <a:r>
              <a:rPr lang="en-US" dirty="0">
                <a:solidFill>
                  <a:srgbClr val="FF0000"/>
                </a:solidFill>
                <a:sym typeface="Symbol"/>
              </a:rPr>
              <a:t> 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smtClean="0">
                <a:solidFill>
                  <a:srgbClr val="FF0000"/>
                </a:solidFill>
                <a:sym typeface="Symbol"/>
              </a:rPr>
              <a:t>q</a:t>
            </a:r>
            <a:r>
              <a:rPr lang="en-US" dirty="0" smtClean="0">
                <a:solidFill>
                  <a:srgbClr val="FF0000"/>
                </a:solidFill>
                <a:sym typeface="Symbol"/>
              </a:rPr>
              <a:t>)</a:t>
            </a:r>
            <a:r>
              <a:rPr lang="en-US" dirty="0" smtClean="0">
                <a:sym typeface="Symbol"/>
              </a:rPr>
              <a:t>) </a:t>
            </a:r>
            <a:r>
              <a:rPr lang="en-US" dirty="0">
                <a:sym typeface="Symbol"/>
              </a:rPr>
              <a:t></a:t>
            </a:r>
            <a:r>
              <a:rPr lang="en-US" dirty="0" smtClean="0">
                <a:solidFill>
                  <a:srgbClr val="FF0000"/>
                </a:solidFill>
                <a:sym typeface="Symbol"/>
              </a:rPr>
              <a:t> </a:t>
            </a:r>
            <a:r>
              <a:rPr lang="en-US" dirty="0" smtClean="0">
                <a:sym typeface="Symbol"/>
              </a:rPr>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smtClean="0">
                <a:solidFill>
                  <a:srgbClr val="FF0000"/>
                </a:solidFill>
                <a:sym typeface="Symbol"/>
              </a:rPr>
              <a:t>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endParaRPr lang="en-US" dirty="0">
              <a:sym typeface="Symbol"/>
            </a:endParaRPr>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8016" y="1412875"/>
            <a:ext cx="9015984" cy="3231654"/>
          </a:xfrm>
        </p:spPr>
        <p:txBody>
          <a:bodyPr/>
          <a:lstStyle/>
          <a:p>
            <a:pPr marL="0" indent="0">
              <a:buNone/>
            </a:pPr>
            <a:r>
              <a:rPr lang="en-US" dirty="0"/>
              <a:t>C</a:t>
            </a:r>
            <a:r>
              <a:rPr lang="en-US" dirty="0" smtClean="0"/>
              <a:t>NF? </a:t>
            </a:r>
            <a:r>
              <a:rPr lang="en-US" dirty="0" smtClean="0">
                <a:solidFill>
                  <a:srgbClr val="FF0000"/>
                </a:solidFill>
              </a:rPr>
              <a:t>NO</a:t>
            </a:r>
          </a:p>
          <a:p>
            <a:pPr marL="0" indent="0">
              <a:buNone/>
            </a:pPr>
            <a:r>
              <a:rPr lang="en-US" dirty="0"/>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a:solidFill>
                  <a:srgbClr val="FF0000"/>
                </a:solidFill>
                <a:sym typeface="Symbol"/>
              </a:rPr>
              <a:t>q</a:t>
            </a:r>
            <a:r>
              <a:rPr lang="en-US" dirty="0">
                <a:solidFill>
                  <a:srgbClr val="FF0000"/>
                </a:solidFill>
                <a:sym typeface="Symbol"/>
              </a:rPr>
              <a:t> 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smtClean="0">
                <a:solidFill>
                  <a:srgbClr val="FF0000"/>
                </a:solidFill>
                <a:sym typeface="Symbol"/>
              </a:rPr>
              <a:t>q</a:t>
            </a:r>
            <a:r>
              <a:rPr lang="en-US" dirty="0" smtClean="0">
                <a:solidFill>
                  <a:srgbClr val="FF0000"/>
                </a:solidFill>
                <a:sym typeface="Symbol"/>
              </a:rPr>
              <a:t>)</a:t>
            </a:r>
            <a:r>
              <a:rPr lang="en-US" dirty="0" smtClean="0">
                <a:sym typeface="Symbol"/>
              </a:rPr>
              <a:t>) </a:t>
            </a:r>
            <a:r>
              <a:rPr lang="en-US" dirty="0">
                <a:sym typeface="Symbol"/>
              </a:rPr>
              <a:t></a:t>
            </a:r>
            <a:r>
              <a:rPr lang="en-US" dirty="0" smtClean="0">
                <a:solidFill>
                  <a:srgbClr val="FF0000"/>
                </a:solidFill>
                <a:sym typeface="Symbol"/>
              </a:rPr>
              <a:t> </a:t>
            </a:r>
            <a:r>
              <a:rPr lang="en-US" dirty="0" smtClean="0">
                <a:sym typeface="Symbol"/>
              </a:rPr>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smtClean="0">
                <a:solidFill>
                  <a:srgbClr val="FF0000"/>
                </a:solidFill>
                <a:sym typeface="Symbol"/>
              </a:rPr>
              <a:t>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a:t>p</a:t>
            </a:r>
            <a:r>
              <a:rPr lang="en-US" dirty="0">
                <a:sym typeface="Symbol"/>
              </a:rPr>
              <a:t>  </a:t>
            </a:r>
            <a:r>
              <a:rPr lang="en-US" i="1" dirty="0" smtClean="0">
                <a:sym typeface="Symbol"/>
              </a:rPr>
              <a:t>q</a:t>
            </a:r>
            <a:r>
              <a:rPr lang="en-US" dirty="0" smtClean="0">
                <a:sym typeface="Symbol"/>
              </a:rPr>
              <a:t>)  (</a:t>
            </a:r>
            <a:r>
              <a:rPr lang="en-US" i="1" dirty="0" smtClean="0">
                <a:sym typeface="Symbol"/>
              </a:rPr>
              <a:t>s</a:t>
            </a:r>
            <a:r>
              <a:rPr lang="en-US" i="1" dirty="0">
                <a:sym typeface="Symbol"/>
              </a:rPr>
              <a:t> </a:t>
            </a:r>
            <a:r>
              <a:rPr lang="en-US" dirty="0" smtClean="0">
                <a:sym typeface="Symbol"/>
              </a:rPr>
              <a:t> </a:t>
            </a:r>
            <a:r>
              <a:rPr lang="en-US" dirty="0">
                <a:sym typeface="Symbol"/>
              </a:rPr>
              <a:t></a:t>
            </a:r>
            <a:r>
              <a:rPr lang="en-US" i="1" dirty="0">
                <a:sym typeface="Symbol"/>
              </a:rPr>
              <a:t>q</a:t>
            </a:r>
            <a:r>
              <a:rPr lang="en-US" dirty="0" smtClean="0">
                <a:sym typeface="Symbol"/>
              </a:rPr>
              <a:t>) </a:t>
            </a:r>
            <a:r>
              <a:rPr lang="en-US" dirty="0">
                <a:sym typeface="Symbol"/>
              </a:rPr>
              <a:t></a:t>
            </a:r>
            <a:r>
              <a:rPr lang="en-US" dirty="0">
                <a:solidFill>
                  <a:srgbClr val="FF0000"/>
                </a:solidFill>
                <a:sym typeface="Symbol"/>
              </a:rPr>
              <a:t> </a:t>
            </a:r>
            <a:r>
              <a:rPr lang="en-US" dirty="0">
                <a:sym typeface="Symbol"/>
              </a:rPr>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dirty="0" smtClean="0">
                <a:sym typeface="Symbol"/>
              </a:rPr>
              <a:t>(</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dirty="0" smtClean="0">
                <a:sym typeface="Symbol"/>
              </a:rPr>
              <a:t>(</a:t>
            </a:r>
            <a:r>
              <a:rPr lang="en-US" dirty="0">
                <a:sym typeface="Symbol"/>
              </a:rPr>
              <a:t></a:t>
            </a:r>
            <a:r>
              <a:rPr lang="en-US" i="1" dirty="0">
                <a:sym typeface="Symbol"/>
              </a:rPr>
              <a:t>r</a:t>
            </a:r>
            <a:r>
              <a:rPr lang="en-US" dirty="0">
                <a:sym typeface="Symbol"/>
              </a:rPr>
              <a:t>  </a:t>
            </a:r>
            <a:r>
              <a:rPr lang="en-US" i="1" dirty="0">
                <a:sym typeface="Symbol"/>
              </a:rPr>
              <a:t>s</a:t>
            </a:r>
            <a:r>
              <a:rPr lang="en-US" dirty="0">
                <a:sym typeface="Symbol"/>
              </a:rPr>
              <a:t>)</a:t>
            </a:r>
          </a:p>
          <a:p>
            <a:pPr marL="0" indent="0">
              <a:buNone/>
            </a:pPr>
            <a:endParaRPr lang="en-US" dirty="0">
              <a:sym typeface="Symbol"/>
            </a:endParaRPr>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5127558"/>
          </a:xfrm>
        </p:spPr>
        <p:txBody>
          <a:bodyPr/>
          <a:lstStyle/>
          <a:p>
            <a:pPr marL="0" indent="0">
              <a:buNone/>
            </a:pPr>
            <a:r>
              <a:rPr lang="en-US" dirty="0"/>
              <a:t>C</a:t>
            </a:r>
            <a:r>
              <a:rPr lang="en-US" dirty="0" smtClean="0"/>
              <a:t>NF? </a:t>
            </a:r>
            <a:r>
              <a:rPr lang="en-US" dirty="0" smtClean="0">
                <a:solidFill>
                  <a:srgbClr val="FF0000"/>
                </a:solidFill>
              </a:rPr>
              <a:t>NO</a:t>
            </a:r>
          </a:p>
          <a:p>
            <a:pPr marL="0" indent="0">
              <a:buNone/>
            </a:pPr>
            <a:r>
              <a:rPr lang="en-US" dirty="0"/>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a:solidFill>
                  <a:srgbClr val="FF0000"/>
                </a:solidFill>
                <a:sym typeface="Symbol"/>
              </a:rPr>
              <a:t>q</a:t>
            </a:r>
            <a:r>
              <a:rPr lang="en-US" dirty="0">
                <a:solidFill>
                  <a:srgbClr val="FF0000"/>
                </a:solidFill>
                <a:sym typeface="Symbol"/>
              </a:rPr>
              <a:t> 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smtClean="0">
                <a:solidFill>
                  <a:srgbClr val="FF0000"/>
                </a:solidFill>
                <a:sym typeface="Symbol"/>
              </a:rPr>
              <a:t>q</a:t>
            </a:r>
            <a:r>
              <a:rPr lang="en-US" dirty="0" smtClean="0">
                <a:solidFill>
                  <a:srgbClr val="FF0000"/>
                </a:solidFill>
                <a:sym typeface="Symbol"/>
              </a:rPr>
              <a:t>)</a:t>
            </a:r>
            <a:r>
              <a:rPr lang="en-US" dirty="0" smtClean="0">
                <a:sym typeface="Symbol"/>
              </a:rPr>
              <a:t>) </a:t>
            </a:r>
            <a:r>
              <a:rPr lang="en-US" dirty="0">
                <a:sym typeface="Symbol"/>
              </a:rPr>
              <a:t></a:t>
            </a:r>
            <a:r>
              <a:rPr lang="en-US" dirty="0" smtClean="0">
                <a:solidFill>
                  <a:srgbClr val="FF0000"/>
                </a:solidFill>
                <a:sym typeface="Symbol"/>
              </a:rPr>
              <a:t> </a:t>
            </a:r>
            <a:r>
              <a:rPr lang="en-US" dirty="0" smtClean="0">
                <a:sym typeface="Symbol"/>
              </a:rPr>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smtClean="0">
                <a:solidFill>
                  <a:srgbClr val="FF0000"/>
                </a:solidFill>
                <a:sym typeface="Symbol"/>
              </a:rPr>
              <a:t>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a:t>p</a:t>
            </a:r>
            <a:r>
              <a:rPr lang="en-US" dirty="0">
                <a:sym typeface="Symbol"/>
              </a:rPr>
              <a:t>  </a:t>
            </a:r>
            <a:r>
              <a:rPr lang="en-US" i="1" dirty="0" smtClean="0">
                <a:sym typeface="Symbol"/>
              </a:rPr>
              <a:t>q</a:t>
            </a:r>
            <a:r>
              <a:rPr lang="en-US" dirty="0" smtClean="0">
                <a:sym typeface="Symbol"/>
              </a:rPr>
              <a:t>)  (</a:t>
            </a:r>
            <a:r>
              <a:rPr lang="en-US" i="1" dirty="0" smtClean="0">
                <a:sym typeface="Symbol"/>
              </a:rPr>
              <a:t>s</a:t>
            </a:r>
            <a:r>
              <a:rPr lang="en-US" i="1" dirty="0">
                <a:sym typeface="Symbol"/>
              </a:rPr>
              <a:t> </a:t>
            </a:r>
            <a:r>
              <a:rPr lang="en-US" dirty="0" smtClean="0">
                <a:sym typeface="Symbol"/>
              </a:rPr>
              <a:t> </a:t>
            </a:r>
            <a:r>
              <a:rPr lang="en-US" dirty="0">
                <a:sym typeface="Symbol"/>
              </a:rPr>
              <a:t></a:t>
            </a:r>
            <a:r>
              <a:rPr lang="en-US" i="1" dirty="0">
                <a:sym typeface="Symbol"/>
              </a:rPr>
              <a:t>q</a:t>
            </a:r>
            <a:r>
              <a:rPr lang="en-US" dirty="0" smtClean="0">
                <a:sym typeface="Symbol"/>
              </a:rPr>
              <a:t>) </a:t>
            </a:r>
            <a:r>
              <a:rPr lang="en-US" dirty="0">
                <a:sym typeface="Symbol"/>
              </a:rPr>
              <a:t></a:t>
            </a:r>
            <a:r>
              <a:rPr lang="en-US" dirty="0">
                <a:solidFill>
                  <a:srgbClr val="FF0000"/>
                </a:solidFill>
                <a:sym typeface="Symbol"/>
              </a:rPr>
              <a:t> </a:t>
            </a:r>
            <a:r>
              <a:rPr lang="en-US" dirty="0">
                <a:sym typeface="Symbol"/>
              </a:rPr>
              <a:t>(</a:t>
            </a:r>
            <a:r>
              <a:rPr lang="en-US" dirty="0">
                <a:solidFill>
                  <a:srgbClr val="FF0000"/>
                </a:solidFill>
              </a:rPr>
              <a:t>(</a:t>
            </a:r>
            <a:r>
              <a:rPr lang="en-US" i="1" dirty="0">
                <a:solidFill>
                  <a:srgbClr val="FF0000"/>
                </a:solidFill>
              </a:rPr>
              <a:t>p</a:t>
            </a:r>
            <a:r>
              <a:rPr lang="en-US" dirty="0">
                <a:solidFill>
                  <a:srgbClr val="FF0000"/>
                </a:solidFill>
                <a:sym typeface="Symbol"/>
              </a:rPr>
              <a:t>  </a:t>
            </a:r>
            <a:r>
              <a:rPr lang="en-US" i="1" dirty="0">
                <a:solidFill>
                  <a:srgbClr val="FF0000"/>
                </a:solidFill>
                <a:sym typeface="Symbol"/>
              </a:rPr>
              <a:t>s</a:t>
            </a:r>
            <a:r>
              <a:rPr lang="en-US" dirty="0">
                <a:solidFill>
                  <a:srgbClr val="FF0000"/>
                </a:solidFill>
                <a:sym typeface="Symbol"/>
              </a:rPr>
              <a:t>)</a:t>
            </a:r>
            <a:r>
              <a:rPr lang="en-US" i="1" dirty="0">
                <a:solidFill>
                  <a:srgbClr val="FF0000"/>
                </a:solidFill>
              </a:rPr>
              <a:t> </a:t>
            </a:r>
            <a:r>
              <a:rPr lang="en-US" dirty="0">
                <a:solidFill>
                  <a:srgbClr val="FF0000"/>
                </a:solidFill>
                <a:sym typeface="Symbol"/>
              </a:rPr>
              <a:t> </a:t>
            </a:r>
            <a:r>
              <a:rPr lang="en-US" i="1" dirty="0">
                <a:solidFill>
                  <a:srgbClr val="FF0000"/>
                </a:solidFill>
                <a:sym typeface="Symbol"/>
              </a:rPr>
              <a:t>r</a:t>
            </a:r>
            <a:r>
              <a:rPr lang="en-US" dirty="0">
                <a:solidFill>
                  <a:srgbClr val="FF0000"/>
                </a:solidFill>
                <a:sym typeface="Symbol"/>
              </a:rPr>
              <a:t>)</a:t>
            </a:r>
            <a:r>
              <a:rPr lang="en-US" dirty="0">
                <a:sym typeface="Symbol"/>
              </a:rPr>
              <a:t>)  </a:t>
            </a:r>
            <a:r>
              <a:rPr lang="en-US" dirty="0" smtClean="0">
                <a:sym typeface="Symbol"/>
              </a:rPr>
              <a:t>(</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dirty="0" smtClean="0">
                <a:sym typeface="Symbol"/>
              </a:rPr>
              <a:t>(</a:t>
            </a:r>
            <a:r>
              <a:rPr lang="en-US" dirty="0">
                <a:sym typeface="Symbol"/>
              </a:rPr>
              <a:t></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a:sym typeface="Symbol"/>
              </a:rPr>
              <a:t></a:t>
            </a:r>
          </a:p>
          <a:p>
            <a:pPr marL="0" indent="0">
              <a:buNone/>
            </a:pPr>
            <a:r>
              <a:rPr lang="en-US" dirty="0"/>
              <a:t>(</a:t>
            </a:r>
            <a:r>
              <a:rPr lang="en-US" i="1" dirty="0"/>
              <a:t>p</a:t>
            </a:r>
            <a:r>
              <a:rPr lang="en-US" dirty="0">
                <a:sym typeface="Symbol"/>
              </a:rPr>
              <a:t>  </a:t>
            </a:r>
            <a:r>
              <a:rPr lang="en-US" i="1" dirty="0">
                <a:sym typeface="Symbol"/>
              </a:rPr>
              <a:t>q</a:t>
            </a:r>
            <a:r>
              <a:rPr lang="en-US" dirty="0">
                <a:sym typeface="Symbol"/>
              </a:rPr>
              <a:t>)  (</a:t>
            </a:r>
            <a:r>
              <a:rPr lang="en-US" i="1" dirty="0">
                <a:sym typeface="Symbol"/>
              </a:rPr>
              <a:t>s </a:t>
            </a:r>
            <a:r>
              <a:rPr lang="en-US" dirty="0">
                <a:sym typeface="Symbol"/>
              </a:rPr>
              <a:t> </a:t>
            </a:r>
            <a:r>
              <a:rPr lang="en-US" i="1" dirty="0">
                <a:sym typeface="Symbol"/>
              </a:rPr>
              <a:t>q</a:t>
            </a:r>
            <a:r>
              <a:rPr lang="en-US" dirty="0">
                <a:sym typeface="Symbol"/>
              </a:rPr>
              <a:t>) </a:t>
            </a:r>
            <a:r>
              <a:rPr lang="en-US" dirty="0" smtClean="0">
                <a:sym typeface="Symbol"/>
              </a:rPr>
              <a:t> (p  r)</a:t>
            </a:r>
            <a:r>
              <a:rPr lang="en-US" dirty="0" smtClean="0">
                <a:solidFill>
                  <a:srgbClr val="FF0000"/>
                </a:solidFill>
                <a:sym typeface="Symbol"/>
              </a:rPr>
              <a:t> </a:t>
            </a:r>
            <a:r>
              <a:rPr lang="en-US" dirty="0" smtClean="0">
                <a:sym typeface="Symbol"/>
              </a:rPr>
              <a:t> (s </a:t>
            </a:r>
            <a:r>
              <a:rPr lang="en-US" dirty="0">
                <a:sym typeface="Symbol"/>
              </a:rPr>
              <a:t> </a:t>
            </a:r>
            <a:r>
              <a:rPr lang="en-US" dirty="0" smtClean="0">
                <a:sym typeface="Symbol"/>
              </a:rPr>
              <a:t>r)  </a:t>
            </a:r>
            <a:r>
              <a:rPr lang="en-US" dirty="0">
                <a:sym typeface="Symbol"/>
              </a:rPr>
              <a:t>(</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a:t>
            </a:r>
            <a:r>
              <a:rPr lang="en-US" dirty="0" smtClean="0">
                <a:sym typeface="Symbol"/>
              </a:rPr>
              <a:t> (</a:t>
            </a:r>
            <a:r>
              <a:rPr lang="en-US" dirty="0">
                <a:sym typeface="Symbol"/>
              </a:rPr>
              <a:t></a:t>
            </a:r>
            <a:r>
              <a:rPr lang="en-US" i="1" dirty="0">
                <a:sym typeface="Symbol"/>
              </a:rPr>
              <a:t>r</a:t>
            </a:r>
            <a:r>
              <a:rPr lang="en-US" dirty="0">
                <a:sym typeface="Symbol"/>
              </a:rPr>
              <a:t>  </a:t>
            </a:r>
            <a:r>
              <a:rPr lang="en-US" i="1" dirty="0">
                <a:sym typeface="Symbol"/>
              </a:rPr>
              <a:t>s</a:t>
            </a:r>
            <a:r>
              <a:rPr lang="en-US" dirty="0">
                <a:sym typeface="Symbol"/>
              </a:rPr>
              <a:t>)</a:t>
            </a:r>
          </a:p>
          <a:p>
            <a:pPr marL="0" indent="0">
              <a:buNone/>
            </a:pPr>
            <a:endParaRPr lang="en-US" dirty="0">
              <a:sym typeface="Symbol"/>
            </a:endParaRPr>
          </a:p>
          <a:p>
            <a:pPr marL="0" indent="0">
              <a:buNone/>
            </a:pPr>
            <a:endParaRPr lang="en-US" dirty="0">
              <a:sym typeface="Symbol"/>
            </a:endParaRPr>
          </a:p>
        </p:txBody>
      </p:sp>
    </p:spTree>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861774"/>
          </a:xfrm>
        </p:spPr>
        <p:txBody>
          <a:bodyPr/>
          <a:lstStyle/>
          <a:p>
            <a:pPr marL="0" indent="0">
              <a:buNone/>
            </a:pPr>
            <a:r>
              <a:rPr lang="en-US" dirty="0" smtClean="0"/>
              <a:t>DNF?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p:txBody>
      </p:sp>
    </p:spTree>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861774"/>
          </a:xfrm>
        </p:spPr>
        <p:txBody>
          <a:bodyPr/>
          <a:lstStyle/>
          <a:p>
            <a:pPr marL="0" indent="0">
              <a:buNone/>
            </a:pPr>
            <a:r>
              <a:rPr lang="en-US" dirty="0" smtClean="0"/>
              <a:t>DNF? </a:t>
            </a:r>
            <a:r>
              <a:rPr lang="en-US" dirty="0" smtClean="0">
                <a:solidFill>
                  <a:srgbClr val="FF0000"/>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p:txBody>
      </p:sp>
    </p:spTree>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861774"/>
          </a:xfrm>
        </p:spPr>
        <p:txBody>
          <a:bodyPr/>
          <a:lstStyle/>
          <a:p>
            <a:pPr marL="0" indent="0">
              <a:buNone/>
            </a:pPr>
            <a:r>
              <a:rPr lang="en-US" dirty="0" smtClean="0"/>
              <a:t>DNF? </a:t>
            </a:r>
            <a:r>
              <a:rPr lang="en-US" dirty="0" smtClean="0">
                <a:solidFill>
                  <a:srgbClr val="FF0000"/>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2283702"/>
          </a:xfrm>
        </p:spPr>
        <p:txBody>
          <a:bodyPr/>
          <a:lstStyle/>
          <a:p>
            <a:pPr marL="0" indent="0">
              <a:buNone/>
            </a:pPr>
            <a:r>
              <a:rPr lang="en-US" dirty="0" smtClean="0"/>
              <a:t>DNF? </a:t>
            </a:r>
            <a:r>
              <a:rPr lang="en-US" dirty="0" smtClean="0">
                <a:solidFill>
                  <a:srgbClr val="FF0000"/>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p</a:t>
            </a:r>
            <a:r>
              <a:rPr lang="en-US" dirty="0" smtClean="0">
                <a:sym typeface="Symbol"/>
              </a:rPr>
              <a:t>)</a:t>
            </a:r>
            <a:r>
              <a:rPr lang="en-US" i="1" dirty="0" smtClean="0">
                <a:sym typeface="Symbol"/>
              </a:rPr>
              <a:t> </a:t>
            </a:r>
            <a:r>
              <a:rPr lang="en-US" dirty="0">
                <a:sym typeface="Symbol"/>
              </a:rPr>
              <a:t> </a:t>
            </a:r>
            <a:r>
              <a:rPr lang="en-US" dirty="0" smtClean="0">
                <a:sym typeface="Symbol"/>
              </a:rPr>
              <a:t>(</a:t>
            </a:r>
            <a:r>
              <a:rPr lang="en-US" i="1" dirty="0" smtClean="0">
                <a:sym typeface="Symbol"/>
              </a:rPr>
              <a:t>p</a:t>
            </a:r>
            <a:r>
              <a:rPr lang="en-US" dirty="0" smtClean="0">
                <a:sym typeface="Symbol"/>
              </a:rPr>
              <a:t> </a:t>
            </a:r>
            <a:r>
              <a:rPr lang="en-US" dirty="0">
                <a:sym typeface="Symbol"/>
              </a:rPr>
              <a:t> </a:t>
            </a:r>
            <a:r>
              <a:rPr lang="en-US" i="1" dirty="0" smtClean="0">
                <a:sym typeface="Symbol"/>
              </a:rPr>
              <a:t>q</a:t>
            </a:r>
            <a:r>
              <a:rPr lang="en-US" dirty="0" smtClean="0">
                <a:sym typeface="Symbol"/>
              </a:rPr>
              <a:t>)) </a:t>
            </a:r>
            <a:r>
              <a:rPr lang="en-US" dirty="0">
                <a:sym typeface="Symbol"/>
              </a:rPr>
              <a:t> (</a:t>
            </a:r>
            <a:r>
              <a:rPr lang="en-US" i="1" dirty="0">
                <a:sym typeface="Symbol"/>
              </a:rPr>
              <a:t>q </a:t>
            </a:r>
            <a:r>
              <a:rPr lang="en-US" dirty="0">
                <a:sym typeface="Symbol"/>
              </a:rPr>
              <a:t> </a:t>
            </a:r>
            <a:r>
              <a:rPr lang="en-US" i="1" dirty="0">
                <a:sym typeface="Symbol"/>
              </a:rPr>
              <a:t>r</a:t>
            </a:r>
            <a:r>
              <a:rPr lang="en-US" dirty="0">
                <a:sym typeface="Symbol"/>
              </a:rPr>
              <a:t>)</a:t>
            </a:r>
          </a:p>
          <a:p>
            <a:pPr marL="0" indent="0">
              <a:buNone/>
            </a:pPr>
            <a:endParaRPr lang="en-US" dirty="0" smtClean="0">
              <a:sym typeface="Symbol"/>
            </a:endParaRPr>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2757678"/>
          </a:xfrm>
        </p:spPr>
        <p:txBody>
          <a:bodyPr/>
          <a:lstStyle/>
          <a:p>
            <a:pPr marL="0" indent="0">
              <a:buNone/>
            </a:pPr>
            <a:r>
              <a:rPr lang="en-US" dirty="0" smtClean="0"/>
              <a:t>DNF? </a:t>
            </a:r>
            <a:r>
              <a:rPr lang="en-US" dirty="0" smtClean="0">
                <a:solidFill>
                  <a:srgbClr val="FF0000"/>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p</a:t>
            </a:r>
            <a:r>
              <a:rPr lang="en-US" dirty="0" smtClean="0">
                <a:sym typeface="Symbol"/>
              </a:rPr>
              <a:t>)</a:t>
            </a:r>
            <a:r>
              <a:rPr lang="en-US" i="1" dirty="0" smtClean="0">
                <a:sym typeface="Symbol"/>
              </a:rPr>
              <a:t> </a:t>
            </a:r>
            <a:r>
              <a:rPr lang="en-US" dirty="0">
                <a:sym typeface="Symbol"/>
              </a:rPr>
              <a:t> </a:t>
            </a:r>
            <a:r>
              <a:rPr lang="en-US" dirty="0" smtClean="0">
                <a:sym typeface="Symbol"/>
              </a:rPr>
              <a:t>(</a:t>
            </a:r>
            <a:r>
              <a:rPr lang="en-US" i="1" dirty="0" smtClean="0">
                <a:sym typeface="Symbol"/>
              </a:rPr>
              <a:t>p</a:t>
            </a:r>
            <a:r>
              <a:rPr lang="en-US" dirty="0" smtClean="0">
                <a:sym typeface="Symbol"/>
              </a:rPr>
              <a:t> </a:t>
            </a:r>
            <a:r>
              <a:rPr lang="en-US" dirty="0">
                <a:sym typeface="Symbol"/>
              </a:rPr>
              <a:t> </a:t>
            </a:r>
            <a:r>
              <a:rPr lang="en-US" i="1" dirty="0" smtClean="0">
                <a:sym typeface="Symbol"/>
              </a:rPr>
              <a:t>q</a:t>
            </a:r>
            <a:r>
              <a:rPr lang="en-US" dirty="0" smtClean="0">
                <a:sym typeface="Symbol"/>
              </a:rPr>
              <a:t>)) </a:t>
            </a:r>
            <a:r>
              <a:rPr lang="en-US" dirty="0">
                <a:sym typeface="Symbol"/>
              </a:rPr>
              <a:t> (</a:t>
            </a:r>
            <a:r>
              <a:rPr lang="en-US" i="1" dirty="0">
                <a:sym typeface="Symbol"/>
              </a:rPr>
              <a:t>q </a:t>
            </a:r>
            <a:r>
              <a:rPr lang="en-US" dirty="0">
                <a:sym typeface="Symbol"/>
              </a:rPr>
              <a:t> </a:t>
            </a:r>
            <a:r>
              <a:rPr lang="en-US" i="1" dirty="0">
                <a:sym typeface="Symbol"/>
              </a:rPr>
              <a:t>r</a:t>
            </a:r>
            <a:r>
              <a:rPr lang="en-US" dirty="0">
                <a:sym typeface="Symbol"/>
              </a:rPr>
              <a:t>)</a:t>
            </a:r>
          </a:p>
          <a:p>
            <a:pPr marL="0" indent="0">
              <a:buNone/>
            </a:pPr>
            <a:r>
              <a:rPr lang="en-US" dirty="0" smtClean="0">
                <a:sym typeface="Symbol"/>
              </a:rPr>
              <a:t></a:t>
            </a:r>
          </a:p>
          <a:p>
            <a:pPr marL="0" indent="0">
              <a:buNone/>
            </a:pPr>
            <a:r>
              <a:rPr lang="en-US" dirty="0" smtClean="0">
                <a:sym typeface="Symbol"/>
              </a:rPr>
              <a:t>(</a:t>
            </a:r>
            <a:r>
              <a:rPr lang="en-US" i="1" dirty="0">
                <a:sym typeface="Symbol"/>
              </a:rPr>
              <a:t>p</a:t>
            </a:r>
            <a:r>
              <a:rPr lang="en-US" dirty="0">
                <a:sym typeface="Symbol"/>
              </a:rPr>
              <a:t>  </a:t>
            </a:r>
            <a:r>
              <a:rPr lang="en-US" i="1" dirty="0">
                <a:sym typeface="Symbol"/>
              </a:rPr>
              <a:t>q</a:t>
            </a:r>
            <a:r>
              <a:rPr lang="en-US" dirty="0" smtClean="0">
                <a:sym typeface="Symbol"/>
              </a:rPr>
              <a:t>)</a:t>
            </a:r>
            <a:r>
              <a:rPr lang="en-US" dirty="0">
                <a:sym typeface="Symbol"/>
              </a:rPr>
              <a:t>  (</a:t>
            </a:r>
            <a:r>
              <a:rPr lang="en-US" i="1" dirty="0">
                <a:sym typeface="Symbol"/>
              </a:rPr>
              <a:t>q </a:t>
            </a:r>
            <a:r>
              <a:rPr lang="en-US" dirty="0">
                <a:sym typeface="Symbol"/>
              </a:rPr>
              <a:t> </a:t>
            </a:r>
            <a:r>
              <a:rPr lang="en-US" i="1" dirty="0">
                <a:sym typeface="Symbol"/>
              </a:rPr>
              <a:t>r</a:t>
            </a:r>
            <a:r>
              <a:rPr lang="en-US" dirty="0" smtClean="0">
                <a:sym typeface="Symbol"/>
              </a:rPr>
              <a:t>)</a:t>
            </a:r>
          </a:p>
        </p:txBody>
      </p:sp>
      <p:sp>
        <p:nvSpPr>
          <p:cNvPr id="4" name="TextBox 3"/>
          <p:cNvSpPr txBox="1"/>
          <p:nvPr/>
        </p:nvSpPr>
        <p:spPr>
          <a:xfrm>
            <a:off x="4678532" y="4180344"/>
            <a:ext cx="4465468" cy="2677656"/>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p>
          <a:p>
            <a:r>
              <a:rPr lang="en-US" sz="2800" dirty="0" smtClean="0">
                <a:solidFill>
                  <a:schemeClr val="bg1"/>
                </a:solidFill>
                <a:latin typeface="Calibri" pitchFamily="34" charset="0"/>
                <a:cs typeface="Calibri" pitchFamily="34" charset="0"/>
                <a:sym typeface="Symbol"/>
              </a:rPr>
              <a:t>Other Rules</a:t>
            </a:r>
          </a:p>
          <a:p>
            <a:pPr marL="514350" indent="-514350">
              <a:buAutoNum type="arabicPeriod"/>
            </a:pPr>
            <a:r>
              <a:rPr lang="en-US" sz="2800" dirty="0" smtClean="0">
                <a:solidFill>
                  <a:schemeClr val="bg1"/>
                </a:solidFill>
                <a:latin typeface="Calibri" pitchFamily="34" charset="0"/>
                <a:cs typeface="Calibri" pitchFamily="34" charset="0"/>
                <a:sym typeface="Symbol"/>
              </a:rPr>
              <a:t>AA  </a:t>
            </a:r>
          </a:p>
          <a:p>
            <a:pPr marL="514350" indent="-514350">
              <a:buAutoNum type="arabicPeriod"/>
            </a:pPr>
            <a:r>
              <a:rPr lang="en-US" sz="2800" dirty="0" smtClean="0">
                <a:solidFill>
                  <a:schemeClr val="bg1"/>
                </a:solidFill>
                <a:latin typeface="Calibri" pitchFamily="34" charset="0"/>
                <a:cs typeface="Calibri" pitchFamily="34" charset="0"/>
                <a:sym typeface="Symbol"/>
              </a:rPr>
              <a:t>A  A</a:t>
            </a:r>
            <a:r>
              <a:rPr lang="en-US" sz="2800" dirty="0" smtClean="0">
                <a:solidFill>
                  <a:schemeClr val="bg1"/>
                </a:solidFill>
                <a:latin typeface="Calibri" pitchFamily="34" charset="0"/>
                <a:cs typeface="Calibri" pitchFamily="34" charset="0"/>
              </a:rPr>
              <a:t> </a:t>
            </a:r>
          </a:p>
        </p:txBody>
      </p:sp>
    </p:spTree>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3705630"/>
          </a:xfrm>
        </p:spPr>
        <p:txBody>
          <a:bodyPr/>
          <a:lstStyle/>
          <a:p>
            <a:pPr marL="0" indent="0">
              <a:buNone/>
            </a:pPr>
            <a:r>
              <a:rPr lang="en-US" dirty="0" smtClean="0"/>
              <a:t>DNF? </a:t>
            </a:r>
            <a:r>
              <a:rPr lang="en-US" dirty="0" smtClean="0">
                <a:solidFill>
                  <a:srgbClr val="FF0000"/>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p</a:t>
            </a:r>
            <a:r>
              <a:rPr lang="en-US" dirty="0" smtClean="0">
                <a:sym typeface="Symbol"/>
              </a:rPr>
              <a:t>)</a:t>
            </a:r>
            <a:r>
              <a:rPr lang="en-US" i="1" dirty="0" smtClean="0">
                <a:sym typeface="Symbol"/>
              </a:rPr>
              <a:t> </a:t>
            </a:r>
            <a:r>
              <a:rPr lang="en-US" dirty="0">
                <a:sym typeface="Symbol"/>
              </a:rPr>
              <a:t> </a:t>
            </a:r>
            <a:r>
              <a:rPr lang="en-US" dirty="0" smtClean="0">
                <a:sym typeface="Symbol"/>
              </a:rPr>
              <a:t>(</a:t>
            </a:r>
            <a:r>
              <a:rPr lang="en-US" i="1" dirty="0" smtClean="0">
                <a:sym typeface="Symbol"/>
              </a:rPr>
              <a:t>p</a:t>
            </a:r>
            <a:r>
              <a:rPr lang="en-US" dirty="0" smtClean="0">
                <a:sym typeface="Symbol"/>
              </a:rPr>
              <a:t> </a:t>
            </a:r>
            <a:r>
              <a:rPr lang="en-US" dirty="0">
                <a:sym typeface="Symbol"/>
              </a:rPr>
              <a:t> </a:t>
            </a:r>
            <a:r>
              <a:rPr lang="en-US" i="1" dirty="0" smtClean="0">
                <a:sym typeface="Symbol"/>
              </a:rPr>
              <a:t>q</a:t>
            </a:r>
            <a:r>
              <a:rPr lang="en-US" dirty="0" smtClean="0">
                <a:sym typeface="Symbol"/>
              </a:rPr>
              <a:t>)) </a:t>
            </a:r>
            <a:r>
              <a:rPr lang="en-US" dirty="0">
                <a:sym typeface="Symbol"/>
              </a:rPr>
              <a:t> (</a:t>
            </a:r>
            <a:r>
              <a:rPr lang="en-US" i="1" dirty="0">
                <a:sym typeface="Symbol"/>
              </a:rPr>
              <a:t>q </a:t>
            </a:r>
            <a:r>
              <a:rPr lang="en-US" dirty="0">
                <a:sym typeface="Symbol"/>
              </a:rPr>
              <a:t> </a:t>
            </a:r>
            <a:r>
              <a:rPr lang="en-US" i="1" dirty="0">
                <a:sym typeface="Symbol"/>
              </a:rPr>
              <a:t>r</a:t>
            </a:r>
            <a:r>
              <a:rPr lang="en-US" dirty="0">
                <a:sym typeface="Symbol"/>
              </a:rPr>
              <a:t>)</a:t>
            </a:r>
          </a:p>
          <a:p>
            <a:pPr marL="0" indent="0">
              <a:buNone/>
            </a:pPr>
            <a:r>
              <a:rPr lang="en-US" dirty="0" smtClean="0">
                <a:sym typeface="Symbol"/>
              </a:rPr>
              <a:t></a:t>
            </a:r>
          </a:p>
          <a:p>
            <a:pPr marL="0" indent="0">
              <a:buNone/>
            </a:pPr>
            <a:r>
              <a:rPr lang="en-US" dirty="0" smtClean="0">
                <a:sym typeface="Symbol"/>
              </a:rPr>
              <a:t>(</a:t>
            </a:r>
            <a:r>
              <a:rPr lang="en-US" i="1" dirty="0">
                <a:sym typeface="Symbol"/>
              </a:rPr>
              <a:t>p</a:t>
            </a:r>
            <a:r>
              <a:rPr lang="en-US" dirty="0">
                <a:sym typeface="Symbol"/>
              </a:rPr>
              <a:t>  </a:t>
            </a:r>
            <a:r>
              <a:rPr lang="en-US" i="1" dirty="0">
                <a:sym typeface="Symbol"/>
              </a:rPr>
              <a:t>q</a:t>
            </a:r>
            <a:r>
              <a:rPr lang="en-US" dirty="0" smtClean="0">
                <a:sym typeface="Symbol"/>
              </a:rPr>
              <a:t>)</a:t>
            </a:r>
            <a:r>
              <a:rPr lang="en-US" dirty="0">
                <a:sym typeface="Symbol"/>
              </a:rPr>
              <a:t>  (</a:t>
            </a:r>
            <a:r>
              <a:rPr lang="en-US" i="1" dirty="0">
                <a:sym typeface="Symbol"/>
              </a:rPr>
              <a:t>q </a:t>
            </a:r>
            <a:r>
              <a:rPr lang="en-US" dirty="0">
                <a:sym typeface="Symbol"/>
              </a:rPr>
              <a:t> </a:t>
            </a:r>
            <a:r>
              <a:rPr lang="en-US" i="1" dirty="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sym typeface="Symbol"/>
              </a:rPr>
              <a:t>((</a:t>
            </a:r>
            <a:r>
              <a:rPr lang="en-US" i="1" dirty="0" smtClean="0">
                <a:sym typeface="Symbol"/>
              </a:rPr>
              <a:t>p</a:t>
            </a:r>
            <a:r>
              <a:rPr lang="en-US" dirty="0">
                <a:sym typeface="Symbol"/>
              </a:rPr>
              <a:t>  </a:t>
            </a:r>
            <a:r>
              <a:rPr lang="en-US" i="1" dirty="0" smtClean="0">
                <a:sym typeface="Symbol"/>
              </a:rPr>
              <a:t>q</a:t>
            </a:r>
            <a:r>
              <a:rPr lang="en-US" dirty="0" smtClean="0">
                <a:sym typeface="Symbol"/>
              </a:rPr>
              <a:t>)</a:t>
            </a:r>
            <a:r>
              <a:rPr lang="en-US" dirty="0">
                <a:sym typeface="Symbol"/>
              </a:rPr>
              <a:t> </a:t>
            </a:r>
            <a:r>
              <a:rPr lang="en-US" dirty="0" smtClean="0">
                <a:sym typeface="Symbol"/>
              </a:rPr>
              <a:t></a:t>
            </a:r>
            <a:r>
              <a:rPr lang="en-US" dirty="0">
                <a:sym typeface="Symbol"/>
              </a:rPr>
              <a:t> </a:t>
            </a:r>
            <a:r>
              <a:rPr lang="en-US" i="1" dirty="0" smtClean="0">
                <a:sym typeface="Symbol"/>
              </a:rPr>
              <a:t>q</a:t>
            </a:r>
            <a:r>
              <a:rPr lang="en-US" dirty="0" smtClean="0">
                <a:sym typeface="Symbol"/>
              </a:rPr>
              <a:t>)</a:t>
            </a:r>
            <a:r>
              <a:rPr lang="en-US" dirty="0">
                <a:sym typeface="Symbol"/>
              </a:rPr>
              <a:t> </a:t>
            </a:r>
            <a:r>
              <a:rPr lang="en-US" dirty="0" smtClean="0">
                <a:sym typeface="Symbol"/>
              </a:rPr>
              <a:t> </a:t>
            </a:r>
            <a:r>
              <a:rPr lang="en-US" dirty="0">
                <a:sym typeface="Symbol"/>
              </a:rPr>
              <a:t>((</a:t>
            </a:r>
            <a:r>
              <a:rPr lang="en-US" i="1" dirty="0">
                <a:sym typeface="Symbol"/>
              </a:rPr>
              <a:t>p</a:t>
            </a:r>
            <a:r>
              <a:rPr lang="en-US" dirty="0">
                <a:sym typeface="Symbol"/>
              </a:rPr>
              <a:t>  </a:t>
            </a:r>
            <a:r>
              <a:rPr lang="en-US" i="1" dirty="0">
                <a:sym typeface="Symbol"/>
              </a:rPr>
              <a:t>q</a:t>
            </a:r>
            <a:r>
              <a:rPr lang="en-US" dirty="0">
                <a:sym typeface="Symbol"/>
              </a:rPr>
              <a:t>)  </a:t>
            </a:r>
            <a:r>
              <a:rPr lang="en-US" i="1" dirty="0">
                <a:sym typeface="Symbol"/>
              </a:rPr>
              <a:t>r</a:t>
            </a:r>
            <a:r>
              <a:rPr lang="en-US" dirty="0" smtClean="0">
                <a:sym typeface="Symbol"/>
              </a:rPr>
              <a:t>)</a:t>
            </a:r>
          </a:p>
        </p:txBody>
      </p:sp>
      <p:sp>
        <p:nvSpPr>
          <p:cNvPr id="4" name="TextBox 3"/>
          <p:cNvSpPr txBox="1"/>
          <p:nvPr/>
        </p:nvSpPr>
        <p:spPr>
          <a:xfrm>
            <a:off x="4678532" y="4180344"/>
            <a:ext cx="4465468" cy="2677656"/>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p>
          <a:p>
            <a:r>
              <a:rPr lang="en-US" sz="2800" dirty="0" smtClean="0">
                <a:solidFill>
                  <a:schemeClr val="bg1"/>
                </a:solidFill>
                <a:latin typeface="Calibri" pitchFamily="34" charset="0"/>
                <a:cs typeface="Calibri" pitchFamily="34" charset="0"/>
                <a:sym typeface="Symbol"/>
              </a:rPr>
              <a:t>Other Rules</a:t>
            </a:r>
          </a:p>
          <a:p>
            <a:pPr marL="514350" indent="-514350">
              <a:buAutoNum type="arabicPeriod"/>
            </a:pPr>
            <a:r>
              <a:rPr lang="en-US" sz="2800" dirty="0" smtClean="0">
                <a:solidFill>
                  <a:schemeClr val="bg1"/>
                </a:solidFill>
                <a:latin typeface="Calibri" pitchFamily="34" charset="0"/>
                <a:cs typeface="Calibri" pitchFamily="34" charset="0"/>
                <a:sym typeface="Symbol"/>
              </a:rPr>
              <a:t>AA  </a:t>
            </a:r>
          </a:p>
          <a:p>
            <a:pPr marL="514350" indent="-514350">
              <a:buAutoNum type="arabicPeriod"/>
            </a:pPr>
            <a:r>
              <a:rPr lang="en-US" sz="2800" dirty="0" smtClean="0">
                <a:solidFill>
                  <a:schemeClr val="bg1"/>
                </a:solidFill>
                <a:latin typeface="Calibri" pitchFamily="34" charset="0"/>
                <a:cs typeface="Calibri" pitchFamily="34" charset="0"/>
                <a:sym typeface="Symbol"/>
              </a:rPr>
              <a:t>A  A</a:t>
            </a:r>
            <a:r>
              <a:rPr lang="en-US" sz="2800" dirty="0" smtClean="0">
                <a:solidFill>
                  <a:schemeClr val="bg1"/>
                </a:solidFill>
                <a:latin typeface="Calibri" pitchFamily="34" charset="0"/>
                <a:cs typeface="Calibri" pitchFamily="34" charset="0"/>
              </a:rPr>
              <a:t> </a:t>
            </a:r>
          </a:p>
        </p:txBody>
      </p:sp>
    </p:spTree>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Efficient CNF Translation</a:t>
            </a:r>
            <a:endParaRPr lang="en-US" sz="4800" dirty="0"/>
          </a:p>
        </p:txBody>
      </p:sp>
      <p:pic>
        <p:nvPicPr>
          <p:cNvPr id="13314" name="Picture 2"/>
          <p:cNvPicPr>
            <a:picLocks noChangeAspect="1" noChangeArrowheads="1"/>
          </p:cNvPicPr>
          <p:nvPr/>
        </p:nvPicPr>
        <p:blipFill>
          <a:blip r:embed="rId2" cstate="print">
            <a:extLst/>
          </a:blip>
          <a:srcRect/>
          <a:stretch>
            <a:fillRect/>
          </a:stretch>
        </p:blipFill>
        <p:spPr bwMode="auto">
          <a:xfrm>
            <a:off x="1102494" y="1889603"/>
            <a:ext cx="6743700" cy="4676775"/>
          </a:xfrm>
          <a:prstGeom prst="rect">
            <a:avLst/>
          </a:prstGeom>
          <a:extLst/>
        </p:spPr>
      </p:pic>
    </p:spTree>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5" name="Rectangle 4"/>
          <p:cNvSpPr/>
          <p:nvPr/>
        </p:nvSpPr>
        <p:spPr>
          <a:xfrm>
            <a:off x="0" y="2074322"/>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750030376"/>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CNF translation (example)</a:t>
            </a:r>
            <a:endParaRPr lang="en-US" sz="4800" dirty="0"/>
          </a:p>
        </p:txBody>
      </p:sp>
      <p:pic>
        <p:nvPicPr>
          <p:cNvPr id="14338" name="Picture 2"/>
          <p:cNvPicPr>
            <a:picLocks noChangeAspect="1" noChangeArrowheads="1"/>
          </p:cNvPicPr>
          <p:nvPr/>
        </p:nvPicPr>
        <p:blipFill>
          <a:blip r:embed="rId2" cstate="print">
            <a:extLst/>
          </a:blip>
          <a:srcRect/>
          <a:stretch>
            <a:fillRect/>
          </a:stretch>
        </p:blipFill>
        <p:spPr bwMode="auto">
          <a:xfrm>
            <a:off x="1056397" y="2067434"/>
            <a:ext cx="6924675" cy="3362325"/>
          </a:xfrm>
          <a:prstGeom prst="rect">
            <a:avLst/>
          </a:prstGeom>
          <a:extLst/>
        </p:spPr>
      </p:pic>
    </p:spTree>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Resolution</a:t>
            </a:r>
            <a:endParaRPr lang="en-US" sz="4800" dirty="0"/>
          </a:p>
        </p:txBody>
      </p:sp>
      <p:pic>
        <p:nvPicPr>
          <p:cNvPr id="16386" name="Picture 2"/>
          <p:cNvPicPr>
            <a:picLocks noChangeAspect="1" noChangeArrowheads="1"/>
          </p:cNvPicPr>
          <p:nvPr/>
        </p:nvPicPr>
        <p:blipFill>
          <a:blip r:embed="rId2" cstate="print">
            <a:extLst/>
          </a:blip>
          <a:srcRect/>
          <a:stretch>
            <a:fillRect/>
          </a:stretch>
        </p:blipFill>
        <p:spPr bwMode="auto">
          <a:xfrm>
            <a:off x="1040584" y="1801474"/>
            <a:ext cx="6867525" cy="4657725"/>
          </a:xfrm>
          <a:prstGeom prst="rect">
            <a:avLst/>
          </a:prstGeom>
          <a:extLst/>
        </p:spPr>
      </p:pic>
    </p:spTree>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Resolution (example)</a:t>
            </a:r>
            <a:endParaRPr lang="en-US" sz="4800" dirty="0"/>
          </a:p>
        </p:txBody>
      </p:sp>
      <p:pic>
        <p:nvPicPr>
          <p:cNvPr id="17410" name="Picture 2"/>
          <p:cNvPicPr>
            <a:picLocks noChangeAspect="1" noChangeArrowheads="1"/>
          </p:cNvPicPr>
          <p:nvPr/>
        </p:nvPicPr>
        <p:blipFill>
          <a:blip r:embed="rId2" cstate="print">
            <a:extLst/>
          </a:blip>
          <a:srcRect/>
          <a:stretch>
            <a:fillRect/>
          </a:stretch>
        </p:blipFill>
        <p:spPr bwMode="auto">
          <a:xfrm>
            <a:off x="1145589" y="2198055"/>
            <a:ext cx="6781800" cy="3829050"/>
          </a:xfrm>
          <a:prstGeom prst="rect">
            <a:avLst/>
          </a:prstGeom>
          <a:extLst/>
        </p:spPr>
      </p:pic>
    </p:spTree>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Unit &amp; Input Resolution</a:t>
            </a:r>
            <a:endParaRPr lang="en-US" sz="4800" dirty="0"/>
          </a:p>
        </p:txBody>
      </p:sp>
      <p:pic>
        <p:nvPicPr>
          <p:cNvPr id="21506" name="Picture 2"/>
          <p:cNvPicPr>
            <a:picLocks noChangeAspect="1" noChangeArrowheads="1"/>
          </p:cNvPicPr>
          <p:nvPr/>
        </p:nvPicPr>
        <p:blipFill>
          <a:blip r:embed="rId2" cstate="print">
            <a:extLst/>
          </a:blip>
          <a:srcRect/>
          <a:stretch>
            <a:fillRect/>
          </a:stretch>
        </p:blipFill>
        <p:spPr bwMode="auto">
          <a:xfrm>
            <a:off x="1060929" y="1821587"/>
            <a:ext cx="6791325" cy="4457700"/>
          </a:xfrm>
          <a:prstGeom prst="rect">
            <a:avLst/>
          </a:prstGeom>
          <a:extLst/>
        </p:spPr>
      </p:pic>
    </p:spTree>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09398"/>
          </a:xfrm>
        </p:spPr>
        <p:txBody>
          <a:bodyPr/>
          <a:lstStyle/>
          <a:p>
            <a:r>
              <a:rPr lang="en-US" sz="4400" dirty="0" smtClean="0"/>
              <a:t>DPLL</a:t>
            </a:r>
            <a:endParaRPr lang="en-US" sz="4400" dirty="0"/>
          </a:p>
        </p:txBody>
      </p:sp>
      <p:pic>
        <p:nvPicPr>
          <p:cNvPr id="26626" name="Picture 2"/>
          <p:cNvPicPr>
            <a:picLocks noChangeAspect="1" noChangeArrowheads="1"/>
          </p:cNvPicPr>
          <p:nvPr/>
        </p:nvPicPr>
        <p:blipFill>
          <a:blip r:embed="rId2" cstate="print">
            <a:extLst/>
          </a:blip>
          <a:srcRect/>
          <a:stretch>
            <a:fillRect/>
          </a:stretch>
        </p:blipFill>
        <p:spPr bwMode="auto">
          <a:xfrm>
            <a:off x="980798" y="2066370"/>
            <a:ext cx="6667500" cy="3524250"/>
          </a:xfrm>
          <a:prstGeom prst="rect">
            <a:avLst/>
          </a:prstGeom>
          <a:extLst/>
        </p:spPr>
      </p:pic>
      <p:sp>
        <p:nvSpPr>
          <p:cNvPr id="2" name="TextBox 1"/>
          <p:cNvSpPr txBox="1"/>
          <p:nvPr/>
        </p:nvSpPr>
        <p:spPr>
          <a:xfrm>
            <a:off x="1029809" y="2068497"/>
            <a:ext cx="1589104" cy="369332"/>
          </a:xfrm>
          <a:prstGeom prst="rect">
            <a:avLst/>
          </a:prstGeom>
          <a:solidFill>
            <a:schemeClr val="tx1"/>
          </a:solidFill>
        </p:spPr>
        <p:txBody>
          <a:bodyPr wrap="square" rtlCol="0">
            <a:spAutoFit/>
          </a:bodyPr>
          <a:lstStyle/>
          <a:p>
            <a:pPr algn="r"/>
            <a:r>
              <a:rPr lang="en-US" dirty="0" smtClean="0">
                <a:solidFill>
                  <a:schemeClr val="bg1"/>
                </a:solidFill>
              </a:rPr>
              <a:t>DPLL</a:t>
            </a:r>
          </a:p>
        </p:txBody>
      </p:sp>
      <p:sp>
        <p:nvSpPr>
          <p:cNvPr id="6" name="TextBox 5"/>
          <p:cNvSpPr txBox="1"/>
          <p:nvPr/>
        </p:nvSpPr>
        <p:spPr>
          <a:xfrm>
            <a:off x="880367" y="4786544"/>
            <a:ext cx="6630141" cy="923330"/>
          </a:xfrm>
          <a:prstGeom prst="rect">
            <a:avLst/>
          </a:prstGeom>
          <a:solidFill>
            <a:schemeClr val="tx1"/>
          </a:solidFill>
        </p:spPr>
        <p:txBody>
          <a:bodyPr wrap="square" rtlCol="0">
            <a:spAutoFit/>
          </a:bodyPr>
          <a:lstStyle/>
          <a:p>
            <a:pPr algn="r"/>
            <a:endParaRPr lang="en-US" dirty="0" smtClean="0">
              <a:solidFill>
                <a:schemeClr val="bg1"/>
              </a:solidFill>
            </a:endParaRPr>
          </a:p>
          <a:p>
            <a:pPr algn="r"/>
            <a:endParaRPr lang="en-US" dirty="0">
              <a:solidFill>
                <a:schemeClr val="bg1"/>
              </a:solidFill>
            </a:endParaRPr>
          </a:p>
          <a:p>
            <a:pPr algn="r"/>
            <a:endParaRPr lang="en-US" dirty="0" smtClean="0">
              <a:solidFill>
                <a:schemeClr val="bg1"/>
              </a:solidFill>
            </a:endParaRPr>
          </a:p>
        </p:txBody>
      </p:sp>
    </p:spTree>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Pure Literals</a:t>
            </a:r>
            <a:endParaRPr lang="en-US" dirty="0"/>
          </a:p>
        </p:txBody>
      </p:sp>
      <p:sp>
        <p:nvSpPr>
          <p:cNvPr id="3" name="Content Placeholder 2"/>
          <p:cNvSpPr>
            <a:spLocks noGrp="1"/>
          </p:cNvSpPr>
          <p:nvPr>
            <p:ph idx="1"/>
          </p:nvPr>
        </p:nvSpPr>
        <p:spPr>
          <a:xfrm>
            <a:off x="381000" y="1412875"/>
            <a:ext cx="8382000" cy="1335750"/>
          </a:xfrm>
        </p:spPr>
        <p:txBody>
          <a:bodyPr/>
          <a:lstStyle/>
          <a:p>
            <a:pPr marL="0" indent="0">
              <a:buNone/>
            </a:pPr>
            <a:r>
              <a:rPr lang="en-US" dirty="0" smtClean="0"/>
              <a:t>A literal is </a:t>
            </a:r>
            <a:r>
              <a:rPr lang="en-US" dirty="0" smtClean="0">
                <a:solidFill>
                  <a:srgbClr val="FF0000"/>
                </a:solidFill>
              </a:rPr>
              <a:t>pure</a:t>
            </a:r>
            <a:r>
              <a:rPr lang="en-US" dirty="0" smtClean="0"/>
              <a:t> if only occurs positively or negatively.</a:t>
            </a:r>
          </a:p>
          <a:p>
            <a:pPr marL="0" indent="0">
              <a:buNone/>
            </a:pPr>
            <a:endParaRPr lang="en-US" dirty="0"/>
          </a:p>
          <a:p>
            <a:pPr marL="0" indent="0">
              <a:buNone/>
            </a:pPr>
            <a:endParaRPr lang="en-US" dirty="0"/>
          </a:p>
        </p:txBody>
      </p:sp>
      <p:pic>
        <p:nvPicPr>
          <p:cNvPr id="27652" name="Picture 4"/>
          <p:cNvPicPr>
            <a:picLocks noChangeAspect="1" noChangeArrowheads="1"/>
          </p:cNvPicPr>
          <p:nvPr/>
        </p:nvPicPr>
        <p:blipFill>
          <a:blip r:embed="rId2" cstate="print">
            <a:extLst/>
          </a:blip>
          <a:srcRect/>
          <a:stretch>
            <a:fillRect/>
          </a:stretch>
        </p:blipFill>
        <p:spPr bwMode="auto">
          <a:xfrm>
            <a:off x="616073" y="3348825"/>
            <a:ext cx="7734300" cy="1314450"/>
          </a:xfrm>
          <a:prstGeom prst="rect">
            <a:avLst/>
          </a:prstGeom>
          <a:extLst/>
        </p:spPr>
      </p:pic>
      <p:pic>
        <p:nvPicPr>
          <p:cNvPr id="27653" name="Picture 5"/>
          <p:cNvPicPr>
            <a:picLocks noChangeAspect="1" noChangeArrowheads="1"/>
          </p:cNvPicPr>
          <p:nvPr/>
        </p:nvPicPr>
        <p:blipFill>
          <a:blip r:embed="rId3" cstate="print">
            <a:extLst/>
          </a:blip>
          <a:srcRect/>
          <a:stretch>
            <a:fillRect/>
          </a:stretch>
        </p:blipFill>
        <p:spPr bwMode="auto">
          <a:xfrm>
            <a:off x="1129499" y="5623357"/>
            <a:ext cx="6210300" cy="476250"/>
          </a:xfrm>
          <a:prstGeom prst="rect">
            <a:avLst/>
          </a:prstGeom>
          <a:extLst/>
        </p:spPr>
      </p:pic>
      <p:pic>
        <p:nvPicPr>
          <p:cNvPr id="27654" name="Picture 6"/>
          <p:cNvPicPr>
            <a:picLocks noChangeAspect="1" noChangeArrowheads="1"/>
          </p:cNvPicPr>
          <p:nvPr/>
        </p:nvPicPr>
        <p:blipFill>
          <a:blip r:embed="rId4" cstate="print">
            <a:extLst/>
          </a:blip>
          <a:srcRect/>
          <a:stretch>
            <a:fillRect/>
          </a:stretch>
        </p:blipFill>
        <p:spPr bwMode="auto">
          <a:xfrm>
            <a:off x="1758565" y="4779562"/>
            <a:ext cx="4810125" cy="619125"/>
          </a:xfrm>
          <a:prstGeom prst="rect">
            <a:avLst/>
          </a:prstGeom>
          <a:extLst/>
        </p:spPr>
      </p:pic>
      <p:pic>
        <p:nvPicPr>
          <p:cNvPr id="27655" name="Picture 7"/>
          <p:cNvPicPr>
            <a:picLocks noChangeAspect="1" noChangeArrowheads="1"/>
          </p:cNvPicPr>
          <p:nvPr/>
        </p:nvPicPr>
        <p:blipFill>
          <a:blip r:embed="rId5" cstate="print">
            <a:extLst/>
          </a:blip>
          <a:srcRect/>
          <a:stretch>
            <a:fillRect/>
          </a:stretch>
        </p:blipFill>
        <p:spPr bwMode="auto">
          <a:xfrm>
            <a:off x="995363" y="2027115"/>
            <a:ext cx="7153275" cy="1152525"/>
          </a:xfrm>
          <a:prstGeom prst="rect">
            <a:avLst/>
          </a:prstGeom>
          <a:extLst/>
        </p:spPr>
      </p:pic>
    </p:spTree>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Pure Literals</a:t>
            </a:r>
            <a:endParaRPr lang="en-US" dirty="0"/>
          </a:p>
        </p:txBody>
      </p:sp>
      <p:sp>
        <p:nvSpPr>
          <p:cNvPr id="3" name="Content Placeholder 2"/>
          <p:cNvSpPr>
            <a:spLocks noGrp="1"/>
          </p:cNvSpPr>
          <p:nvPr>
            <p:ph idx="1"/>
          </p:nvPr>
        </p:nvSpPr>
        <p:spPr>
          <a:xfrm>
            <a:off x="381000" y="1412875"/>
            <a:ext cx="8382000" cy="1335750"/>
          </a:xfrm>
        </p:spPr>
        <p:txBody>
          <a:bodyPr/>
          <a:lstStyle/>
          <a:p>
            <a:pPr marL="0" indent="0">
              <a:buNone/>
            </a:pPr>
            <a:r>
              <a:rPr lang="en-US" dirty="0" smtClean="0"/>
              <a:t>A literal is </a:t>
            </a:r>
            <a:r>
              <a:rPr lang="en-US" dirty="0" smtClean="0">
                <a:solidFill>
                  <a:srgbClr val="FF0000"/>
                </a:solidFill>
              </a:rPr>
              <a:t>pure</a:t>
            </a:r>
            <a:r>
              <a:rPr lang="en-US" dirty="0" smtClean="0"/>
              <a:t> if only occurs positively or negatively.</a:t>
            </a:r>
          </a:p>
          <a:p>
            <a:pPr marL="0" indent="0">
              <a:buNone/>
            </a:pPr>
            <a:endParaRPr lang="en-US" dirty="0"/>
          </a:p>
          <a:p>
            <a:pPr marL="0" indent="0">
              <a:buNone/>
            </a:pPr>
            <a:endParaRPr lang="en-US" dirty="0"/>
          </a:p>
        </p:txBody>
      </p:sp>
      <p:pic>
        <p:nvPicPr>
          <p:cNvPr id="27652" name="Picture 4"/>
          <p:cNvPicPr>
            <a:picLocks noChangeAspect="1" noChangeArrowheads="1"/>
          </p:cNvPicPr>
          <p:nvPr/>
        </p:nvPicPr>
        <p:blipFill>
          <a:blip r:embed="rId2" cstate="print">
            <a:extLst/>
          </a:blip>
          <a:srcRect/>
          <a:stretch>
            <a:fillRect/>
          </a:stretch>
        </p:blipFill>
        <p:spPr bwMode="auto">
          <a:xfrm>
            <a:off x="616073" y="3348825"/>
            <a:ext cx="7734300" cy="1314450"/>
          </a:xfrm>
          <a:prstGeom prst="rect">
            <a:avLst/>
          </a:prstGeom>
          <a:extLst/>
        </p:spPr>
      </p:pic>
      <p:pic>
        <p:nvPicPr>
          <p:cNvPr id="27653" name="Picture 5"/>
          <p:cNvPicPr>
            <a:picLocks noChangeAspect="1" noChangeArrowheads="1"/>
          </p:cNvPicPr>
          <p:nvPr/>
        </p:nvPicPr>
        <p:blipFill>
          <a:blip r:embed="rId3" cstate="print">
            <a:extLst/>
          </a:blip>
          <a:srcRect/>
          <a:stretch>
            <a:fillRect/>
          </a:stretch>
        </p:blipFill>
        <p:spPr bwMode="auto">
          <a:xfrm>
            <a:off x="1129499" y="5623357"/>
            <a:ext cx="6210300" cy="476250"/>
          </a:xfrm>
          <a:prstGeom prst="rect">
            <a:avLst/>
          </a:prstGeom>
          <a:extLst/>
        </p:spPr>
      </p:pic>
      <p:pic>
        <p:nvPicPr>
          <p:cNvPr id="27654" name="Picture 6"/>
          <p:cNvPicPr>
            <a:picLocks noChangeAspect="1" noChangeArrowheads="1"/>
          </p:cNvPicPr>
          <p:nvPr/>
        </p:nvPicPr>
        <p:blipFill>
          <a:blip r:embed="rId4" cstate="print">
            <a:extLst/>
          </a:blip>
          <a:srcRect/>
          <a:stretch>
            <a:fillRect/>
          </a:stretch>
        </p:blipFill>
        <p:spPr bwMode="auto">
          <a:xfrm>
            <a:off x="1758565" y="4779562"/>
            <a:ext cx="4810125" cy="619125"/>
          </a:xfrm>
          <a:prstGeom prst="rect">
            <a:avLst/>
          </a:prstGeom>
          <a:extLst/>
        </p:spPr>
      </p:pic>
      <p:pic>
        <p:nvPicPr>
          <p:cNvPr id="27655" name="Picture 7"/>
          <p:cNvPicPr>
            <a:picLocks noChangeAspect="1" noChangeArrowheads="1"/>
          </p:cNvPicPr>
          <p:nvPr/>
        </p:nvPicPr>
        <p:blipFill>
          <a:blip r:embed="rId5" cstate="print">
            <a:extLst/>
          </a:blip>
          <a:srcRect/>
          <a:stretch>
            <a:fillRect/>
          </a:stretch>
        </p:blipFill>
        <p:spPr bwMode="auto">
          <a:xfrm>
            <a:off x="995363" y="2027115"/>
            <a:ext cx="7153275" cy="1152525"/>
          </a:xfrm>
          <a:prstGeom prst="rect">
            <a:avLst/>
          </a:prstGeom>
          <a:extLst/>
        </p:spPr>
      </p:pic>
    </p:spTree>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(as a procedure)</a:t>
            </a:r>
            <a:endParaRPr lang="en-US" dirty="0"/>
          </a:p>
        </p:txBody>
      </p:sp>
      <p:pic>
        <p:nvPicPr>
          <p:cNvPr id="28674" name="Picture 2"/>
          <p:cNvPicPr>
            <a:picLocks noChangeAspect="1" noChangeArrowheads="1"/>
          </p:cNvPicPr>
          <p:nvPr/>
        </p:nvPicPr>
        <p:blipFill>
          <a:blip r:embed="rId2" cstate="print">
            <a:extLst/>
          </a:blip>
          <a:srcRect/>
          <a:stretch>
            <a:fillRect/>
          </a:stretch>
        </p:blipFill>
        <p:spPr bwMode="auto">
          <a:xfrm>
            <a:off x="1378258" y="1937736"/>
            <a:ext cx="5943600" cy="3390900"/>
          </a:xfrm>
          <a:prstGeom prst="rect">
            <a:avLst/>
          </a:prstGeom>
          <a:extLst/>
        </p:spPr>
      </p:pic>
    </p:spTree>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SMT@Microsoft: Solver</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2" name="Text Placeholder 2"/>
          <p:cNvSpPr txBox="1">
            <a:spLocks/>
          </p:cNvSpPr>
          <p:nvPr/>
        </p:nvSpPr>
        <p:spPr>
          <a:xfrm>
            <a:off x="416560" y="1503273"/>
            <a:ext cx="8382000" cy="4653582"/>
          </a:xfrm>
          <a:prstGeom prst="rect">
            <a:avLst/>
          </a:prstGeom>
        </p:spPr>
        <p:txBody>
          <a:bodyPr vert="horz" wrap="square" lIns="0" tIns="0" rIns="0" bIns="0" rtlCol="0">
            <a:spAutoFit/>
          </a:bodyPr>
          <a:lstStyle/>
          <a:p>
            <a:pPr marL="384954" indent="-384954">
              <a:lnSpc>
                <a:spcPct val="90000"/>
              </a:lnSpc>
              <a:spcBef>
                <a:spcPct val="20000"/>
              </a:spcBef>
              <a:buSzPct val="90000"/>
              <a:buFontTx/>
              <a:buBlip>
                <a:blip r:embed="rId3"/>
              </a:buBlip>
            </a:pPr>
            <a:r>
              <a:rPr lang="en-US" sz="2800" dirty="0" smtClean="0">
                <a:solidFill>
                  <a:srgbClr val="FF0000"/>
                </a:solidFill>
                <a:latin typeface="Calibri" pitchFamily="34" charset="0"/>
                <a:sym typeface="Symbol"/>
              </a:rPr>
              <a:t>Z3 is a new solver developed at Microsoft Research.</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Development/Research driven by internal customers.</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Free for academic research.</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Interfaces:</a:t>
            </a: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endParaRPr lang="en-US" sz="2800" dirty="0" smtClean="0">
              <a:solidFill>
                <a:schemeClr val="bg1"/>
              </a:solidFill>
              <a:latin typeface="Calibri" pitchFamily="34" charset="0"/>
              <a:sym typeface="Symbol"/>
            </a:endParaRPr>
          </a:p>
          <a:p>
            <a:pPr marL="384954" indent="-384954">
              <a:lnSpc>
                <a:spcPct val="90000"/>
              </a:lnSpc>
              <a:spcBef>
                <a:spcPct val="20000"/>
              </a:spcBef>
              <a:buSzPct val="90000"/>
            </a:pPr>
            <a:endParaRPr lang="en-US" sz="2800" dirty="0" smtClean="0">
              <a:solidFill>
                <a:schemeClr val="bg1"/>
              </a:solidFill>
              <a:latin typeface="Calibri" pitchFamily="34" charset="0"/>
              <a:sym typeface="Symbol"/>
              <a:hlinkClick r:id="rId4"/>
            </a:endParaRP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hlinkClick r:id="rId4"/>
              </a:rPr>
              <a:t>http://research.microsoft.com/projects/z3</a:t>
            </a:r>
            <a:endParaRPr lang="en-US" sz="2800" dirty="0" smtClean="0">
              <a:solidFill>
                <a:schemeClr val="bg1"/>
              </a:solidFill>
              <a:latin typeface="Calibri" pitchFamily="34" charset="0"/>
              <a:sym typeface="Symbol"/>
            </a:endParaRPr>
          </a:p>
        </p:txBody>
      </p:sp>
      <p:graphicFrame>
        <p:nvGraphicFramePr>
          <p:cNvPr id="25" name="Diagram 24"/>
          <p:cNvGraphicFramePr/>
          <p:nvPr/>
        </p:nvGraphicFramePr>
        <p:xfrm>
          <a:off x="993596" y="3328288"/>
          <a:ext cx="6636564" cy="23409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 b = c,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1" name="Oval 10"/>
          <p:cNvSpPr/>
          <p:nvPr/>
        </p:nvSpPr>
        <p:spPr bwMode="auto">
          <a:xfrm>
            <a:off x="355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smtClean="0">
                <a:solidFill>
                  <a:schemeClr val="bg1"/>
                </a:solidFill>
                <a:latin typeface="Calibri" pitchFamily="34" charset="0"/>
                <a:cs typeface="Calibri" pitchFamily="34" charset="0"/>
              </a:rPr>
              <a:t>a</a:t>
            </a:r>
          </a:p>
        </p:txBody>
      </p:sp>
      <p:sp>
        <p:nvSpPr>
          <p:cNvPr id="12" name="Oval 11"/>
          <p:cNvSpPr/>
          <p:nvPr/>
        </p:nvSpPr>
        <p:spPr bwMode="auto">
          <a:xfrm>
            <a:off x="1600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b</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3" name="Oval 12"/>
          <p:cNvSpPr/>
          <p:nvPr/>
        </p:nvSpPr>
        <p:spPr bwMode="auto">
          <a:xfrm>
            <a:off x="28448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c</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8" name="Rectangle 7"/>
          <p:cNvSpPr/>
          <p:nvPr/>
        </p:nvSpPr>
        <p:spPr bwMode="auto">
          <a:xfrm>
            <a:off x="23368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192572" y="2262588"/>
            <a:ext cx="1020416"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802958" y="2255520"/>
            <a:ext cx="659517"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259344" y="225552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2" name="Rectangle 11"/>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645344672"/>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solidFill>
                  <a:srgbClr val="FF0000"/>
                </a:solidFill>
                <a:cs typeface="Calibri" pitchFamily="34" charset="0"/>
              </a:rPr>
              <a:t>a = b</a:t>
            </a:r>
            <a:r>
              <a:rPr lang="en-US" dirty="0" smtClean="0">
                <a:cs typeface="Calibri" pitchFamily="34" charset="0"/>
              </a:rPr>
              <a:t>, b = c,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1" name="Oval 10"/>
          <p:cNvSpPr/>
          <p:nvPr/>
        </p:nvSpPr>
        <p:spPr bwMode="auto">
          <a:xfrm>
            <a:off x="355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smtClean="0">
                <a:solidFill>
                  <a:srgbClr val="FF0000"/>
                </a:solidFill>
                <a:latin typeface="Calibri" pitchFamily="34" charset="0"/>
                <a:cs typeface="Calibri" pitchFamily="34" charset="0"/>
              </a:rPr>
              <a:t>a</a:t>
            </a:r>
          </a:p>
        </p:txBody>
      </p:sp>
      <p:sp>
        <p:nvSpPr>
          <p:cNvPr id="12" name="Oval 11"/>
          <p:cNvSpPr/>
          <p:nvPr/>
        </p:nvSpPr>
        <p:spPr bwMode="auto">
          <a:xfrm>
            <a:off x="1600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val="FF0000"/>
                </a:solidFill>
                <a:latin typeface="Calibri" pitchFamily="34" charset="0"/>
                <a:cs typeface="Calibri" pitchFamily="34" charset="0"/>
              </a:rPr>
              <a:t>b</a:t>
            </a:r>
            <a:endParaRPr kumimoji="0" lang="en-US" sz="2800" b="0" u="none" strike="noStrike" cap="none" normalizeH="0" baseline="0" dirty="0" smtClean="0">
              <a:solidFill>
                <a:srgbClr val="FF0000"/>
              </a:solidFill>
              <a:latin typeface="Calibri" pitchFamily="34" charset="0"/>
              <a:cs typeface="Calibri" pitchFamily="34" charset="0"/>
            </a:endParaRPr>
          </a:p>
        </p:txBody>
      </p:sp>
      <p:sp>
        <p:nvSpPr>
          <p:cNvPr id="13" name="Oval 12"/>
          <p:cNvSpPr/>
          <p:nvPr/>
        </p:nvSpPr>
        <p:spPr bwMode="auto">
          <a:xfrm>
            <a:off x="28448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c</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solidFill>
                  <a:srgbClr val="FF0000"/>
                </a:solidFill>
                <a:cs typeface="Calibri" pitchFamily="34" charset="0"/>
              </a:rPr>
              <a:t>a = b</a:t>
            </a:r>
            <a:r>
              <a:rPr lang="en-US" dirty="0" smtClean="0">
                <a:cs typeface="Calibri" pitchFamily="34" charset="0"/>
              </a:rPr>
              <a:t>, b = c,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3" name="Oval 12"/>
          <p:cNvSpPr/>
          <p:nvPr/>
        </p:nvSpPr>
        <p:spPr bwMode="auto">
          <a:xfrm>
            <a:off x="28448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c</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21" name="Oval 20"/>
          <p:cNvSpPr/>
          <p:nvPr/>
        </p:nvSpPr>
        <p:spPr bwMode="auto">
          <a:xfrm>
            <a:off x="792480" y="260096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rgbClr val="FF0000"/>
                </a:solidFill>
                <a:latin typeface="Calibri" pitchFamily="34" charset="0"/>
                <a:cs typeface="Calibri" pitchFamily="34" charset="0"/>
              </a:rPr>
              <a:t>a</a:t>
            </a:r>
            <a:r>
              <a:rPr kumimoji="0" lang="en-US" sz="2800" b="0" u="none" strike="noStrike" cap="none" normalizeH="0" baseline="0" dirty="0" err="1" smtClean="0">
                <a:solidFill>
                  <a:schemeClr val="bg1"/>
                </a:solidFill>
                <a:latin typeface="Calibri" pitchFamily="34" charset="0"/>
                <a:cs typeface="Calibri" pitchFamily="34" charset="0"/>
              </a:rPr>
              <a:t>,</a:t>
            </a:r>
            <a:r>
              <a:rPr kumimoji="0" lang="en-US" sz="2800" b="0" u="none" strike="noStrike" cap="none" normalizeH="0" baseline="0" dirty="0" err="1" smtClean="0">
                <a:solidFill>
                  <a:srgbClr val="FF0000"/>
                </a:solidFill>
                <a:latin typeface="Calibri" pitchFamily="34" charset="0"/>
                <a:cs typeface="Calibri" pitchFamily="34" charset="0"/>
              </a:rPr>
              <a:t>b</a:t>
            </a:r>
            <a:endParaRPr kumimoji="0" lang="en-US" sz="2800" b="0" u="none" strike="noStrike" cap="none" normalizeH="0" baseline="0" dirty="0" smtClean="0">
              <a:solidFill>
                <a:srgbClr val="FF0000"/>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b = c</a:t>
            </a:r>
            <a:r>
              <a:rPr lang="en-US" dirty="0" smtClean="0">
                <a:cs typeface="Calibri" pitchFamily="34" charset="0"/>
              </a:rPr>
              <a:t>,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3" name="Oval 12"/>
          <p:cNvSpPr/>
          <p:nvPr/>
        </p:nvSpPr>
        <p:spPr bwMode="auto">
          <a:xfrm>
            <a:off x="28448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val="FF0000"/>
                </a:solidFill>
                <a:latin typeface="Calibri" pitchFamily="34" charset="0"/>
                <a:cs typeface="Calibri" pitchFamily="34" charset="0"/>
              </a:rPr>
              <a:t>c</a:t>
            </a:r>
            <a:endParaRPr kumimoji="0" lang="en-US" sz="2800" b="0" u="none" strike="noStrike" cap="none" normalizeH="0" baseline="0" dirty="0" smtClean="0">
              <a:solidFill>
                <a:srgbClr val="FF0000"/>
              </a:solidFill>
              <a:latin typeface="Calibri" pitchFamily="34" charset="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21" name="Oval 20"/>
          <p:cNvSpPr/>
          <p:nvPr/>
        </p:nvSpPr>
        <p:spPr bwMode="auto">
          <a:xfrm>
            <a:off x="792480" y="260096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a:t>
            </a:r>
            <a:r>
              <a:rPr kumimoji="0" lang="en-US" sz="2800" b="0" u="none" strike="noStrike" cap="none" normalizeH="0" baseline="0" dirty="0" err="1" smtClean="0">
                <a:solidFill>
                  <a:srgbClr val="FF0000"/>
                </a:solidFill>
                <a:latin typeface="Calibri" pitchFamily="34" charset="0"/>
                <a:cs typeface="Calibri" pitchFamily="34" charset="0"/>
              </a:rPr>
              <a:t>b</a:t>
            </a:r>
            <a:endParaRPr kumimoji="0" lang="en-US" sz="2800" b="0" u="none" strike="noStrike" cap="none" normalizeH="0" baseline="0" dirty="0" smtClean="0">
              <a:solidFill>
                <a:srgbClr val="FF0000"/>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b = c</a:t>
            </a:r>
            <a:r>
              <a:rPr lang="en-US" dirty="0" smtClean="0">
                <a:cs typeface="Calibri" pitchFamily="34" charset="0"/>
              </a:rPr>
              <a:t>,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8" name="Oval 17"/>
          <p:cNvSpPr/>
          <p:nvPr/>
        </p:nvSpPr>
        <p:spPr bwMode="auto">
          <a:xfrm>
            <a:off x="1554480" y="2448560"/>
            <a:ext cx="1522902" cy="14325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a:t>
            </a:r>
            <a:r>
              <a:rPr kumimoji="0" lang="en-US" sz="2800" b="0" u="none" strike="noStrike" cap="none" normalizeH="0" baseline="0" dirty="0" err="1" smtClean="0">
                <a:solidFill>
                  <a:srgbClr val="FF0000"/>
                </a:solidFill>
                <a:latin typeface="Calibri" pitchFamily="34" charset="0"/>
                <a:cs typeface="Calibri" pitchFamily="34" charset="0"/>
              </a:rPr>
              <a:t>b</a:t>
            </a:r>
            <a:r>
              <a:rPr kumimoji="0" lang="en-US" sz="2800" b="0" u="none" strike="noStrike" cap="none" normalizeH="0" baseline="0" dirty="0" err="1" smtClean="0">
                <a:solidFill>
                  <a:schemeClr val="bg1"/>
                </a:solidFill>
                <a:latin typeface="Calibri" pitchFamily="34" charset="0"/>
                <a:cs typeface="Calibri" pitchFamily="34" charset="0"/>
              </a:rPr>
              <a:t>,</a:t>
            </a:r>
            <a:r>
              <a:rPr kumimoji="0" lang="en-US" sz="2800" b="0" u="none" strike="noStrike" cap="none" normalizeH="0" baseline="0" dirty="0" err="1" smtClean="0">
                <a:solidFill>
                  <a:srgbClr val="FF0000"/>
                </a:solidFill>
                <a:latin typeface="Calibri" pitchFamily="34" charset="0"/>
                <a:cs typeface="Calibri" pitchFamily="34" charset="0"/>
              </a:rPr>
              <a:t>c</a:t>
            </a:r>
            <a:endParaRPr kumimoji="0" lang="en-US" sz="2800" b="0" u="none" strike="noStrike" cap="none" normalizeH="0" baseline="0" dirty="0" smtClean="0">
              <a:solidFill>
                <a:srgbClr val="FF0000"/>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a:t>
            </a:r>
            <a:r>
              <a:rPr lang="en-US" dirty="0" smtClean="0">
                <a:solidFill>
                  <a:srgbClr val="FF0000"/>
                </a:solidFill>
                <a:cs typeface="Calibri" pitchFamily="34" charset="0"/>
              </a:rPr>
              <a:t>d = e</a:t>
            </a:r>
            <a:r>
              <a:rPr lang="en-US" dirty="0" smtClean="0">
                <a:cs typeface="Calibri" pitchFamily="34" charset="0"/>
              </a:rPr>
              <a:t>,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val="FF0000"/>
                </a:solidFill>
                <a:latin typeface="Calibri" pitchFamily="34" charset="0"/>
                <a:cs typeface="Calibri" pitchFamily="34" charset="0"/>
              </a:rPr>
              <a:t>d</a:t>
            </a:r>
            <a:endParaRPr kumimoji="0" lang="en-US" sz="2800" b="0" u="none" strike="noStrike" cap="none" normalizeH="0" baseline="0" dirty="0" smtClean="0">
              <a:solidFill>
                <a:srgbClr val="FF0000"/>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val="FF0000"/>
                </a:solidFill>
                <a:latin typeface="Calibri" pitchFamily="34" charset="0"/>
                <a:cs typeface="Calibri" pitchFamily="34" charset="0"/>
              </a:rPr>
              <a:t>e</a:t>
            </a:r>
            <a:endParaRPr kumimoji="0" lang="en-US" sz="2800" b="0" u="none" strike="noStrike" cap="none" normalizeH="0" baseline="0" dirty="0" smtClean="0">
              <a:solidFill>
                <a:srgbClr val="FF0000"/>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8" name="Oval 17"/>
          <p:cNvSpPr/>
          <p:nvPr/>
        </p:nvSpPr>
        <p:spPr bwMode="auto">
          <a:xfrm>
            <a:off x="1554480" y="2448560"/>
            <a:ext cx="1522902" cy="14325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bwMode="auto">
          <a:xfrm>
            <a:off x="4521200" y="258064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rgbClr val="FF0000"/>
                </a:solidFill>
                <a:latin typeface="Calibri" pitchFamily="34" charset="0"/>
                <a:cs typeface="Calibri" pitchFamily="34" charset="0"/>
              </a:rPr>
              <a:t>d</a:t>
            </a:r>
            <a:r>
              <a:rPr lang="en-US" sz="2800" dirty="0" err="1" smtClean="0">
                <a:solidFill>
                  <a:schemeClr val="bg1"/>
                </a:solidFill>
                <a:latin typeface="Calibri" pitchFamily="34" charset="0"/>
                <a:cs typeface="Calibri" pitchFamily="34" charset="0"/>
              </a:rPr>
              <a:t>,</a:t>
            </a:r>
            <a:r>
              <a:rPr lang="en-US" sz="2800" dirty="0" err="1" smtClean="0">
                <a:solidFill>
                  <a:srgbClr val="FF0000"/>
                </a:solidFill>
                <a:latin typeface="Calibri" pitchFamily="34" charset="0"/>
                <a:cs typeface="Calibri" pitchFamily="34" charset="0"/>
              </a:rPr>
              <a:t>e</a:t>
            </a:r>
            <a:endParaRPr kumimoji="0" lang="en-US" sz="2800" b="0" u="none" strike="noStrike" cap="none" normalizeH="0" baseline="0" dirty="0" smtClean="0">
              <a:solidFill>
                <a:srgbClr val="FF0000"/>
              </a:solidFill>
              <a:latin typeface="Calibri" pitchFamily="34" charset="0"/>
              <a:cs typeface="Calibri" pitchFamily="34" charset="0"/>
            </a:endParaRPr>
          </a:p>
        </p:txBody>
      </p:sp>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a:t>
            </a:r>
            <a:r>
              <a:rPr lang="en-US" dirty="0" smtClean="0">
                <a:solidFill>
                  <a:srgbClr val="FF0000"/>
                </a:solidFill>
                <a:cs typeface="Calibri" pitchFamily="34" charset="0"/>
              </a:rPr>
              <a:t>d = e</a:t>
            </a:r>
            <a:r>
              <a:rPr lang="en-US" dirty="0" smtClean="0">
                <a:cs typeface="Calibri" pitchFamily="34" charset="0"/>
              </a:rPr>
              <a:t>,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8" name="Oval 17"/>
          <p:cNvSpPr/>
          <p:nvPr/>
        </p:nvSpPr>
        <p:spPr bwMode="auto">
          <a:xfrm>
            <a:off x="1554480" y="2448560"/>
            <a:ext cx="1522902" cy="14325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a:t>
            </a:r>
            <a:r>
              <a:rPr lang="en-US" dirty="0" smtClean="0">
                <a:solidFill>
                  <a:srgbClr val="FF0000"/>
                </a:solidFill>
                <a:cs typeface="Calibri" pitchFamily="34" charset="0"/>
              </a:rPr>
              <a:t>b = s</a:t>
            </a:r>
            <a:r>
              <a:rPr lang="en-US" dirty="0" smtClean="0">
                <a:cs typeface="Calibri" pitchFamily="34" charset="0"/>
              </a:rPr>
              <a:t>,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val="FF0000"/>
                </a:solidFill>
                <a:latin typeface="Calibri" pitchFamily="34" charset="0"/>
                <a:cs typeface="Calibri" pitchFamily="34" charset="0"/>
              </a:rPr>
              <a:t>s</a:t>
            </a:r>
            <a:endParaRPr kumimoji="0" lang="en-US" sz="2800" b="0" u="none" strike="noStrike" cap="none" normalizeH="0" baseline="0" dirty="0" smtClean="0">
              <a:solidFill>
                <a:srgbClr val="FF0000"/>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8" name="Oval 17"/>
          <p:cNvSpPr/>
          <p:nvPr/>
        </p:nvSpPr>
        <p:spPr bwMode="auto">
          <a:xfrm>
            <a:off x="1554480" y="2448560"/>
            <a:ext cx="1522902" cy="14325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a:t>
            </a:r>
            <a:r>
              <a:rPr kumimoji="0" lang="en-US" sz="2800" b="0" u="none" strike="noStrike" cap="none" normalizeH="0" baseline="0" dirty="0" err="1" smtClean="0">
                <a:solidFill>
                  <a:srgbClr val="FF0000"/>
                </a:solidFill>
                <a:latin typeface="Calibri" pitchFamily="34" charset="0"/>
                <a:cs typeface="Calibri" pitchFamily="34" charset="0"/>
              </a:rPr>
              <a:t>b</a:t>
            </a:r>
            <a:r>
              <a:rPr kumimoji="0" lang="en-US" sz="2800" b="0" u="none" strike="noStrike" cap="none" normalizeH="0" baseline="0" dirty="0" err="1" smtClean="0">
                <a:solidFill>
                  <a:schemeClr val="bg1"/>
                </a:solidFill>
                <a:latin typeface="Calibri" pitchFamily="34" charset="0"/>
                <a:cs typeface="Calibri" pitchFamily="34" charset="0"/>
              </a:rPr>
              <a:t>,c</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4521200" y="258064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a:t>
            </a:r>
            <a:r>
              <a:rPr kumimoji="0" lang="en-US" sz="2800" b="0" u="none" strike="noStrike" cap="none" normalizeH="0" baseline="0" dirty="0" err="1" smtClean="0">
                <a:solidFill>
                  <a:srgbClr val="FF0000"/>
                </a:solidFill>
                <a:latin typeface="Calibri" pitchFamily="34" charset="0"/>
                <a:cs typeface="Calibri" pitchFamily="34" charset="0"/>
              </a:rPr>
              <a:t>b</a:t>
            </a:r>
            <a:r>
              <a:rPr kumimoji="0" lang="en-US" sz="2800" b="0" u="none" strike="noStrike" cap="none" normalizeH="0" baseline="0" dirty="0" err="1" smtClean="0">
                <a:solidFill>
                  <a:schemeClr val="bg1"/>
                </a:solidFill>
                <a:latin typeface="Calibri" pitchFamily="34" charset="0"/>
                <a:cs typeface="Calibri" pitchFamily="34" charset="0"/>
              </a:rPr>
              <a:t>,c,</a:t>
            </a:r>
            <a:r>
              <a:rPr kumimoji="0" lang="en-US" sz="2800" b="0" u="none" strike="noStrike" cap="none" normalizeH="0" baseline="0" dirty="0" err="1" smtClean="0">
                <a:solidFill>
                  <a:srgbClr val="FF0000"/>
                </a:solidFill>
                <a:latin typeface="Calibri" pitchFamily="34" charset="0"/>
                <a:cs typeface="Calibri" pitchFamily="34" charset="0"/>
              </a:rPr>
              <a:t>s</a:t>
            </a:r>
            <a:endParaRPr kumimoji="0" lang="en-US" sz="2800" b="0" u="none" strike="noStrike" cap="none" normalizeH="0" baseline="0" dirty="0" smtClean="0">
              <a:solidFill>
                <a:srgbClr val="FF0000"/>
              </a:solidFill>
              <a:latin typeface="Calibri" pitchFamily="34" charset="0"/>
              <a:cs typeface="Calibri" pitchFamily="34" charset="0"/>
            </a:endParaRPr>
          </a:p>
        </p:txBody>
      </p:sp>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a:t>
            </a:r>
            <a:r>
              <a:rPr lang="en-US" dirty="0" smtClean="0">
                <a:solidFill>
                  <a:srgbClr val="FF0000"/>
                </a:solidFill>
                <a:cs typeface="Calibri" pitchFamily="34" charset="0"/>
              </a:rPr>
              <a:t>b = s</a:t>
            </a:r>
            <a:r>
              <a:rPr lang="en-US" dirty="0" smtClean="0">
                <a:cs typeface="Calibri" pitchFamily="34" charset="0"/>
              </a:rPr>
              <a:t>,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4521200" y="258064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a:t>
            </a:r>
            <a:r>
              <a:rPr lang="en-US" dirty="0" smtClean="0">
                <a:solidFill>
                  <a:srgbClr val="FF0000"/>
                </a:solidFill>
                <a:cs typeface="Calibri" pitchFamily="34" charset="0"/>
              </a:rPr>
              <a:t>d = t</a:t>
            </a:r>
            <a:r>
              <a:rPr lang="en-US" dirty="0" smtClean="0">
                <a:cs typeface="Calibri" pitchFamily="34" charset="0"/>
              </a:rPr>
              <a: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val="FF0000"/>
                </a:solidFill>
                <a:latin typeface="Calibri" pitchFamily="34" charset="0"/>
                <a:cs typeface="Calibri" pitchFamily="34" charset="0"/>
              </a:rPr>
              <a:t>t</a:t>
            </a:r>
            <a:endParaRPr kumimoji="0" lang="en-US" sz="2800" b="0" u="none" strike="noStrike" cap="none" normalizeH="0" baseline="0" dirty="0" smtClean="0">
              <a:solidFill>
                <a:srgbClr val="FF0000"/>
              </a:solidFill>
              <a:latin typeface="Calibri" pitchFamily="34" charset="0"/>
              <a:cs typeface="Calibri" pitchFamily="34" charset="0"/>
            </a:endParaRPr>
          </a:p>
        </p:txBody>
      </p:sp>
      <p:sp>
        <p:nvSpPr>
          <p:cNvPr id="12" name="Oval 11"/>
          <p:cNvSpPr/>
          <p:nvPr/>
        </p:nvSpPr>
        <p:spPr bwMode="auto">
          <a:xfrm>
            <a:off x="4521200" y="258064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rgbClr val="FF0000"/>
                </a:solidFill>
                <a:latin typeface="Calibri" pitchFamily="34" charset="0"/>
                <a:cs typeface="Calibri" pitchFamily="34" charset="0"/>
              </a:rPr>
              <a:t>d</a:t>
            </a:r>
            <a:r>
              <a:rPr lang="en-US" sz="2800" dirty="0" err="1"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t>a = b,</a:t>
            </a:r>
            <a:r>
              <a:rPr lang="en-US" dirty="0" smtClean="0">
                <a:solidFill>
                  <a:srgbClr val="FF0000"/>
                </a:solidFill>
              </a:rPr>
              <a:t> </a:t>
            </a:r>
            <a:r>
              <a:rPr lang="en-US" dirty="0" smtClean="0"/>
              <a:t>b = c, d = e, b = s, </a:t>
            </a:r>
            <a:r>
              <a:rPr lang="en-US" dirty="0" smtClean="0">
                <a:solidFill>
                  <a:srgbClr val="FF0000"/>
                </a:solidFill>
              </a:rPr>
              <a:t>d = t</a:t>
            </a:r>
            <a:r>
              <a:rPr lang="en-US" dirty="0" smtClean="0"/>
              <a:t>, a</a:t>
            </a:r>
            <a:r>
              <a:rPr lang="en-US" dirty="0" smtClean="0">
                <a:sym typeface="Symbol"/>
              </a:rPr>
              <a:t> e, </a:t>
            </a:r>
            <a:r>
              <a:rPr lang="en-US" dirty="0" smtClean="0"/>
              <a:t>a</a:t>
            </a:r>
            <a:r>
              <a:rPr lang="en-US" dirty="0" smtClean="0">
                <a:sym typeface="Symbol"/>
              </a:rPr>
              <a:t> s</a:t>
            </a:r>
            <a:endParaRPr lang="en-US" dirty="0" smtClean="0"/>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rgbClr val="FF0000"/>
                </a:solidFill>
                <a:latin typeface="Calibri" pitchFamily="34" charset="0"/>
                <a:cs typeface="Calibri" pitchFamily="34" charset="0"/>
              </a:rPr>
              <a:t>d</a:t>
            </a:r>
            <a:r>
              <a:rPr lang="en-US" sz="2800" dirty="0" err="1" smtClean="0">
                <a:solidFill>
                  <a:schemeClr val="bg1"/>
                </a:solidFill>
                <a:latin typeface="Calibri" pitchFamily="34" charset="0"/>
                <a:cs typeface="Calibri" pitchFamily="34" charset="0"/>
              </a:rPr>
              <a:t>,e,</a:t>
            </a:r>
            <a:r>
              <a:rPr lang="en-US" sz="2800" dirty="0" err="1" smtClean="0">
                <a:solidFill>
                  <a:srgbClr val="FF0000"/>
                </a:solidFill>
                <a:latin typeface="Calibri" pitchFamily="34" charset="0"/>
                <a:cs typeface="Calibri" pitchFamily="34" charset="0"/>
              </a:rPr>
              <a:t>t</a:t>
            </a:r>
            <a:endParaRPr kumimoji="0" lang="en-US" sz="2800" b="0" u="none" strike="noStrike" cap="none" normalizeH="0" baseline="0" dirty="0" smtClean="0">
              <a:solidFill>
                <a:srgbClr val="FF0000"/>
              </a:solidFill>
              <a:latin typeface="Calibri" pitchFamily="34" charset="0"/>
              <a:cs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888974" y="2265680"/>
            <a:ext cx="827374"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778192" y="2265680"/>
            <a:ext cx="843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Rectangle 3"/>
          <p:cNvSpPr/>
          <p:nvPr/>
        </p:nvSpPr>
        <p:spPr>
          <a:xfrm>
            <a:off x="-109478" y="2228868"/>
            <a:ext cx="8789836" cy="535531"/>
          </a:xfrm>
          <a:prstGeom prst="rect">
            <a:avLst/>
          </a:prstGeom>
        </p:spPr>
        <p:txBody>
          <a:bodyPr wrap="square">
            <a:spAutoFit/>
          </a:bodyPr>
          <a:lstStyle/>
          <a:p>
            <a:pPr marL="384954" lvl="0" indent="-384954" algn="ctr">
              <a:lnSpc>
                <a:spcPct val="90000"/>
              </a:lnSpc>
              <a:spcBef>
                <a:spcPct val="20000"/>
              </a:spcBef>
              <a:buSzPct val="90000"/>
              <a:defRPr/>
            </a:pPr>
            <a:r>
              <a:rPr lang="en-US" sz="3200" dirty="0">
                <a:solidFill>
                  <a:schemeClr val="bg1"/>
                </a:solidFill>
                <a:latin typeface="Calibri" pitchFamily="34" charset="0"/>
                <a:cs typeface="Calibri" pitchFamily="34" charset="0"/>
                <a:sym typeface="Symbol"/>
              </a:rPr>
              <a:t>b + 2 = c  and  f(read(write(a,b,3), c-2)) ≠ f(c-b+1)</a:t>
            </a:r>
          </a:p>
        </p:txBody>
      </p:sp>
    </p:spTree>
    <p:extLst>
      <p:ext uri="{BB962C8B-B14F-4D97-AF65-F5344CB8AC3E}">
        <p14:creationId xmlns:p14="http://schemas.microsoft.com/office/powerpoint/2010/main" val="1771980006"/>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t>
            </a:r>
            <a:r>
              <a:rPr lang="en-US" dirty="0" smtClean="0">
                <a:solidFill>
                  <a:srgbClr val="FF0000"/>
                </a:solidFill>
                <a:cs typeface="Calibri" pitchFamily="34" charset="0"/>
              </a:rPr>
              <a:t>a</a:t>
            </a:r>
            <a:r>
              <a:rPr lang="en-US" dirty="0" smtClean="0">
                <a:solidFill>
                  <a:srgbClr val="FF0000"/>
                </a:solidFill>
                <a:cs typeface="Calibri" pitchFamily="34" charset="0"/>
                <a:sym typeface="Symbol"/>
              </a:rPr>
              <a:t> e</a:t>
            </a:r>
            <a:r>
              <a:rPr lang="en-US" dirty="0" smtClean="0">
                <a:cs typeface="Calibri" pitchFamily="34" charset="0"/>
                <a:sym typeface="Symbol"/>
              </a:rPr>
              <a:t>,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rgbClr val="FF0000"/>
                </a:solidFill>
                <a:latin typeface="Calibri" pitchFamily="34" charset="0"/>
                <a:cs typeface="Calibri" pitchFamily="34" charset="0"/>
              </a:rPr>
              <a:t>a</a:t>
            </a:r>
            <a:r>
              <a:rPr kumimoji="0" lang="en-US" sz="2800" b="0" u="none" strike="noStrike" cap="none" normalizeH="0" baseline="0" dirty="0" err="1" smtClean="0">
                <a:solidFill>
                  <a:schemeClr val="bg1"/>
                </a:solidFill>
                <a:latin typeface="Calibri" pitchFamily="34" charset="0"/>
                <a:cs typeface="Calibri" pitchFamily="34" charset="0"/>
              </a:rPr>
              <a:t>,b,c,s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a:t>
            </a:r>
            <a:r>
              <a:rPr lang="en-US" sz="2800" dirty="0" err="1" smtClean="0">
                <a:solidFill>
                  <a:srgbClr val="FF0000"/>
                </a:solidFill>
                <a:latin typeface="Calibri" pitchFamily="34" charset="0"/>
                <a:cs typeface="Calibri" pitchFamily="34" charset="0"/>
              </a:rPr>
              <a:t>e</a:t>
            </a:r>
            <a:r>
              <a:rPr lang="en-US" sz="2800" dirty="0" err="1"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 </a:t>
            </a:r>
            <a:r>
              <a:rPr lang="en-US" dirty="0" smtClean="0">
                <a:solidFill>
                  <a:srgbClr val="FF0000"/>
                </a:solidFill>
                <a:cs typeface="Calibri" pitchFamily="34" charset="0"/>
              </a:rPr>
              <a:t>a</a:t>
            </a:r>
            <a:r>
              <a:rPr lang="en-US" dirty="0" smtClean="0">
                <a:solidFill>
                  <a:srgbClr val="FF0000"/>
                </a:solidFill>
                <a:cs typeface="Calibri" pitchFamily="34" charset="0"/>
                <a:sym typeface="Symbol"/>
              </a:rPr>
              <a:t> s</a:t>
            </a:r>
            <a:endParaRPr lang="en-US" dirty="0" smtClean="0">
              <a:solidFill>
                <a:srgbClr val="FF0000"/>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rgbClr val="FF0000"/>
                </a:solidFill>
                <a:latin typeface="Calibri" pitchFamily="34" charset="0"/>
                <a:cs typeface="Calibri" pitchFamily="34" charset="0"/>
              </a:rPr>
              <a:t>a</a:t>
            </a:r>
            <a:r>
              <a:rPr kumimoji="0" lang="en-US" sz="2800" b="0" u="none" strike="noStrike" cap="none" normalizeH="0" baseline="0" dirty="0" err="1" smtClean="0">
                <a:solidFill>
                  <a:schemeClr val="bg1"/>
                </a:solidFill>
                <a:latin typeface="Calibri" pitchFamily="34" charset="0"/>
                <a:cs typeface="Calibri" pitchFamily="34" charset="0"/>
              </a:rPr>
              <a:t>,b,c,</a:t>
            </a:r>
            <a:r>
              <a:rPr kumimoji="0" lang="en-US" sz="2800" b="0" u="none" strike="noStrike" cap="none" normalizeH="0" baseline="0" dirty="0" err="1" smtClean="0">
                <a:solidFill>
                  <a:srgbClr val="FF0000"/>
                </a:solidFill>
                <a:latin typeface="Calibri" pitchFamily="34" charset="0"/>
                <a:cs typeface="Calibri" pitchFamily="34" charset="0"/>
              </a:rPr>
              <a:t>s</a:t>
            </a:r>
            <a:endParaRPr kumimoji="0" lang="en-US" sz="2800" b="0" u="none" strike="noStrike" cap="none" normalizeH="0" baseline="0" dirty="0" smtClean="0">
              <a:solidFill>
                <a:srgbClr val="FF0000"/>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7" name="Rectangle 6"/>
          <p:cNvSpPr/>
          <p:nvPr/>
        </p:nvSpPr>
        <p:spPr bwMode="auto">
          <a:xfrm>
            <a:off x="1290320" y="3677920"/>
            <a:ext cx="3698240" cy="1148080"/>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Unsatisfiable</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val="FF0000"/>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2460898" y="4405337"/>
            <a:ext cx="4333240" cy="387798"/>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p:txBody>
      </p:sp>
    </p:spTree>
    <p:custDataLst>
      <p:tags r:id="rId1"/>
    </p:custData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val="FF0000"/>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1567543" y="4405337"/>
            <a:ext cx="6516913"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 = {</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1 </a:t>
            </a:r>
            <a:r>
              <a:rPr lang="en-US" sz="2800" b="1" dirty="0" smtClean="0">
                <a:solidFill>
                  <a:schemeClr val="bg1"/>
                </a:solidFill>
                <a:latin typeface="Calibri" pitchFamily="34" charset="0"/>
                <a:sym typeface="Symbol"/>
              </a:rPr>
              <a:t>,</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2</a:t>
            </a:r>
            <a:r>
              <a:rPr lang="en-US" sz="2800" dirty="0" smtClean="0">
                <a:solidFill>
                  <a:schemeClr val="bg1"/>
                </a:solidFill>
                <a:latin typeface="Calibri" pitchFamily="34" charset="0"/>
                <a:cs typeface="Calibri" pitchFamily="34" charset="0"/>
              </a:rPr>
              <a:t>}   (universe, aka domain)</a:t>
            </a:r>
          </a:p>
          <a:p>
            <a:pPr marL="384954" indent="-384954" algn="ctr">
              <a:lnSpc>
                <a:spcPct val="90000"/>
              </a:lnSpc>
              <a:spcBef>
                <a:spcPct val="20000"/>
              </a:spcBef>
              <a:buSzPct val="90000"/>
              <a:defRPr/>
            </a:pPr>
            <a:endPar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7" name="TextBox 6"/>
          <p:cNvSpPr txBox="1"/>
          <p:nvPr/>
        </p:nvSpPr>
        <p:spPr>
          <a:xfrm>
            <a:off x="2830286" y="2443496"/>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a:t>
            </a:r>
          </a:p>
        </p:txBody>
      </p:sp>
      <p:sp>
        <p:nvSpPr>
          <p:cNvPr id="9" name="TextBox 8"/>
          <p:cNvSpPr txBox="1"/>
          <p:nvPr/>
        </p:nvSpPr>
        <p:spPr>
          <a:xfrm>
            <a:off x="5798458" y="2443496"/>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p>
        </p:txBody>
      </p:sp>
    </p:spTree>
    <p:custDataLst>
      <p:tags r:id="rId1"/>
    </p:custData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val="FF0000"/>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1567543" y="4405337"/>
            <a:ext cx="6516913"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 = {</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1 </a:t>
            </a:r>
            <a:r>
              <a:rPr lang="en-US" sz="2800" b="1" dirty="0" smtClean="0">
                <a:solidFill>
                  <a:schemeClr val="bg1"/>
                </a:solidFill>
                <a:latin typeface="Calibri" pitchFamily="34" charset="0"/>
                <a:sym typeface="Symbol"/>
              </a:rPr>
              <a:t>,</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2</a:t>
            </a:r>
            <a:r>
              <a:rPr lang="en-US" sz="2800" dirty="0" smtClean="0">
                <a:solidFill>
                  <a:schemeClr val="bg1"/>
                </a:solidFill>
                <a:latin typeface="Calibri" pitchFamily="34" charset="0"/>
                <a:cs typeface="Calibri" pitchFamily="34" charset="0"/>
              </a:rPr>
              <a:t>}   (universe, aka domain)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M(a) = </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1  </a:t>
            </a:r>
            <a:r>
              <a:rPr lang="en-US" sz="2800" dirty="0" smtClean="0">
                <a:solidFill>
                  <a:schemeClr val="bg1"/>
                </a:solidFill>
                <a:latin typeface="Calibri" pitchFamily="34" charset="0"/>
                <a:cs typeface="Calibri" pitchFamily="34" charset="0"/>
              </a:rPr>
              <a:t>(assignment)</a:t>
            </a:r>
            <a:endPar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7" name="TextBox 6"/>
          <p:cNvSpPr txBox="1"/>
          <p:nvPr/>
        </p:nvSpPr>
        <p:spPr>
          <a:xfrm>
            <a:off x="2830286" y="2443496"/>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a:t>
            </a:r>
          </a:p>
        </p:txBody>
      </p:sp>
      <p:sp>
        <p:nvSpPr>
          <p:cNvPr id="9" name="TextBox 8"/>
          <p:cNvSpPr txBox="1"/>
          <p:nvPr/>
        </p:nvSpPr>
        <p:spPr>
          <a:xfrm>
            <a:off x="5798458" y="2443496"/>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p>
        </p:txBody>
      </p:sp>
    </p:spTree>
    <p:custDataLst>
      <p:tags r:id="rId1"/>
    </p:custData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val="FF0000"/>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1567543" y="4405337"/>
            <a:ext cx="6516913"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 = {</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1 </a:t>
            </a:r>
            <a:r>
              <a:rPr lang="en-US" sz="2800" b="1" dirty="0" smtClean="0">
                <a:solidFill>
                  <a:schemeClr val="bg1"/>
                </a:solidFill>
                <a:latin typeface="Calibri" pitchFamily="34" charset="0"/>
                <a:sym typeface="Symbol"/>
              </a:rPr>
              <a:t>,</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2</a:t>
            </a:r>
            <a:r>
              <a:rPr lang="en-US" sz="2800" dirty="0" smtClean="0">
                <a:solidFill>
                  <a:schemeClr val="bg1"/>
                </a:solidFill>
                <a:latin typeface="Calibri" pitchFamily="34" charset="0"/>
                <a:cs typeface="Calibri" pitchFamily="34" charset="0"/>
              </a:rPr>
              <a:t>}   (universe, aka domain)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M(a) = </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1  </a:t>
            </a:r>
            <a:r>
              <a:rPr lang="en-US" sz="2800" dirty="0" smtClean="0">
                <a:solidFill>
                  <a:schemeClr val="bg1"/>
                </a:solidFill>
                <a:latin typeface="Calibri" pitchFamily="34" charset="0"/>
                <a:cs typeface="Calibri" pitchFamily="34" charset="0"/>
              </a:rPr>
              <a:t>(assignment)</a:t>
            </a:r>
            <a:endPar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7" name="TextBox 6"/>
          <p:cNvSpPr txBox="1"/>
          <p:nvPr/>
        </p:nvSpPr>
        <p:spPr>
          <a:xfrm>
            <a:off x="2830286" y="2443496"/>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a:t>
            </a:r>
          </a:p>
        </p:txBody>
      </p:sp>
      <p:sp>
        <p:nvSpPr>
          <p:cNvPr id="9" name="TextBox 8"/>
          <p:cNvSpPr txBox="1"/>
          <p:nvPr/>
        </p:nvSpPr>
        <p:spPr>
          <a:xfrm>
            <a:off x="5798458" y="2443496"/>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p>
        </p:txBody>
      </p:sp>
      <p:sp>
        <p:nvSpPr>
          <p:cNvPr id="12" name="Rectangular Callout 11"/>
          <p:cNvSpPr/>
          <p:nvPr/>
        </p:nvSpPr>
        <p:spPr bwMode="auto">
          <a:xfrm>
            <a:off x="125362" y="3265013"/>
            <a:ext cx="2516358" cy="979714"/>
          </a:xfrm>
          <a:prstGeom prst="wedgeRectCallout">
            <a:avLst>
              <a:gd name="adj1" fmla="val 69423"/>
              <a:gd name="adj2" fmla="val 16107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chemeClr val="bg1"/>
                </a:solidFill>
                <a:latin typeface="Calibri" pitchFamily="34" charset="0"/>
              </a:rPr>
              <a:t>Alternative notation:</a:t>
            </a:r>
          </a:p>
          <a:p>
            <a:pPr defTabSz="1096963" fontAlgn="base">
              <a:spcBef>
                <a:spcPct val="0"/>
              </a:spcBef>
              <a:spcAft>
                <a:spcPct val="0"/>
              </a:spcAft>
            </a:pPr>
            <a:r>
              <a:rPr lang="en-US" sz="2000" dirty="0" err="1" smtClean="0">
                <a:solidFill>
                  <a:schemeClr val="bg1"/>
                </a:solidFill>
                <a:latin typeface="Calibri" pitchFamily="34" charset="0"/>
              </a:rPr>
              <a:t>a</a:t>
            </a:r>
            <a:r>
              <a:rPr lang="en-US" sz="2000" baseline="30000" dirty="0" err="1" smtClean="0">
                <a:solidFill>
                  <a:schemeClr val="bg1"/>
                </a:solidFill>
                <a:latin typeface="Calibri" pitchFamily="34" charset="0"/>
              </a:rPr>
              <a:t>M</a:t>
            </a:r>
            <a:r>
              <a:rPr lang="en-US" sz="2000" dirty="0" smtClean="0">
                <a:solidFill>
                  <a:schemeClr val="bg1"/>
                </a:solidFill>
                <a:latin typeface="Calibri" pitchFamily="34" charset="0"/>
              </a:rPr>
              <a:t> = </a:t>
            </a:r>
            <a:r>
              <a:rPr lang="en-US" sz="2000" b="1" dirty="0" smtClean="0">
                <a:solidFill>
                  <a:srgbClr val="FF0000"/>
                </a:solidFill>
                <a:latin typeface="Calibri" pitchFamily="34" charset="0"/>
                <a:sym typeface="Symbol"/>
              </a:rPr>
              <a:t></a:t>
            </a:r>
            <a:r>
              <a:rPr lang="en-US" sz="2000" b="1" baseline="-25000" dirty="0" smtClean="0">
                <a:solidFill>
                  <a:srgbClr val="FF0000"/>
                </a:solidFill>
                <a:latin typeface="Calibri" pitchFamily="34" charset="0"/>
              </a:rPr>
              <a:t>1 </a:t>
            </a:r>
            <a:endParaRPr lang="en-US" sz="2000" dirty="0" smtClean="0">
              <a:solidFill>
                <a:schemeClr val="bg1"/>
              </a:solidFill>
              <a:latin typeface="Calibri" pitchFamily="34" charset="0"/>
            </a:endParaRPr>
          </a:p>
          <a:p>
            <a:pPr marL="0" marR="0" indent="0"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bg1"/>
              </a:solidFill>
              <a:latin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val="FF0000"/>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val="FF0000"/>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1567543" y="4405337"/>
            <a:ext cx="6516913" cy="2283702"/>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 = {</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1 </a:t>
            </a:r>
            <a:r>
              <a:rPr lang="en-US" sz="2800" b="1" dirty="0" smtClean="0">
                <a:solidFill>
                  <a:schemeClr val="bg1"/>
                </a:solidFill>
                <a:latin typeface="Calibri" pitchFamily="34" charset="0"/>
                <a:sym typeface="Symbol"/>
              </a:rPr>
              <a:t>,</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2</a:t>
            </a:r>
            <a:r>
              <a:rPr lang="en-US" sz="2800" dirty="0" smtClean="0">
                <a:solidFill>
                  <a:schemeClr val="bg1"/>
                </a:solidFill>
                <a:latin typeface="Calibri" pitchFamily="34" charset="0"/>
                <a:cs typeface="Calibri" pitchFamily="34" charset="0"/>
              </a:rPr>
              <a:t>}   (universe, aka domain)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M(a) = M(b) = M(c) = M(s) = </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rPr>
              <a:t>1</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M(d) = M(e) = M(t) = </a:t>
            </a:r>
            <a:r>
              <a:rPr lang="en-US" sz="2800" b="1" dirty="0" smtClean="0">
                <a:solidFill>
                  <a:srgbClr val="FF0000"/>
                </a:solidFill>
                <a:latin typeface="Calibri" pitchFamily="34" charset="0"/>
                <a:sym typeface="Symbol"/>
              </a:rPr>
              <a:t></a:t>
            </a:r>
            <a:r>
              <a:rPr lang="en-US" sz="2800" b="1" baseline="-25000" dirty="0" smtClean="0">
                <a:solidFill>
                  <a:srgbClr val="FF0000"/>
                </a:solidFill>
                <a:latin typeface="Calibri" pitchFamily="34" charset="0"/>
                <a:sym typeface="Symbol"/>
              </a:rPr>
              <a:t>2</a:t>
            </a:r>
            <a:endParaRPr lang="en-US" sz="2800" dirty="0" smtClean="0">
              <a:solidFill>
                <a:schemeClr val="bg1"/>
              </a:solidFill>
              <a:latin typeface="Calibri" pitchFamily="34" charset="0"/>
              <a:cs typeface="Calibri" pitchFamily="34" charset="0"/>
            </a:endParaRPr>
          </a:p>
          <a:p>
            <a:pPr marL="384954" indent="-384954" algn="ctr">
              <a:lnSpc>
                <a:spcPct val="90000"/>
              </a:lnSpc>
              <a:spcBef>
                <a:spcPct val="20000"/>
              </a:spcBef>
              <a:buSzPct val="90000"/>
              <a:defRPr/>
            </a:pPr>
            <a:endPar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7" name="TextBox 6"/>
          <p:cNvSpPr txBox="1"/>
          <p:nvPr/>
        </p:nvSpPr>
        <p:spPr>
          <a:xfrm>
            <a:off x="2830286" y="2443496"/>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1</a:t>
            </a:r>
          </a:p>
        </p:txBody>
      </p:sp>
      <p:sp>
        <p:nvSpPr>
          <p:cNvPr id="9" name="TextBox 8"/>
          <p:cNvSpPr txBox="1"/>
          <p:nvPr/>
        </p:nvSpPr>
        <p:spPr>
          <a:xfrm>
            <a:off x="5798458" y="2443496"/>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2</a:t>
            </a:r>
          </a:p>
        </p:txBody>
      </p:sp>
    </p:spTree>
    <p:custDataLst>
      <p:tags r:id="rId1"/>
    </p:custData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107996"/>
          </a:xfrm>
        </p:spPr>
        <p:txBody>
          <a:bodyPr/>
          <a:lstStyle/>
          <a:p>
            <a:r>
              <a:rPr lang="en-US" sz="4000" dirty="0" smtClean="0"/>
              <a:t>Deciding Equality:</a:t>
            </a:r>
            <a:br>
              <a:rPr lang="en-US" sz="4000" dirty="0" smtClean="0"/>
            </a:br>
            <a:r>
              <a:rPr lang="en-US" sz="4000" dirty="0" smtClean="0"/>
              <a:t>Termination, Soundness, Completeness</a:t>
            </a:r>
            <a:endParaRPr lang="en-US" sz="4000" dirty="0"/>
          </a:p>
        </p:txBody>
      </p:sp>
      <p:sp>
        <p:nvSpPr>
          <p:cNvPr id="12" name="Content Placeholder 11"/>
          <p:cNvSpPr>
            <a:spLocks noGrp="1"/>
          </p:cNvSpPr>
          <p:nvPr>
            <p:ph idx="1"/>
          </p:nvPr>
        </p:nvSpPr>
        <p:spPr>
          <a:xfrm>
            <a:off x="381000" y="1412875"/>
            <a:ext cx="8382000" cy="4585871"/>
          </a:xfrm>
        </p:spPr>
        <p:txBody>
          <a:bodyPr/>
          <a:lstStyle/>
          <a:p>
            <a:r>
              <a:rPr lang="en-US" dirty="0" smtClean="0"/>
              <a:t>Termination: easy</a:t>
            </a:r>
          </a:p>
          <a:p>
            <a:r>
              <a:rPr lang="en-US" dirty="0" smtClean="0"/>
              <a:t>Soundness</a:t>
            </a:r>
          </a:p>
          <a:p>
            <a:pPr lvl="1"/>
            <a:r>
              <a:rPr lang="en-US" dirty="0" smtClean="0"/>
              <a:t>Invariant: all constants in a </a:t>
            </a:r>
            <a:r>
              <a:rPr lang="en-US" dirty="0" smtClean="0">
                <a:solidFill>
                  <a:srgbClr val="0070C0"/>
                </a:solidFill>
              </a:rPr>
              <a:t>“ball”</a:t>
            </a:r>
            <a:r>
              <a:rPr lang="en-US" dirty="0" smtClean="0"/>
              <a:t> are known to be equal.</a:t>
            </a:r>
          </a:p>
          <a:p>
            <a:pPr lvl="1"/>
            <a:r>
              <a:rPr lang="en-US" dirty="0" smtClean="0"/>
              <a:t>The </a:t>
            </a:r>
            <a:r>
              <a:rPr lang="en-US" dirty="0" smtClean="0">
                <a:solidFill>
                  <a:srgbClr val="0070C0"/>
                </a:solidFill>
              </a:rPr>
              <a:t>“ball”</a:t>
            </a:r>
            <a:r>
              <a:rPr lang="en-US" dirty="0" smtClean="0"/>
              <a:t> merge operation is justified by:</a:t>
            </a:r>
          </a:p>
          <a:p>
            <a:pPr lvl="2"/>
            <a:r>
              <a:rPr lang="en-US" dirty="0" smtClean="0"/>
              <a:t>Transitivity and Symmetry rules.</a:t>
            </a:r>
          </a:p>
          <a:p>
            <a:r>
              <a:rPr lang="en-US" dirty="0" smtClean="0"/>
              <a:t>Completeness</a:t>
            </a:r>
          </a:p>
          <a:p>
            <a:pPr lvl="1"/>
            <a:r>
              <a:rPr lang="en-US" dirty="0" smtClean="0">
                <a:solidFill>
                  <a:srgbClr val="FF0000"/>
                </a:solidFill>
              </a:rPr>
              <a:t>We can build a model if an inconsistency was not detected.</a:t>
            </a:r>
          </a:p>
          <a:p>
            <a:pPr lvl="1"/>
            <a:r>
              <a:rPr lang="en-US" dirty="0" smtClean="0"/>
              <a:t>Proof template (by contradiction):</a:t>
            </a:r>
          </a:p>
          <a:p>
            <a:pPr lvl="2"/>
            <a:r>
              <a:rPr lang="en-US" dirty="0" smtClean="0"/>
              <a:t>Build a candidate model.</a:t>
            </a:r>
          </a:p>
          <a:p>
            <a:pPr lvl="2"/>
            <a:r>
              <a:rPr lang="en-US" dirty="0" smtClean="0"/>
              <a:t>Assume a literal was not satisfied.</a:t>
            </a:r>
          </a:p>
          <a:p>
            <a:pPr lvl="2"/>
            <a:r>
              <a:rPr lang="en-US" dirty="0" smtClean="0"/>
              <a:t>Find contradiction.</a:t>
            </a:r>
          </a:p>
        </p:txBody>
      </p:sp>
    </p:spTree>
    <p:custDataLst>
      <p:tags r:id="rId1"/>
    </p:custData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107996"/>
          </a:xfrm>
        </p:spPr>
        <p:txBody>
          <a:bodyPr/>
          <a:lstStyle/>
          <a:p>
            <a:r>
              <a:rPr lang="en-US" sz="4000" dirty="0" smtClean="0"/>
              <a:t>Deciding Equality:</a:t>
            </a:r>
            <a:br>
              <a:rPr lang="en-US" sz="4000" dirty="0" smtClean="0"/>
            </a:br>
            <a:r>
              <a:rPr lang="en-US" sz="4000" dirty="0" smtClean="0"/>
              <a:t>Termination, Soundness, Completeness</a:t>
            </a:r>
            <a:endParaRPr lang="en-US" sz="4000" dirty="0"/>
          </a:p>
        </p:txBody>
      </p:sp>
      <p:sp>
        <p:nvSpPr>
          <p:cNvPr id="12" name="Content Placeholder 11"/>
          <p:cNvSpPr>
            <a:spLocks noGrp="1"/>
          </p:cNvSpPr>
          <p:nvPr>
            <p:ph idx="1"/>
          </p:nvPr>
        </p:nvSpPr>
        <p:spPr>
          <a:xfrm>
            <a:off x="381000" y="1412875"/>
            <a:ext cx="8509000" cy="2825389"/>
          </a:xfrm>
        </p:spPr>
        <p:txBody>
          <a:bodyPr/>
          <a:lstStyle/>
          <a:p>
            <a:r>
              <a:rPr lang="en-US" dirty="0" smtClean="0"/>
              <a:t>Completeness</a:t>
            </a:r>
          </a:p>
          <a:p>
            <a:pPr lvl="1"/>
            <a:r>
              <a:rPr lang="en-US" dirty="0" smtClean="0">
                <a:solidFill>
                  <a:srgbClr val="FF0000"/>
                </a:solidFill>
              </a:rPr>
              <a:t>We can build a model if an inconsistency was not detected.</a:t>
            </a:r>
          </a:p>
          <a:p>
            <a:pPr lvl="1"/>
            <a:r>
              <a:rPr lang="en-US" dirty="0" smtClean="0"/>
              <a:t>Instantiating the template for our procedure:</a:t>
            </a:r>
          </a:p>
          <a:p>
            <a:pPr lvl="2"/>
            <a:r>
              <a:rPr lang="en-US" dirty="0" smtClean="0"/>
              <a:t>Assume some literal </a:t>
            </a:r>
            <a:r>
              <a:rPr lang="en-US" dirty="0" smtClean="0">
                <a:solidFill>
                  <a:srgbClr val="FF0000"/>
                </a:solidFill>
              </a:rPr>
              <a:t>c = d </a:t>
            </a:r>
            <a:r>
              <a:rPr lang="en-US" dirty="0" smtClean="0"/>
              <a:t>is not satisfied by our model.</a:t>
            </a:r>
          </a:p>
          <a:p>
            <a:pPr lvl="2"/>
            <a:r>
              <a:rPr lang="en-US" dirty="0" smtClean="0"/>
              <a:t>That is, </a:t>
            </a:r>
            <a:r>
              <a:rPr lang="en-US" dirty="0" smtClean="0">
                <a:solidFill>
                  <a:srgbClr val="FF0000"/>
                </a:solidFill>
              </a:rPr>
              <a:t>M(c) ≠ M(d)</a:t>
            </a:r>
            <a:r>
              <a:rPr lang="en-US" dirty="0" smtClean="0"/>
              <a:t>.</a:t>
            </a:r>
          </a:p>
          <a:p>
            <a:pPr lvl="2"/>
            <a:r>
              <a:rPr lang="en-US" dirty="0" smtClean="0"/>
              <a:t>This is impossible, </a:t>
            </a:r>
            <a:r>
              <a:rPr lang="en-US" dirty="0" smtClean="0">
                <a:solidFill>
                  <a:srgbClr val="FF0000"/>
                </a:solidFill>
              </a:rPr>
              <a:t>c</a:t>
            </a:r>
            <a:r>
              <a:rPr lang="en-US" dirty="0" smtClean="0"/>
              <a:t> and </a:t>
            </a:r>
            <a:r>
              <a:rPr lang="en-US" dirty="0" smtClean="0">
                <a:solidFill>
                  <a:srgbClr val="FF0000"/>
                </a:solidFill>
              </a:rPr>
              <a:t>d</a:t>
            </a:r>
            <a:r>
              <a:rPr lang="en-US" dirty="0" smtClean="0"/>
              <a:t> must be in the same </a:t>
            </a:r>
            <a:r>
              <a:rPr lang="en-US" dirty="0" smtClean="0">
                <a:solidFill>
                  <a:srgbClr val="0070C0"/>
                </a:solidFill>
              </a:rPr>
              <a:t>“ball”</a:t>
            </a:r>
            <a:r>
              <a:rPr lang="en-US" dirty="0" smtClean="0"/>
              <a:t>.</a:t>
            </a:r>
          </a:p>
          <a:p>
            <a:pPr lvl="2">
              <a:buNone/>
            </a:pPr>
            <a:endParaRPr lang="en-US" dirty="0" smtClean="0">
              <a:solidFill>
                <a:srgbClr val="0070C0"/>
              </a:solidFill>
            </a:endParaRPr>
          </a:p>
        </p:txBody>
      </p:sp>
      <p:sp>
        <p:nvSpPr>
          <p:cNvPr id="4" name="Oval 3"/>
          <p:cNvSpPr/>
          <p:nvPr/>
        </p:nvSpPr>
        <p:spPr bwMode="auto">
          <a:xfrm>
            <a:off x="2975428" y="4119153"/>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c,d</a:t>
            </a:r>
            <a:r>
              <a:rPr kumimoji="0" lang="en-US" sz="2800" b="0" u="none" strike="noStrike" cap="none" normalizeH="0" baseline="0" dirty="0" smtClean="0">
                <a:solidFill>
                  <a:schemeClr val="bg1"/>
                </a:solidFill>
                <a:latin typeface="Calibri" pitchFamily="34" charset="0"/>
                <a:cs typeface="Calibri" pitchFamily="34" charset="0"/>
              </a:rPr>
              <a:t>,…</a:t>
            </a:r>
          </a:p>
        </p:txBody>
      </p:sp>
      <p:sp>
        <p:nvSpPr>
          <p:cNvPr id="5" name="TextBox 4"/>
          <p:cNvSpPr txBox="1"/>
          <p:nvPr/>
        </p:nvSpPr>
        <p:spPr>
          <a:xfrm>
            <a:off x="3650344" y="4243268"/>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err="1" smtClean="0">
                <a:solidFill>
                  <a:srgbClr val="FF0000"/>
                </a:solidFill>
                <a:latin typeface="Calibri" pitchFamily="34" charset="0"/>
              </a:rPr>
              <a:t>i</a:t>
            </a:r>
            <a:endParaRPr lang="en-US" sz="2400" b="1" baseline="-25000" dirty="0" smtClean="0">
              <a:solidFill>
                <a:srgbClr val="FF0000"/>
              </a:solidFill>
              <a:latin typeface="Calibri" pitchFamily="34" charset="0"/>
            </a:endParaRPr>
          </a:p>
        </p:txBody>
      </p:sp>
      <p:sp>
        <p:nvSpPr>
          <p:cNvPr id="6" name="Rectangle 5"/>
          <p:cNvSpPr/>
          <p:nvPr/>
        </p:nvSpPr>
        <p:spPr>
          <a:xfrm>
            <a:off x="5085969" y="4825726"/>
            <a:ext cx="2715459" cy="424732"/>
          </a:xfrm>
          <a:prstGeom prst="rect">
            <a:avLst/>
          </a:prstGeom>
        </p:spPr>
        <p:txBody>
          <a:bodyPr wrap="square">
            <a:spAutoFit/>
          </a:bodyPr>
          <a:lstStyle/>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M(c) = M(d) = </a:t>
            </a:r>
            <a:r>
              <a:rPr lang="en-US" sz="2400" b="1" dirty="0" smtClean="0">
                <a:solidFill>
                  <a:srgbClr val="FF0000"/>
                </a:solidFill>
                <a:latin typeface="Calibri" pitchFamily="34" charset="0"/>
                <a:sym typeface="Symbol"/>
              </a:rPr>
              <a:t></a:t>
            </a:r>
            <a:r>
              <a:rPr lang="en-US" sz="2400" b="1" baseline="-25000" dirty="0" err="1" smtClean="0">
                <a:solidFill>
                  <a:srgbClr val="FF0000"/>
                </a:solidFill>
                <a:latin typeface="Calibri" pitchFamily="34" charset="0"/>
              </a:rPr>
              <a:t>i</a:t>
            </a:r>
            <a:endParaRPr lang="en-US" sz="2400" b="1" baseline="-25000" dirty="0" smtClean="0">
              <a:solidFill>
                <a:srgbClr val="FF0000"/>
              </a:solidFill>
              <a:latin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107996"/>
          </a:xfrm>
        </p:spPr>
        <p:txBody>
          <a:bodyPr/>
          <a:lstStyle/>
          <a:p>
            <a:r>
              <a:rPr lang="en-US" sz="4000" dirty="0" smtClean="0"/>
              <a:t>Deciding Equality:</a:t>
            </a:r>
            <a:br>
              <a:rPr lang="en-US" sz="4000" dirty="0" smtClean="0"/>
            </a:br>
            <a:r>
              <a:rPr lang="en-US" sz="4000" dirty="0" smtClean="0"/>
              <a:t>Termination, Soundness, Completeness</a:t>
            </a:r>
            <a:endParaRPr lang="en-US" sz="4000" dirty="0"/>
          </a:p>
        </p:txBody>
      </p:sp>
      <p:sp>
        <p:nvSpPr>
          <p:cNvPr id="12" name="Content Placeholder 11"/>
          <p:cNvSpPr>
            <a:spLocks noGrp="1"/>
          </p:cNvSpPr>
          <p:nvPr>
            <p:ph idx="1"/>
          </p:nvPr>
        </p:nvSpPr>
        <p:spPr>
          <a:xfrm>
            <a:off x="381000" y="1412875"/>
            <a:ext cx="8509000" cy="3157788"/>
          </a:xfrm>
        </p:spPr>
        <p:txBody>
          <a:bodyPr/>
          <a:lstStyle/>
          <a:p>
            <a:r>
              <a:rPr lang="en-US" dirty="0" smtClean="0"/>
              <a:t>Completeness</a:t>
            </a:r>
          </a:p>
          <a:p>
            <a:pPr lvl="1"/>
            <a:r>
              <a:rPr lang="en-US" dirty="0" smtClean="0">
                <a:solidFill>
                  <a:srgbClr val="FF0000"/>
                </a:solidFill>
              </a:rPr>
              <a:t>We can build a model if an inconsistency was not detected.</a:t>
            </a:r>
          </a:p>
          <a:p>
            <a:pPr lvl="1"/>
            <a:r>
              <a:rPr lang="en-US" dirty="0" smtClean="0"/>
              <a:t>Instantiating the template for our procedure:</a:t>
            </a:r>
          </a:p>
          <a:p>
            <a:pPr lvl="2"/>
            <a:r>
              <a:rPr lang="en-US" dirty="0" smtClean="0"/>
              <a:t>Assume some literal </a:t>
            </a:r>
            <a:r>
              <a:rPr lang="en-US" dirty="0" smtClean="0">
                <a:solidFill>
                  <a:srgbClr val="FF0000"/>
                </a:solidFill>
              </a:rPr>
              <a:t>c ≠ d </a:t>
            </a:r>
            <a:r>
              <a:rPr lang="en-US" dirty="0" smtClean="0"/>
              <a:t>is not satisfied by our model.</a:t>
            </a:r>
          </a:p>
          <a:p>
            <a:pPr lvl="2"/>
            <a:r>
              <a:rPr lang="en-US" dirty="0" smtClean="0"/>
              <a:t>That is, </a:t>
            </a:r>
            <a:r>
              <a:rPr lang="en-US" dirty="0" smtClean="0">
                <a:solidFill>
                  <a:srgbClr val="FF0000"/>
                </a:solidFill>
              </a:rPr>
              <a:t>M(c) = M(d).</a:t>
            </a:r>
          </a:p>
          <a:p>
            <a:pPr lvl="2"/>
            <a:r>
              <a:rPr lang="en-US" dirty="0" smtClean="0"/>
              <a:t>Key property: </a:t>
            </a:r>
            <a:r>
              <a:rPr lang="en-US" dirty="0" smtClean="0">
                <a:solidFill>
                  <a:srgbClr val="FF0000"/>
                </a:solidFill>
              </a:rPr>
              <a:t>we only check the </a:t>
            </a:r>
            <a:r>
              <a:rPr lang="en-US" dirty="0" err="1" smtClean="0">
                <a:solidFill>
                  <a:srgbClr val="FF0000"/>
                </a:solidFill>
              </a:rPr>
              <a:t>disequalities</a:t>
            </a:r>
            <a:r>
              <a:rPr lang="en-US" dirty="0" smtClean="0">
                <a:solidFill>
                  <a:srgbClr val="FF0000"/>
                </a:solidFill>
              </a:rPr>
              <a:t> after we processed all equalities.</a:t>
            </a:r>
          </a:p>
          <a:p>
            <a:pPr lvl="2"/>
            <a:r>
              <a:rPr lang="en-US" dirty="0" smtClean="0"/>
              <a:t>This is impossible, </a:t>
            </a:r>
            <a:r>
              <a:rPr lang="en-US" dirty="0" smtClean="0">
                <a:solidFill>
                  <a:srgbClr val="FF0000"/>
                </a:solidFill>
              </a:rPr>
              <a:t>c</a:t>
            </a:r>
            <a:r>
              <a:rPr lang="en-US" dirty="0" smtClean="0"/>
              <a:t> and </a:t>
            </a:r>
            <a:r>
              <a:rPr lang="en-US" dirty="0" smtClean="0">
                <a:solidFill>
                  <a:srgbClr val="FF0000"/>
                </a:solidFill>
              </a:rPr>
              <a:t>d </a:t>
            </a:r>
            <a:r>
              <a:rPr lang="en-US" dirty="0" smtClean="0"/>
              <a:t>must be in the different </a:t>
            </a:r>
            <a:r>
              <a:rPr lang="en-US" dirty="0" smtClean="0">
                <a:solidFill>
                  <a:srgbClr val="0070C0"/>
                </a:solidFill>
              </a:rPr>
              <a:t>“balls”</a:t>
            </a:r>
            <a:endParaRPr lang="en-US" dirty="0" smtClean="0"/>
          </a:p>
        </p:txBody>
      </p:sp>
      <p:sp>
        <p:nvSpPr>
          <p:cNvPr id="4" name="Oval 3"/>
          <p:cNvSpPr/>
          <p:nvPr/>
        </p:nvSpPr>
        <p:spPr bwMode="auto">
          <a:xfrm>
            <a:off x="2017485" y="4953725"/>
            <a:ext cx="1306286" cy="12293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smtClean="0">
                <a:solidFill>
                  <a:schemeClr val="bg1"/>
                </a:solidFill>
                <a:latin typeface="Calibri" pitchFamily="34" charset="0"/>
                <a:cs typeface="Calibri" pitchFamily="34" charset="0"/>
              </a:rPr>
              <a:t>c,…</a:t>
            </a:r>
          </a:p>
        </p:txBody>
      </p:sp>
      <p:sp>
        <p:nvSpPr>
          <p:cNvPr id="5" name="Rectangle 4"/>
          <p:cNvSpPr/>
          <p:nvPr/>
        </p:nvSpPr>
        <p:spPr>
          <a:xfrm>
            <a:off x="4723113" y="5145040"/>
            <a:ext cx="2715459" cy="1101840"/>
          </a:xfrm>
          <a:prstGeom prst="rect">
            <a:avLst/>
          </a:prstGeom>
        </p:spPr>
        <p:txBody>
          <a:bodyPr wrap="square">
            <a:spAutoFit/>
          </a:bodyPr>
          <a:lstStyle/>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M(c) = </a:t>
            </a:r>
            <a:r>
              <a:rPr lang="en-US" sz="2400" b="1" dirty="0" smtClean="0">
                <a:solidFill>
                  <a:srgbClr val="FF0000"/>
                </a:solidFill>
                <a:latin typeface="Calibri" pitchFamily="34" charset="0"/>
                <a:sym typeface="Symbol"/>
              </a:rPr>
              <a:t></a:t>
            </a:r>
            <a:r>
              <a:rPr lang="en-US" sz="2400" b="1" baseline="-25000" dirty="0" err="1" smtClean="0">
                <a:solidFill>
                  <a:srgbClr val="FF0000"/>
                </a:solidFill>
                <a:latin typeface="Calibri" pitchFamily="34" charset="0"/>
              </a:rPr>
              <a:t>i</a:t>
            </a:r>
            <a:endParaRPr lang="en-US" sz="2400" b="1" baseline="-25000" dirty="0" smtClean="0">
              <a:solidFill>
                <a:srgbClr val="FF0000"/>
              </a:solidFill>
              <a:latin typeface="Calibri" pitchFamily="34" charset="0"/>
            </a:endParaRP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 M(d) = </a:t>
            </a:r>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rPr>
              <a:t>j</a:t>
            </a:r>
          </a:p>
          <a:p>
            <a:pPr marL="384954" indent="-384954" algn="ctr">
              <a:lnSpc>
                <a:spcPct val="90000"/>
              </a:lnSpc>
              <a:spcBef>
                <a:spcPct val="20000"/>
              </a:spcBef>
              <a:buSzPct val="90000"/>
              <a:defRPr/>
            </a:pPr>
            <a:endParaRPr lang="en-US" sz="2400" b="1" baseline="-25000" dirty="0" smtClean="0">
              <a:solidFill>
                <a:srgbClr val="FF0000"/>
              </a:solidFill>
              <a:latin typeface="Calibri" pitchFamily="34" charset="0"/>
            </a:endParaRPr>
          </a:p>
        </p:txBody>
      </p:sp>
      <p:sp>
        <p:nvSpPr>
          <p:cNvPr id="6" name="TextBox 5"/>
          <p:cNvSpPr txBox="1"/>
          <p:nvPr/>
        </p:nvSpPr>
        <p:spPr>
          <a:xfrm>
            <a:off x="2445658" y="4968983"/>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err="1" smtClean="0">
                <a:solidFill>
                  <a:srgbClr val="FF0000"/>
                </a:solidFill>
                <a:latin typeface="Calibri" pitchFamily="34" charset="0"/>
              </a:rPr>
              <a:t>i</a:t>
            </a:r>
            <a:endParaRPr lang="en-US" sz="2400" b="1" baseline="-25000" dirty="0" smtClean="0">
              <a:solidFill>
                <a:srgbClr val="FF0000"/>
              </a:solidFill>
              <a:latin typeface="Calibri" pitchFamily="34" charset="0"/>
            </a:endParaRPr>
          </a:p>
        </p:txBody>
      </p:sp>
      <p:sp>
        <p:nvSpPr>
          <p:cNvPr id="7" name="Oval 6"/>
          <p:cNvSpPr/>
          <p:nvPr/>
        </p:nvSpPr>
        <p:spPr bwMode="auto">
          <a:xfrm>
            <a:off x="3672114" y="4953725"/>
            <a:ext cx="1306286" cy="12293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r>
              <a:rPr kumimoji="0" lang="en-US" sz="2800" b="0" u="none" strike="noStrike" cap="none" normalizeH="0" baseline="0" dirty="0" smtClean="0">
                <a:solidFill>
                  <a:schemeClr val="bg1"/>
                </a:solidFill>
                <a:latin typeface="Calibri" pitchFamily="34" charset="0"/>
                <a:cs typeface="Calibri" pitchFamily="34" charset="0"/>
              </a:rPr>
              <a:t>,…</a:t>
            </a:r>
          </a:p>
        </p:txBody>
      </p:sp>
      <p:sp>
        <p:nvSpPr>
          <p:cNvPr id="8" name="TextBox 7"/>
          <p:cNvSpPr txBox="1"/>
          <p:nvPr/>
        </p:nvSpPr>
        <p:spPr>
          <a:xfrm>
            <a:off x="4100286" y="4968983"/>
            <a:ext cx="660400" cy="461665"/>
          </a:xfrm>
          <a:prstGeom prst="rect">
            <a:avLst/>
          </a:prstGeom>
          <a:noFill/>
        </p:spPr>
        <p:txBody>
          <a:bodyPr wrap="square" rtlCol="0">
            <a:spAutoFit/>
          </a:bodyPr>
          <a:lstStyle/>
          <a:p>
            <a:r>
              <a:rPr lang="en-US" sz="2400" b="1" dirty="0" smtClean="0">
                <a:solidFill>
                  <a:srgbClr val="FF0000"/>
                </a:solidFill>
                <a:latin typeface="Calibri" pitchFamily="34" charset="0"/>
                <a:sym typeface="Symbol"/>
              </a:rPr>
              <a:t></a:t>
            </a:r>
            <a:r>
              <a:rPr lang="en-US" sz="2400" b="1" baseline="-25000" dirty="0" smtClean="0">
                <a:solidFill>
                  <a:srgbClr val="FF0000"/>
                </a:solidFill>
                <a:latin typeface="Calibri" pitchFamily="34" charset="0"/>
                <a:sym typeface="Symbol"/>
              </a:rPr>
              <a:t>j</a:t>
            </a:r>
            <a:endParaRPr lang="en-US" sz="2400" b="1" baseline="-25000" dirty="0" smtClean="0">
              <a:solidFill>
                <a:srgbClr val="FF0000"/>
              </a:solidFill>
              <a:latin typeface="Calibri" pitchFamily="34" charset="0"/>
            </a:endParaRPr>
          </a:p>
        </p:txBody>
      </p:sp>
    </p:spTree>
    <p:custDataLst>
      <p:tags r:id="rId1"/>
    </p:custData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1"/>
</p:tagLst>
</file>

<file path=ppt/tags/tag10.xml><?xml version="1.0" encoding="utf-8"?>
<p:tagLst xmlns:a="http://schemas.openxmlformats.org/drawingml/2006/main" xmlns:r="http://schemas.openxmlformats.org/officeDocument/2006/relationships" xmlns:p="http://schemas.openxmlformats.org/presentationml/2006/main">
  <p:tag name="TIMING" val="|8.7"/>
</p:tagLst>
</file>

<file path=ppt/tags/tag11.xml><?xml version="1.0" encoding="utf-8"?>
<p:tagLst xmlns:a="http://schemas.openxmlformats.org/drawingml/2006/main" xmlns:r="http://schemas.openxmlformats.org/officeDocument/2006/relationships" xmlns:p="http://schemas.openxmlformats.org/presentationml/2006/main">
  <p:tag name="TIMING" val="|3"/>
</p:tagLst>
</file>

<file path=ppt/tags/tag12.xml><?xml version="1.0" encoding="utf-8"?>
<p:tagLst xmlns:a="http://schemas.openxmlformats.org/drawingml/2006/main" xmlns:r="http://schemas.openxmlformats.org/officeDocument/2006/relationships" xmlns:p="http://schemas.openxmlformats.org/presentationml/2006/main">
  <p:tag name="TIMING" val="|3"/>
</p:tagLst>
</file>

<file path=ppt/tags/tag13.xml><?xml version="1.0" encoding="utf-8"?>
<p:tagLst xmlns:a="http://schemas.openxmlformats.org/drawingml/2006/main" xmlns:r="http://schemas.openxmlformats.org/officeDocument/2006/relationships" xmlns:p="http://schemas.openxmlformats.org/presentationml/2006/main">
  <p:tag name="TIMING" val="|2.5"/>
</p:tagLst>
</file>

<file path=ppt/tags/tag14.xml><?xml version="1.0" encoding="utf-8"?>
<p:tagLst xmlns:a="http://schemas.openxmlformats.org/drawingml/2006/main" xmlns:r="http://schemas.openxmlformats.org/officeDocument/2006/relationships" xmlns:p="http://schemas.openxmlformats.org/presentationml/2006/main">
  <p:tag name="TIMING" val="|2.5"/>
</p:tagLst>
</file>

<file path=ppt/tags/tag15.xml><?xml version="1.0" encoding="utf-8"?>
<p:tagLst xmlns:a="http://schemas.openxmlformats.org/drawingml/2006/main" xmlns:r="http://schemas.openxmlformats.org/officeDocument/2006/relationships" xmlns:p="http://schemas.openxmlformats.org/presentationml/2006/main">
  <p:tag name="TIMING" val="|1.3"/>
</p:tagLst>
</file>

<file path=ppt/tags/tag16.xml><?xml version="1.0" encoding="utf-8"?>
<p:tagLst xmlns:a="http://schemas.openxmlformats.org/drawingml/2006/main" xmlns:r="http://schemas.openxmlformats.org/officeDocument/2006/relationships" xmlns:p="http://schemas.openxmlformats.org/presentationml/2006/main">
  <p:tag name="TIMING" val="|1.3"/>
</p:tagLst>
</file>

<file path=ppt/tags/tag17.xml><?xml version="1.0" encoding="utf-8"?>
<p:tagLst xmlns:a="http://schemas.openxmlformats.org/drawingml/2006/main" xmlns:r="http://schemas.openxmlformats.org/officeDocument/2006/relationships" xmlns:p="http://schemas.openxmlformats.org/presentationml/2006/main">
  <p:tag name="TIMING" val="|19.6"/>
</p:tagLst>
</file>

<file path=ppt/tags/tag18.xml><?xml version="1.0" encoding="utf-8"?>
<p:tagLst xmlns:a="http://schemas.openxmlformats.org/drawingml/2006/main" xmlns:r="http://schemas.openxmlformats.org/officeDocument/2006/relationships" xmlns:p="http://schemas.openxmlformats.org/presentationml/2006/main">
  <p:tag name="TIMING" val="|19.6"/>
</p:tagLst>
</file>

<file path=ppt/tags/tag19.xml><?xml version="1.0" encoding="utf-8"?>
<p:tagLst xmlns:a="http://schemas.openxmlformats.org/drawingml/2006/main" xmlns:r="http://schemas.openxmlformats.org/officeDocument/2006/relationships" xmlns:p="http://schemas.openxmlformats.org/presentationml/2006/main">
  <p:tag name="TIMING" val="|19.6"/>
</p:tagLst>
</file>

<file path=ppt/tags/tag2.xml><?xml version="1.0" encoding="utf-8"?>
<p:tagLst xmlns:a="http://schemas.openxmlformats.org/drawingml/2006/main" xmlns:r="http://schemas.openxmlformats.org/officeDocument/2006/relationships" xmlns:p="http://schemas.openxmlformats.org/presentationml/2006/main">
  <p:tag name="TIMING" val="|24"/>
</p:tagLst>
</file>

<file path=ppt/tags/tag20.xml><?xml version="1.0" encoding="utf-8"?>
<p:tagLst xmlns:a="http://schemas.openxmlformats.org/drawingml/2006/main" xmlns:r="http://schemas.openxmlformats.org/officeDocument/2006/relationships" xmlns:p="http://schemas.openxmlformats.org/presentationml/2006/main">
  <p:tag name="TIMING" val="|19.6"/>
</p:tagLst>
</file>

<file path=ppt/tags/tag21.xml><?xml version="1.0" encoding="utf-8"?>
<p:tagLst xmlns:a="http://schemas.openxmlformats.org/drawingml/2006/main" xmlns:r="http://schemas.openxmlformats.org/officeDocument/2006/relationships" xmlns:p="http://schemas.openxmlformats.org/presentationml/2006/main">
  <p:tag name="TIMING" val="|19.6"/>
</p:tagLst>
</file>

<file path=ppt/tags/tag22.xml><?xml version="1.0" encoding="utf-8"?>
<p:tagLst xmlns:a="http://schemas.openxmlformats.org/drawingml/2006/main" xmlns:r="http://schemas.openxmlformats.org/officeDocument/2006/relationships" xmlns:p="http://schemas.openxmlformats.org/presentationml/2006/main">
  <p:tag name="TIMING" val="|19.6"/>
</p:tagLst>
</file>

<file path=ppt/tags/tag23.xml><?xml version="1.0" encoding="utf-8"?>
<p:tagLst xmlns:a="http://schemas.openxmlformats.org/drawingml/2006/main" xmlns:r="http://schemas.openxmlformats.org/officeDocument/2006/relationships" xmlns:p="http://schemas.openxmlformats.org/presentationml/2006/main">
  <p:tag name="TIMING" val="|19.6"/>
</p:tagLst>
</file>

<file path=ppt/tags/tag24.xml><?xml version="1.0" encoding="utf-8"?>
<p:tagLst xmlns:a="http://schemas.openxmlformats.org/drawingml/2006/main" xmlns:r="http://schemas.openxmlformats.org/officeDocument/2006/relationships" xmlns:p="http://schemas.openxmlformats.org/presentationml/2006/main">
  <p:tag name="TIMING" val="|19.6"/>
</p:tagLst>
</file>

<file path=ppt/tags/tag25.xml><?xml version="1.0" encoding="utf-8"?>
<p:tagLst xmlns:a="http://schemas.openxmlformats.org/drawingml/2006/main" xmlns:r="http://schemas.openxmlformats.org/officeDocument/2006/relationships" xmlns:p="http://schemas.openxmlformats.org/presentationml/2006/main">
  <p:tag name="TIMING" val="|22.2"/>
</p:tagLst>
</file>

<file path=ppt/tags/tag26.xml><?xml version="1.0" encoding="utf-8"?>
<p:tagLst xmlns:a="http://schemas.openxmlformats.org/drawingml/2006/main" xmlns:r="http://schemas.openxmlformats.org/officeDocument/2006/relationships" xmlns:p="http://schemas.openxmlformats.org/presentationml/2006/main">
  <p:tag name="TIMING" val="|22.2"/>
</p:tagLst>
</file>

<file path=ppt/tags/tag27.xml><?xml version="1.0" encoding="utf-8"?>
<p:tagLst xmlns:a="http://schemas.openxmlformats.org/drawingml/2006/main" xmlns:r="http://schemas.openxmlformats.org/officeDocument/2006/relationships" xmlns:p="http://schemas.openxmlformats.org/presentationml/2006/main">
  <p:tag name="TIMING" val="|22.2"/>
</p:tagLst>
</file>

<file path=ppt/tags/tag28.xml><?xml version="1.0" encoding="utf-8"?>
<p:tagLst xmlns:a="http://schemas.openxmlformats.org/drawingml/2006/main" xmlns:r="http://schemas.openxmlformats.org/officeDocument/2006/relationships" xmlns:p="http://schemas.openxmlformats.org/presentationml/2006/main">
  <p:tag name="TIMING" val="|22.2"/>
</p:tagLst>
</file>

<file path=ppt/tags/tag29.xml><?xml version="1.0" encoding="utf-8"?>
<p:tagLst xmlns:a="http://schemas.openxmlformats.org/drawingml/2006/main" xmlns:r="http://schemas.openxmlformats.org/officeDocument/2006/relationships" xmlns:p="http://schemas.openxmlformats.org/presentationml/2006/main">
  <p:tag name="TIMING" val="|22.2"/>
</p:tagLst>
</file>

<file path=ppt/tags/tag3.xml><?xml version="1.0" encoding="utf-8"?>
<p:tagLst xmlns:a="http://schemas.openxmlformats.org/drawingml/2006/main" xmlns:r="http://schemas.openxmlformats.org/officeDocument/2006/relationships" xmlns:p="http://schemas.openxmlformats.org/presentationml/2006/main">
  <p:tag name="TIMING" val="|24"/>
</p:tagLst>
</file>

<file path=ppt/tags/tag30.xml><?xml version="1.0" encoding="utf-8"?>
<p:tagLst xmlns:a="http://schemas.openxmlformats.org/drawingml/2006/main" xmlns:r="http://schemas.openxmlformats.org/officeDocument/2006/relationships" xmlns:p="http://schemas.openxmlformats.org/presentationml/2006/main">
  <p:tag name="TIMING" val="|22.2"/>
</p:tagLst>
</file>

<file path=ppt/tags/tag31.xml><?xml version="1.0" encoding="utf-8"?>
<p:tagLst xmlns:a="http://schemas.openxmlformats.org/drawingml/2006/main" xmlns:r="http://schemas.openxmlformats.org/officeDocument/2006/relationships" xmlns:p="http://schemas.openxmlformats.org/presentationml/2006/main">
  <p:tag name="TIMING" val="|22.2"/>
</p:tagLst>
</file>

<file path=ppt/tags/tag32.xml><?xml version="1.0" encoding="utf-8"?>
<p:tagLst xmlns:a="http://schemas.openxmlformats.org/drawingml/2006/main" xmlns:r="http://schemas.openxmlformats.org/officeDocument/2006/relationships" xmlns:p="http://schemas.openxmlformats.org/presentationml/2006/main">
  <p:tag name="TIMING" val="|22.2"/>
</p:tagLst>
</file>

<file path=ppt/tags/tag33.xml><?xml version="1.0" encoding="utf-8"?>
<p:tagLst xmlns:a="http://schemas.openxmlformats.org/drawingml/2006/main" xmlns:r="http://schemas.openxmlformats.org/officeDocument/2006/relationships" xmlns:p="http://schemas.openxmlformats.org/presentationml/2006/main">
  <p:tag name="TIMING" val="|22.2"/>
</p:tagLst>
</file>

<file path=ppt/tags/tag34.xml><?xml version="1.0" encoding="utf-8"?>
<p:tagLst xmlns:a="http://schemas.openxmlformats.org/drawingml/2006/main" xmlns:r="http://schemas.openxmlformats.org/officeDocument/2006/relationships" xmlns:p="http://schemas.openxmlformats.org/presentationml/2006/main">
  <p:tag name="TIMING" val="|22.2"/>
</p:tagLst>
</file>

<file path=ppt/tags/tag35.xml><?xml version="1.0" encoding="utf-8"?>
<p:tagLst xmlns:a="http://schemas.openxmlformats.org/drawingml/2006/main" xmlns:r="http://schemas.openxmlformats.org/officeDocument/2006/relationships" xmlns:p="http://schemas.openxmlformats.org/presentationml/2006/main">
  <p:tag name="TIMING" val="|22.2"/>
</p:tagLst>
</file>

<file path=ppt/tags/tag36.xml><?xml version="1.0" encoding="utf-8"?>
<p:tagLst xmlns:a="http://schemas.openxmlformats.org/drawingml/2006/main" xmlns:r="http://schemas.openxmlformats.org/officeDocument/2006/relationships" xmlns:p="http://schemas.openxmlformats.org/presentationml/2006/main">
  <p:tag name="TIMING" val="|22.2"/>
</p:tagLst>
</file>

<file path=ppt/tags/tag37.xml><?xml version="1.0" encoding="utf-8"?>
<p:tagLst xmlns:a="http://schemas.openxmlformats.org/drawingml/2006/main" xmlns:r="http://schemas.openxmlformats.org/officeDocument/2006/relationships" xmlns:p="http://schemas.openxmlformats.org/presentationml/2006/main">
  <p:tag name="TIMING" val="|22.2"/>
</p:tagLst>
</file>

<file path=ppt/tags/tag38.xml><?xml version="1.0" encoding="utf-8"?>
<p:tagLst xmlns:a="http://schemas.openxmlformats.org/drawingml/2006/main" xmlns:r="http://schemas.openxmlformats.org/officeDocument/2006/relationships" xmlns:p="http://schemas.openxmlformats.org/presentationml/2006/main">
  <p:tag name="TIMING" val="|22.2"/>
</p:tagLst>
</file>

<file path=ppt/tags/tag39.xml><?xml version="1.0" encoding="utf-8"?>
<p:tagLst xmlns:a="http://schemas.openxmlformats.org/drawingml/2006/main" xmlns:r="http://schemas.openxmlformats.org/officeDocument/2006/relationships" xmlns:p="http://schemas.openxmlformats.org/presentationml/2006/main">
  <p:tag name="TIMING" val="|22.2"/>
</p:tagLst>
</file>

<file path=ppt/tags/tag4.xml><?xml version="1.0" encoding="utf-8"?>
<p:tagLst xmlns:a="http://schemas.openxmlformats.org/drawingml/2006/main" xmlns:r="http://schemas.openxmlformats.org/officeDocument/2006/relationships" xmlns:p="http://schemas.openxmlformats.org/presentationml/2006/main">
  <p:tag name="TIMING" val="|44.4|70.4"/>
</p:tagLst>
</file>

<file path=ppt/tags/tag40.xml><?xml version="1.0" encoding="utf-8"?>
<p:tagLst xmlns:a="http://schemas.openxmlformats.org/drawingml/2006/main" xmlns:r="http://schemas.openxmlformats.org/officeDocument/2006/relationships" xmlns:p="http://schemas.openxmlformats.org/presentationml/2006/main">
  <p:tag name="TIMING" val="|22.2"/>
</p:tagLst>
</file>

<file path=ppt/tags/tag41.xml><?xml version="1.0" encoding="utf-8"?>
<p:tagLst xmlns:a="http://schemas.openxmlformats.org/drawingml/2006/main" xmlns:r="http://schemas.openxmlformats.org/officeDocument/2006/relationships" xmlns:p="http://schemas.openxmlformats.org/presentationml/2006/main">
  <p:tag name="TIMING" val="|22.2"/>
</p:tagLst>
</file>

<file path=ppt/tags/tag42.xml><?xml version="1.0" encoding="utf-8"?>
<p:tagLst xmlns:a="http://schemas.openxmlformats.org/drawingml/2006/main" xmlns:r="http://schemas.openxmlformats.org/officeDocument/2006/relationships" xmlns:p="http://schemas.openxmlformats.org/presentationml/2006/main">
  <p:tag name="TIMING" val="|22.2"/>
</p:tagLst>
</file>

<file path=ppt/tags/tag43.xml><?xml version="1.0" encoding="utf-8"?>
<p:tagLst xmlns:a="http://schemas.openxmlformats.org/drawingml/2006/main" xmlns:r="http://schemas.openxmlformats.org/officeDocument/2006/relationships" xmlns:p="http://schemas.openxmlformats.org/presentationml/2006/main">
  <p:tag name="TIMING" val="|22.2"/>
</p:tagLst>
</file>

<file path=ppt/tags/tag44.xml><?xml version="1.0" encoding="utf-8"?>
<p:tagLst xmlns:a="http://schemas.openxmlformats.org/drawingml/2006/main" xmlns:r="http://schemas.openxmlformats.org/officeDocument/2006/relationships" xmlns:p="http://schemas.openxmlformats.org/presentationml/2006/main">
  <p:tag name="TIMING" val="|22.2"/>
</p:tagLst>
</file>

<file path=ppt/tags/tag45.xml><?xml version="1.0" encoding="utf-8"?>
<p:tagLst xmlns:a="http://schemas.openxmlformats.org/drawingml/2006/main" xmlns:r="http://schemas.openxmlformats.org/officeDocument/2006/relationships" xmlns:p="http://schemas.openxmlformats.org/presentationml/2006/main">
  <p:tag name="TIMING" val="|22.2"/>
</p:tagLst>
</file>

<file path=ppt/tags/tag46.xml><?xml version="1.0" encoding="utf-8"?>
<p:tagLst xmlns:a="http://schemas.openxmlformats.org/drawingml/2006/main" xmlns:r="http://schemas.openxmlformats.org/officeDocument/2006/relationships" xmlns:p="http://schemas.openxmlformats.org/presentationml/2006/main">
  <p:tag name="TIMING" val="|22.2"/>
</p:tagLst>
</file>

<file path=ppt/tags/tag47.xml><?xml version="1.0" encoding="utf-8"?>
<p:tagLst xmlns:a="http://schemas.openxmlformats.org/drawingml/2006/main" xmlns:r="http://schemas.openxmlformats.org/officeDocument/2006/relationships" xmlns:p="http://schemas.openxmlformats.org/presentationml/2006/main">
  <p:tag name="TIMING" val="|22.2"/>
</p:tagLst>
</file>

<file path=ppt/tags/tag48.xml><?xml version="1.0" encoding="utf-8"?>
<p:tagLst xmlns:a="http://schemas.openxmlformats.org/drawingml/2006/main" xmlns:r="http://schemas.openxmlformats.org/officeDocument/2006/relationships" xmlns:p="http://schemas.openxmlformats.org/presentationml/2006/main">
  <p:tag name="TIMING" val="|22.2"/>
</p:tagLst>
</file>

<file path=ppt/tags/tag49.xml><?xml version="1.0" encoding="utf-8"?>
<p:tagLst xmlns:a="http://schemas.openxmlformats.org/drawingml/2006/main" xmlns:r="http://schemas.openxmlformats.org/officeDocument/2006/relationships" xmlns:p="http://schemas.openxmlformats.org/presentationml/2006/main">
  <p:tag name="TIMING" val="|22.2"/>
</p:tagLst>
</file>

<file path=ppt/tags/tag5.xml><?xml version="1.0" encoding="utf-8"?>
<p:tagLst xmlns:a="http://schemas.openxmlformats.org/drawingml/2006/main" xmlns:r="http://schemas.openxmlformats.org/officeDocument/2006/relationships" xmlns:p="http://schemas.openxmlformats.org/presentationml/2006/main">
  <p:tag name="TIMING" val="|30.7|14.2"/>
</p:tagLst>
</file>

<file path=ppt/tags/tag50.xml><?xml version="1.0" encoding="utf-8"?>
<p:tagLst xmlns:a="http://schemas.openxmlformats.org/drawingml/2006/main" xmlns:r="http://schemas.openxmlformats.org/officeDocument/2006/relationships" xmlns:p="http://schemas.openxmlformats.org/presentationml/2006/main">
  <p:tag name="TIMING" val="|22.2"/>
</p:tagLst>
</file>

<file path=ppt/tags/tag51.xml><?xml version="1.0" encoding="utf-8"?>
<p:tagLst xmlns:a="http://schemas.openxmlformats.org/drawingml/2006/main" xmlns:r="http://schemas.openxmlformats.org/officeDocument/2006/relationships" xmlns:p="http://schemas.openxmlformats.org/presentationml/2006/main">
  <p:tag name="TIMING" val="|22.2"/>
</p:tagLst>
</file>

<file path=ppt/tags/tag52.xml><?xml version="1.0" encoding="utf-8"?>
<p:tagLst xmlns:a="http://schemas.openxmlformats.org/drawingml/2006/main" xmlns:r="http://schemas.openxmlformats.org/officeDocument/2006/relationships" xmlns:p="http://schemas.openxmlformats.org/presentationml/2006/main">
  <p:tag name="TIMING" val="|22.2"/>
</p:tagLst>
</file>

<file path=ppt/tags/tag53.xml><?xml version="1.0" encoding="utf-8"?>
<p:tagLst xmlns:a="http://schemas.openxmlformats.org/drawingml/2006/main" xmlns:r="http://schemas.openxmlformats.org/officeDocument/2006/relationships" xmlns:p="http://schemas.openxmlformats.org/presentationml/2006/main">
  <p:tag name="TIMING" val="|22.2"/>
</p:tagLst>
</file>

<file path=ppt/tags/tag54.xml><?xml version="1.0" encoding="utf-8"?>
<p:tagLst xmlns:a="http://schemas.openxmlformats.org/drawingml/2006/main" xmlns:r="http://schemas.openxmlformats.org/officeDocument/2006/relationships" xmlns:p="http://schemas.openxmlformats.org/presentationml/2006/main">
  <p:tag name="TIMING" val="|22.2"/>
</p:tagLst>
</file>

<file path=ppt/tags/tag55.xml><?xml version="1.0" encoding="utf-8"?>
<p:tagLst xmlns:a="http://schemas.openxmlformats.org/drawingml/2006/main" xmlns:r="http://schemas.openxmlformats.org/officeDocument/2006/relationships" xmlns:p="http://schemas.openxmlformats.org/presentationml/2006/main">
  <p:tag name="TIMING" val="|22.2"/>
</p:tagLst>
</file>

<file path=ppt/tags/tag56.xml><?xml version="1.0" encoding="utf-8"?>
<p:tagLst xmlns:a="http://schemas.openxmlformats.org/drawingml/2006/main" xmlns:r="http://schemas.openxmlformats.org/officeDocument/2006/relationships" xmlns:p="http://schemas.openxmlformats.org/presentationml/2006/main">
  <p:tag name="TIMING" val="|24"/>
</p:tagLst>
</file>

<file path=ppt/tags/tag57.xml><?xml version="1.0" encoding="utf-8"?>
<p:tagLst xmlns:a="http://schemas.openxmlformats.org/drawingml/2006/main" xmlns:r="http://schemas.openxmlformats.org/officeDocument/2006/relationships" xmlns:p="http://schemas.openxmlformats.org/presentationml/2006/main">
  <p:tag name="TIMING" val="|24"/>
</p:tagLst>
</file>

<file path=ppt/tags/tag58.xml><?xml version="1.0" encoding="utf-8"?>
<p:tagLst xmlns:a="http://schemas.openxmlformats.org/drawingml/2006/main" xmlns:r="http://schemas.openxmlformats.org/officeDocument/2006/relationships" xmlns:p="http://schemas.openxmlformats.org/presentationml/2006/main">
  <p:tag name="TIMING" val="|24"/>
</p:tagLst>
</file>

<file path=ppt/tags/tag6.xml><?xml version="1.0" encoding="utf-8"?>
<p:tagLst xmlns:a="http://schemas.openxmlformats.org/drawingml/2006/main" xmlns:r="http://schemas.openxmlformats.org/officeDocument/2006/relationships" xmlns:p="http://schemas.openxmlformats.org/presentationml/2006/main">
  <p:tag name="TIMING" val="|23.6"/>
</p:tagLst>
</file>

<file path=ppt/tags/tag7.xml><?xml version="1.0" encoding="utf-8"?>
<p:tagLst xmlns:a="http://schemas.openxmlformats.org/drawingml/2006/main" xmlns:r="http://schemas.openxmlformats.org/officeDocument/2006/relationships" xmlns:p="http://schemas.openxmlformats.org/presentationml/2006/main">
  <p:tag name="TIMING" val="|6.3"/>
</p:tagLst>
</file>

<file path=ppt/tags/tag8.xml><?xml version="1.0" encoding="utf-8"?>
<p:tagLst xmlns:a="http://schemas.openxmlformats.org/drawingml/2006/main" xmlns:r="http://schemas.openxmlformats.org/officeDocument/2006/relationships" xmlns:p="http://schemas.openxmlformats.org/presentationml/2006/main">
  <p:tag name="TIMING" val="|6.3"/>
</p:tagLst>
</file>

<file path=ppt/tags/tag9.xml><?xml version="1.0" encoding="utf-8"?>
<p:tagLst xmlns:a="http://schemas.openxmlformats.org/drawingml/2006/main" xmlns:r="http://schemas.openxmlformats.org/officeDocument/2006/relationships" xmlns:p="http://schemas.openxmlformats.org/presentationml/2006/main">
  <p:tag name="TIMING" val="|8.7"/>
</p:tagLst>
</file>

<file path=ppt/theme/theme1.xml><?xml version="1.0" encoding="utf-8"?>
<a:theme xmlns:a="http://schemas.openxmlformats.org/drawingml/2006/main" name="TPTPA-z3">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outs:outSpaceData xmlns:outs="http://schemas.microsoft.com/office/2009/outspace/metadata">
  <outs:relatedDates>
    <outs:relatedDate>
      <outs:type>3</outs:type>
      <outs:displayName>Last Modified</outs:displayName>
      <outs:dateTime>2010-06-02T18:11:35Z</outs:dateTime>
      <outs:isPinned>true</outs:isPinned>
    </outs:relatedDate>
    <outs:relatedDate>
      <outs:type>2</outs:type>
      <outs:displayName>Created</outs:displayName>
      <outs:dateTime>2007-07-26T21:26:45Z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Colleen Nelson</outs:displayName>
          <outs:accountName/>
        </outs:relatedPerson>
      </outs:people>
      <outs:source>0</outs:source>
      <outs:isPinned>true</outs:isPinned>
    </outs:relatedPeopleItem>
    <outs:relatedPeopleItem>
      <outs:category>Last modified by</outs:category>
      <outs:people>
        <outs:relatedPerson>
          <outs:displayName>Leonardo de Moura</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9F50A16-2F0A-48CD-98C8-4E4AE3627974}">
  <ds:schemaRefs>
    <ds:schemaRef ds:uri="http://schemas.microsoft.com/office/2006/documentManagement/types"/>
    <ds:schemaRef ds:uri="http://schemas.openxmlformats.org/package/2006/metadata/core-properties"/>
    <ds:schemaRef ds:uri="http://purl.org/dc/terms/"/>
    <ds:schemaRef ds:uri="http://www.w3.org/XML/1998/namespace"/>
    <ds:schemaRef ds:uri="http://schemas.microsoft.com/office/2006/metadata/properties"/>
    <ds:schemaRef ds:uri="http://purl.org/dc/elements/1.1/"/>
    <ds:schemaRef ds:uri="http://purl.org/dc/dcmitype/"/>
  </ds:schemaRefs>
</ds:datastoreItem>
</file>

<file path=customXml/itemProps3.xml><?xml version="1.0" encoding="utf-8"?>
<ds:datastoreItem xmlns:ds="http://schemas.openxmlformats.org/officeDocument/2006/customXml" ds:itemID="{E7F898CC-13F8-471E-88EA-EFAA80FECF4A}">
  <ds:schemaRefs>
    <ds:schemaRef ds:uri="http://schemas.microsoft.com/sharepoint/v3/contenttype/forms"/>
  </ds:schemaRefs>
</ds:datastoreItem>
</file>

<file path=customXml/itemProps4.xml><?xml version="1.0" encoding="utf-8"?>
<ds:datastoreItem xmlns:ds="http://schemas.openxmlformats.org/officeDocument/2006/customXml" ds:itemID="{F11051DA-4BD0-4C95-9AAC-A2CB82B9140C}">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TPTPA-z3</Template>
  <TotalTime>0</TotalTime>
  <Words>14967</Words>
  <Application>Microsoft Office PowerPoint</Application>
  <PresentationFormat>On-screen Show (4:3)</PresentationFormat>
  <Paragraphs>2086</Paragraphs>
  <Slides>222</Slides>
  <Notes>147</Notes>
  <HiddenSlides>3</HiddenSlides>
  <MMClips>0</MMClips>
  <ScaleCrop>false</ScaleCrop>
  <HeadingPairs>
    <vt:vector size="4" baseType="variant">
      <vt:variant>
        <vt:lpstr>Theme</vt:lpstr>
      </vt:variant>
      <vt:variant>
        <vt:i4>1</vt:i4>
      </vt:variant>
      <vt:variant>
        <vt:lpstr>Slide Titles</vt:lpstr>
      </vt:variant>
      <vt:variant>
        <vt:i4>222</vt:i4>
      </vt:variant>
    </vt:vector>
  </HeadingPairs>
  <TitlesOfParts>
    <vt:vector size="223" baseType="lpstr">
      <vt:lpstr>TPTPA-z3</vt:lpstr>
      <vt:lpstr>Theorem Proving Tools for Program Analysis  SMT Solvers: Yices &amp; Z3  Austin, Texas 2011</vt:lpstr>
      <vt:lpstr>SMT@SRI: Yices</vt:lpstr>
      <vt:lpstr>SMT@Microsoft: Z3</vt:lpstr>
      <vt:lpstr>Syllabus</vt:lpstr>
      <vt:lpstr>The Logic of SMT Solvers </vt:lpstr>
      <vt:lpstr>The Logic of SMT Solvers</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SMT formulas - Overview</vt:lpstr>
      <vt:lpstr>SMT by Example: Job Shop Scheduling</vt:lpstr>
      <vt:lpstr>Job Shop Scheduling</vt:lpstr>
      <vt:lpstr>Job Shop Scheduling</vt:lpstr>
      <vt:lpstr>Job Shop Scheduling</vt:lpstr>
      <vt:lpstr>Job Shop in SMT-LIB2</vt:lpstr>
      <vt:lpstr>Job Shop in SMT2</vt:lpstr>
      <vt:lpstr>Job Shop in SMT2</vt:lpstr>
      <vt:lpstr>Job Shop in SMT2</vt:lpstr>
      <vt:lpstr>Job Shop in SMT2</vt:lpstr>
      <vt:lpstr>SMT2 Brief Sketch</vt:lpstr>
      <vt:lpstr>SMT2 Brief Sketch</vt:lpstr>
      <vt:lpstr>Quantifiers</vt:lpstr>
      <vt:lpstr>Quantifiers</vt:lpstr>
      <vt:lpstr>Quantifiers</vt:lpstr>
      <vt:lpstr>Quantifiers</vt:lpstr>
      <vt:lpstr>Decidability and  Decision Procedures</vt:lpstr>
      <vt:lpstr>Satisfiability Modulo Theories (SMT)</vt:lpstr>
      <vt:lpstr>Little Engines of Proof</vt:lpstr>
      <vt:lpstr>Little Engines of Proof</vt:lpstr>
      <vt:lpstr>User-interaction and Guidance </vt:lpstr>
      <vt:lpstr>Main applications</vt:lpstr>
      <vt:lpstr>Main Applications</vt:lpstr>
      <vt:lpstr>Some Microsoft Engines using Z3</vt:lpstr>
      <vt:lpstr>Test case generation</vt:lpstr>
      <vt:lpstr>Type checking</vt:lpstr>
      <vt:lpstr>Summary</vt:lpstr>
      <vt:lpstr>When to use SMT solvers</vt:lpstr>
      <vt:lpstr>Propositional Logic</vt:lpstr>
      <vt:lpstr>Interpretation</vt:lpstr>
      <vt:lpstr>Satisfiability &amp; Validity</vt:lpstr>
      <vt:lpstr>Satisfiability &amp; Validity: examples</vt:lpstr>
      <vt:lpstr>Satisfiability &amp; Validity: examples</vt:lpstr>
      <vt:lpstr>Equivalence</vt:lpstr>
      <vt:lpstr>Equisatisfiable</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Efficient CNF Translation</vt:lpstr>
      <vt:lpstr>CNF translation (example)</vt:lpstr>
      <vt:lpstr>Resolution</vt:lpstr>
      <vt:lpstr>Resolution (example)</vt:lpstr>
      <vt:lpstr>Unit &amp; Input Resolution</vt:lpstr>
      <vt:lpstr>DPLL</vt:lpstr>
      <vt:lpstr>Pure Literals</vt:lpstr>
      <vt:lpstr>Pure Literals</vt:lpstr>
      <vt:lpstr>DPLL (as a procedure)</vt:lpstr>
      <vt:lpstr>SMT@Microsoft: Solver</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 Termination, Soundness, Completeness</vt:lpstr>
      <vt:lpstr>Deciding Equality: Termination, Soundness, Completeness</vt:lpstr>
      <vt:lpstr>Deciding Equality: Termination, Soundness, Completeness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Case Analysis</vt:lpstr>
      <vt:lpstr>Case Analysis</vt:lpstr>
      <vt:lpstr>Case Analysis</vt:lpstr>
      <vt:lpstr>SMT : Basic Architecture</vt:lpstr>
      <vt:lpstr>DPLL</vt:lpstr>
      <vt:lpstr>DPLL</vt:lpstr>
      <vt:lpstr>DPLL</vt:lpstr>
      <vt:lpstr>DPLL</vt:lpstr>
      <vt:lpstr>Modern DPLL</vt:lpstr>
      <vt:lpstr>SAT + Theory solvers</vt:lpstr>
      <vt:lpstr>SAT + Theory solvers</vt:lpstr>
      <vt:lpstr>SAT + Theory solvers</vt:lpstr>
      <vt:lpstr>SAT + Theory solvers</vt:lpstr>
      <vt:lpstr>SAT + Theory solvers</vt:lpstr>
      <vt:lpstr>SAT + Theory solvers</vt:lpstr>
      <vt:lpstr>SAT + Theory solvers</vt:lpstr>
      <vt:lpstr>SAT + Theory solvers: Main loop</vt:lpstr>
      <vt:lpstr>SAT + Theory solvers</vt:lpstr>
      <vt:lpstr>SAT + Theory solvers</vt:lpstr>
      <vt:lpstr>SAT + Theory solvers</vt:lpstr>
      <vt:lpstr>SAT + Theory solvers</vt:lpstr>
      <vt:lpstr>SAT + Theory solvers</vt:lpstr>
      <vt:lpstr>SAT + Theory solvers</vt:lpstr>
      <vt:lpstr>SAT + Theory solvers</vt:lpstr>
      <vt:lpstr>SAT + Theory solvers</vt:lpstr>
      <vt:lpstr>An Architecture: the core</vt:lpstr>
      <vt:lpstr>An Architecture: the core</vt:lpstr>
      <vt:lpstr>An Architecture: the core</vt:lpstr>
      <vt:lpstr>Linear Arithmetic</vt:lpstr>
      <vt:lpstr>Difference Logic:   a – b  5</vt:lpstr>
      <vt:lpstr>Job shop scheduling</vt:lpstr>
      <vt:lpstr>Difference Logic</vt:lpstr>
      <vt:lpstr>General Form</vt:lpstr>
      <vt:lpstr>From Definitions to a Tableau</vt:lpstr>
      <vt:lpstr>From Definitions to a Tableau</vt:lpstr>
      <vt:lpstr>From Definitions to a Tableau</vt:lpstr>
      <vt:lpstr>From Definitions to a Tableau</vt:lpstr>
      <vt:lpstr>Pivoting</vt:lpstr>
      <vt:lpstr>Pivoting</vt:lpstr>
      <vt:lpstr>Pivoting</vt:lpstr>
      <vt:lpstr>Pivoting</vt:lpstr>
      <vt:lpstr>Pivoting</vt:lpstr>
      <vt:lpstr>Pivoting</vt:lpstr>
      <vt:lpstr>Equations + Bounds + Assignment</vt:lpstr>
      <vt:lpstr>“Repairing Models”</vt:lpstr>
      <vt:lpstr>“Repairing Models”</vt:lpstr>
      <vt:lpstr>“Repairing Models”</vt:lpstr>
      <vt:lpstr>“Repairing Models”</vt:lpstr>
      <vt:lpstr>“Repairing Models”</vt:lpstr>
      <vt:lpstr>“Repairing Models”</vt:lpstr>
      <vt:lpstr>“Repairing Models”</vt:lpstr>
      <vt:lpstr>Combining Theories</vt:lpstr>
      <vt:lpstr>Disjoint  Theories</vt:lpstr>
      <vt:lpstr>Purification</vt:lpstr>
      <vt:lpstr>Purification</vt:lpstr>
      <vt:lpstr>Stably Infinite Theories</vt:lpstr>
      <vt:lpstr>Important Result</vt:lpstr>
      <vt:lpstr>Convexity</vt:lpstr>
      <vt:lpstr>Convexity: Results</vt:lpstr>
      <vt:lpstr>Convexity: Negative Results</vt:lpstr>
      <vt:lpstr>Combination of non-convex theories</vt:lpstr>
      <vt:lpstr>Combination of non-convex theories</vt:lpstr>
      <vt:lpstr>Nelson-Oppen Combination</vt:lpstr>
      <vt:lpstr>Nelson-Oppen Combination</vt:lpstr>
      <vt:lpstr>Soundness</vt:lpstr>
      <vt:lpstr>Completeness</vt:lpstr>
      <vt:lpstr>NO deterministic procedure (for convex theories)</vt:lpstr>
      <vt:lpstr>NO deterministic procedure Completeness</vt:lpstr>
      <vt:lpstr>NO procedure: Example</vt:lpstr>
      <vt:lpstr>NO procedure: Example</vt:lpstr>
      <vt:lpstr>NO procedure: Example</vt:lpstr>
      <vt:lpstr>NO procedure: Example</vt:lpstr>
      <vt:lpstr>NO procedure: Example</vt:lpstr>
      <vt:lpstr>NO procedure: Example</vt:lpstr>
      <vt:lpstr>NO procedure: Example</vt:lpstr>
      <vt:lpstr>NO procedure: Example</vt:lpstr>
      <vt:lpstr>NO deterministic procedure</vt:lpstr>
      <vt:lpstr>Combining Procedures in Practice</vt:lpstr>
      <vt:lpstr>Combining Procedures in Practice</vt:lpstr>
      <vt:lpstr>Example</vt:lpstr>
      <vt:lpstr>Example</vt:lpstr>
      <vt:lpstr>Example</vt:lpstr>
      <vt:lpstr>Example</vt:lpstr>
      <vt:lpstr>Example</vt:lpstr>
      <vt:lpstr>Example</vt:lpstr>
      <vt:lpstr>Example</vt:lpstr>
      <vt:lpstr>Example</vt:lpstr>
      <vt:lpstr>Example</vt:lpstr>
      <vt:lpstr>Non-stably infinite theories in practice</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Theorem Proving Tools for Program Analysis  SMT Solvers: Yices &amp; Z3  Austin, Texas 2011</dc:title>
  <dc:subject>Name of Event</dc:subject>
  <dc:creator>Nikolaj Bjorner</dc:creator>
  <dc:description>Template: Mark Johnson, Silver Fox Productions Inc.
Formatting:
Event Date:
Event Location:
Audience:</dc:description>
  <cp:lastModifiedBy>Nikolaj Bjorner</cp:lastModifiedBy>
  <cp:revision>1</cp:revision>
  <dcterms:created xsi:type="dcterms:W3CDTF">2011-01-20T19:03:54Z</dcterms:created>
  <dcterms:modified xsi:type="dcterms:W3CDTF">2011-01-20T19:04:17Z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